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29"/>
  </p:notesMasterIdLst>
  <p:handoutMasterIdLst>
    <p:handoutMasterId r:id="rId30"/>
  </p:handoutMasterIdLst>
  <p:sldIdLst>
    <p:sldId id="467" r:id="rId2"/>
    <p:sldId id="258" r:id="rId3"/>
    <p:sldId id="435" r:id="rId4"/>
    <p:sldId id="290" r:id="rId5"/>
    <p:sldId id="360" r:id="rId6"/>
    <p:sldId id="361" r:id="rId7"/>
    <p:sldId id="358" r:id="rId8"/>
    <p:sldId id="362" r:id="rId9"/>
    <p:sldId id="421" r:id="rId10"/>
    <p:sldId id="363" r:id="rId11"/>
    <p:sldId id="364" r:id="rId12"/>
    <p:sldId id="365" r:id="rId13"/>
    <p:sldId id="366" r:id="rId14"/>
    <p:sldId id="433" r:id="rId15"/>
    <p:sldId id="434" r:id="rId16"/>
    <p:sldId id="437" r:id="rId17"/>
    <p:sldId id="370" r:id="rId18"/>
    <p:sldId id="438" r:id="rId19"/>
    <p:sldId id="454" r:id="rId20"/>
    <p:sldId id="313" r:id="rId21"/>
    <p:sldId id="316" r:id="rId22"/>
    <p:sldId id="455" r:id="rId23"/>
    <p:sldId id="456" r:id="rId24"/>
    <p:sldId id="303" r:id="rId25"/>
    <p:sldId id="436" r:id="rId26"/>
    <p:sldId id="468" r:id="rId27"/>
    <p:sldId id="453" r:id="rId28"/>
  </p:sldIdLst>
  <p:sldSz cx="9144000" cy="6858000" type="screen4x3"/>
  <p:notesSz cx="6858000" cy="9872663"/>
  <p:defaultTextStyle>
    <a:defPPr>
      <a:defRPr lang="it-IT"/>
    </a:defPPr>
    <a:lvl1pPr algn="l" rtl="0" fontAlgn="base">
      <a:spcBef>
        <a:spcPct val="0"/>
      </a:spcBef>
      <a:spcAft>
        <a:spcPct val="0"/>
      </a:spcAft>
      <a:defRPr sz="3200" kern="1200">
        <a:solidFill>
          <a:schemeClr val="tx1"/>
        </a:solidFill>
        <a:latin typeface="Arial" charset="0"/>
        <a:ea typeface="+mn-ea"/>
        <a:cs typeface="+mn-cs"/>
      </a:defRPr>
    </a:lvl1pPr>
    <a:lvl2pPr marL="455613" indent="1588" algn="l" rtl="0" fontAlgn="base">
      <a:spcBef>
        <a:spcPct val="0"/>
      </a:spcBef>
      <a:spcAft>
        <a:spcPct val="0"/>
      </a:spcAft>
      <a:defRPr sz="3200" kern="1200">
        <a:solidFill>
          <a:schemeClr val="tx1"/>
        </a:solidFill>
        <a:latin typeface="Arial" charset="0"/>
        <a:ea typeface="+mn-ea"/>
        <a:cs typeface="+mn-cs"/>
      </a:defRPr>
    </a:lvl2pPr>
    <a:lvl3pPr marL="912813" indent="1588" algn="l" rtl="0" fontAlgn="base">
      <a:spcBef>
        <a:spcPct val="0"/>
      </a:spcBef>
      <a:spcAft>
        <a:spcPct val="0"/>
      </a:spcAft>
      <a:defRPr sz="3200" kern="1200">
        <a:solidFill>
          <a:schemeClr val="tx1"/>
        </a:solidFill>
        <a:latin typeface="Arial" charset="0"/>
        <a:ea typeface="+mn-ea"/>
        <a:cs typeface="+mn-cs"/>
      </a:defRPr>
    </a:lvl3pPr>
    <a:lvl4pPr marL="1370013" indent="1588" algn="l" rtl="0" fontAlgn="base">
      <a:spcBef>
        <a:spcPct val="0"/>
      </a:spcBef>
      <a:spcAft>
        <a:spcPct val="0"/>
      </a:spcAft>
      <a:defRPr sz="3200" kern="1200">
        <a:solidFill>
          <a:schemeClr val="tx1"/>
        </a:solidFill>
        <a:latin typeface="Arial" charset="0"/>
        <a:ea typeface="+mn-ea"/>
        <a:cs typeface="+mn-cs"/>
      </a:defRPr>
    </a:lvl4pPr>
    <a:lvl5pPr marL="1827213" indent="1588" algn="l" rtl="0" fontAlgn="base">
      <a:spcBef>
        <a:spcPct val="0"/>
      </a:spcBef>
      <a:spcAft>
        <a:spcPct val="0"/>
      </a:spcAft>
      <a:defRPr sz="3200" kern="1200">
        <a:solidFill>
          <a:schemeClr val="tx1"/>
        </a:solidFill>
        <a:latin typeface="Arial" charset="0"/>
        <a:ea typeface="+mn-ea"/>
        <a:cs typeface="+mn-cs"/>
      </a:defRPr>
    </a:lvl5pPr>
    <a:lvl6pPr marL="2286000" algn="l" defTabSz="914400" rtl="0" eaLnBrk="1" latinLnBrk="0" hangingPunct="1">
      <a:defRPr sz="3200" kern="1200">
        <a:solidFill>
          <a:schemeClr val="tx1"/>
        </a:solidFill>
        <a:latin typeface="Arial" charset="0"/>
        <a:ea typeface="+mn-ea"/>
        <a:cs typeface="+mn-cs"/>
      </a:defRPr>
    </a:lvl6pPr>
    <a:lvl7pPr marL="2743200" algn="l" defTabSz="914400" rtl="0" eaLnBrk="1" latinLnBrk="0" hangingPunct="1">
      <a:defRPr sz="3200" kern="1200">
        <a:solidFill>
          <a:schemeClr val="tx1"/>
        </a:solidFill>
        <a:latin typeface="Arial" charset="0"/>
        <a:ea typeface="+mn-ea"/>
        <a:cs typeface="+mn-cs"/>
      </a:defRPr>
    </a:lvl7pPr>
    <a:lvl8pPr marL="3200400" algn="l" defTabSz="914400" rtl="0" eaLnBrk="1" latinLnBrk="0" hangingPunct="1">
      <a:defRPr sz="3200" kern="1200">
        <a:solidFill>
          <a:schemeClr val="tx1"/>
        </a:solidFill>
        <a:latin typeface="Arial" charset="0"/>
        <a:ea typeface="+mn-ea"/>
        <a:cs typeface="+mn-cs"/>
      </a:defRPr>
    </a:lvl8pPr>
    <a:lvl9pPr marL="3657600" algn="l" defTabSz="914400" rtl="0" eaLnBrk="1" latinLnBrk="0" hangingPunct="1">
      <a:defRPr sz="3200"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0099"/>
    <a:srgbClr val="FF5C01"/>
    <a:srgbClr val="DA9A26"/>
    <a:srgbClr val="66FFCC"/>
    <a:srgbClr val="FFCC66"/>
    <a:srgbClr val="CC99FF"/>
    <a:srgbClr val="CC66FF"/>
    <a:srgbClr val="9999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78" autoAdjust="0"/>
    <p:restoredTop sz="93074" autoAdjust="0"/>
  </p:normalViewPr>
  <p:slideViewPr>
    <p:cSldViewPr>
      <p:cViewPr varScale="1">
        <p:scale>
          <a:sx n="108" d="100"/>
          <a:sy n="108" d="100"/>
        </p:scale>
        <p:origin x="-1704" y="-90"/>
      </p:cViewPr>
      <p:guideLst>
        <p:guide orient="horz" pos="2160"/>
        <p:guide pos="2880"/>
      </p:guideLst>
    </p:cSldViewPr>
  </p:slideViewPr>
  <p:outlineViewPr>
    <p:cViewPr>
      <p:scale>
        <a:sx n="50" d="100"/>
        <a:sy n="50" d="100"/>
      </p:scale>
      <p:origin x="0" y="56280"/>
    </p:cViewPr>
  </p:outlin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bwMode="auto">
          <a:xfrm>
            <a:off x="2" y="3"/>
            <a:ext cx="2972547" cy="493633"/>
          </a:xfrm>
          <a:prstGeom prst="rect">
            <a:avLst/>
          </a:prstGeom>
          <a:noFill/>
          <a:ln w="9525">
            <a:noFill/>
            <a:miter lim="800000"/>
            <a:headEnd/>
            <a:tailEnd/>
          </a:ln>
          <a:effectLst/>
        </p:spPr>
        <p:txBody>
          <a:bodyPr vert="horz" wrap="square" lIns="91428" tIns="45714" rIns="91428" bIns="45714" numCol="1" anchor="t" anchorCtr="0" compatLnSpc="1">
            <a:prstTxWarp prst="textNoShape">
              <a:avLst/>
            </a:prstTxWarp>
          </a:bodyPr>
          <a:lstStyle>
            <a:lvl1pPr>
              <a:spcBef>
                <a:spcPct val="0"/>
              </a:spcBef>
              <a:defRPr sz="1200">
                <a:latin typeface="Bookman Old Style" pitchFamily="18" charset="0"/>
              </a:defRPr>
            </a:lvl1pPr>
          </a:lstStyle>
          <a:p>
            <a:pPr>
              <a:defRPr/>
            </a:pPr>
            <a:endParaRPr lang="it-IT"/>
          </a:p>
        </p:txBody>
      </p:sp>
      <p:sp>
        <p:nvSpPr>
          <p:cNvPr id="59395" name="Rectangle 3"/>
          <p:cNvSpPr>
            <a:spLocks noGrp="1" noChangeArrowheads="1"/>
          </p:cNvSpPr>
          <p:nvPr>
            <p:ph type="dt" sz="quarter" idx="1"/>
          </p:nvPr>
        </p:nvSpPr>
        <p:spPr bwMode="auto">
          <a:xfrm>
            <a:off x="3885453" y="3"/>
            <a:ext cx="2972547" cy="493633"/>
          </a:xfrm>
          <a:prstGeom prst="rect">
            <a:avLst/>
          </a:prstGeom>
          <a:noFill/>
          <a:ln w="9525">
            <a:noFill/>
            <a:miter lim="800000"/>
            <a:headEnd/>
            <a:tailEnd/>
          </a:ln>
          <a:effectLst/>
        </p:spPr>
        <p:txBody>
          <a:bodyPr vert="horz" wrap="square" lIns="91428" tIns="45714" rIns="91428" bIns="45714" numCol="1" anchor="t" anchorCtr="0" compatLnSpc="1">
            <a:prstTxWarp prst="textNoShape">
              <a:avLst/>
            </a:prstTxWarp>
          </a:bodyPr>
          <a:lstStyle>
            <a:lvl1pPr algn="r">
              <a:spcBef>
                <a:spcPct val="0"/>
              </a:spcBef>
              <a:defRPr sz="1200">
                <a:latin typeface="Bookman Old Style" pitchFamily="18" charset="0"/>
              </a:defRPr>
            </a:lvl1pPr>
          </a:lstStyle>
          <a:p>
            <a:pPr>
              <a:defRPr/>
            </a:pPr>
            <a:endParaRPr lang="it-IT"/>
          </a:p>
        </p:txBody>
      </p:sp>
      <p:sp>
        <p:nvSpPr>
          <p:cNvPr id="59396" name="Rectangle 4"/>
          <p:cNvSpPr>
            <a:spLocks noGrp="1" noChangeArrowheads="1"/>
          </p:cNvSpPr>
          <p:nvPr>
            <p:ph type="ftr" sz="quarter" idx="2"/>
          </p:nvPr>
        </p:nvSpPr>
        <p:spPr bwMode="auto">
          <a:xfrm>
            <a:off x="2" y="9379032"/>
            <a:ext cx="2972547" cy="493633"/>
          </a:xfrm>
          <a:prstGeom prst="rect">
            <a:avLst/>
          </a:prstGeom>
          <a:noFill/>
          <a:ln w="9525">
            <a:noFill/>
            <a:miter lim="800000"/>
            <a:headEnd/>
            <a:tailEnd/>
          </a:ln>
          <a:effectLst/>
        </p:spPr>
        <p:txBody>
          <a:bodyPr vert="horz" wrap="square" lIns="91428" tIns="45714" rIns="91428" bIns="45714" numCol="1" anchor="b" anchorCtr="0" compatLnSpc="1">
            <a:prstTxWarp prst="textNoShape">
              <a:avLst/>
            </a:prstTxWarp>
          </a:bodyPr>
          <a:lstStyle>
            <a:lvl1pPr>
              <a:spcBef>
                <a:spcPct val="0"/>
              </a:spcBef>
              <a:defRPr sz="1200">
                <a:latin typeface="Bookman Old Style" pitchFamily="18" charset="0"/>
              </a:defRPr>
            </a:lvl1pPr>
          </a:lstStyle>
          <a:p>
            <a:pPr>
              <a:defRPr/>
            </a:pPr>
            <a:endParaRPr lang="it-IT"/>
          </a:p>
        </p:txBody>
      </p:sp>
      <p:sp>
        <p:nvSpPr>
          <p:cNvPr id="59397" name="Rectangle 5"/>
          <p:cNvSpPr>
            <a:spLocks noGrp="1" noChangeArrowheads="1"/>
          </p:cNvSpPr>
          <p:nvPr>
            <p:ph type="sldNum" sz="quarter" idx="3"/>
          </p:nvPr>
        </p:nvSpPr>
        <p:spPr bwMode="auto">
          <a:xfrm>
            <a:off x="3885453" y="9379032"/>
            <a:ext cx="2972547" cy="493633"/>
          </a:xfrm>
          <a:prstGeom prst="rect">
            <a:avLst/>
          </a:prstGeom>
          <a:noFill/>
          <a:ln w="9525">
            <a:noFill/>
            <a:miter lim="800000"/>
            <a:headEnd/>
            <a:tailEnd/>
          </a:ln>
          <a:effectLst/>
        </p:spPr>
        <p:txBody>
          <a:bodyPr vert="horz" wrap="square" lIns="91428" tIns="45714" rIns="91428" bIns="45714" numCol="1" anchor="b" anchorCtr="0" compatLnSpc="1">
            <a:prstTxWarp prst="textNoShape">
              <a:avLst/>
            </a:prstTxWarp>
          </a:bodyPr>
          <a:lstStyle>
            <a:lvl1pPr algn="r">
              <a:spcBef>
                <a:spcPct val="0"/>
              </a:spcBef>
              <a:defRPr sz="1200">
                <a:latin typeface="Bookman Old Style" pitchFamily="18" charset="0"/>
              </a:defRPr>
            </a:lvl1pPr>
          </a:lstStyle>
          <a:p>
            <a:pPr>
              <a:defRPr/>
            </a:pPr>
            <a:fld id="{7AFFBB06-73B6-4BD0-BC9B-30B4D69DFFD9}" type="slidenum">
              <a:rPr lang="it-IT"/>
              <a:pPr>
                <a:defRPr/>
              </a:pPr>
              <a:t>‹N›</a:t>
            </a:fld>
            <a:endParaRPr lang="it-IT"/>
          </a:p>
        </p:txBody>
      </p:sp>
    </p:spTree>
    <p:extLst>
      <p:ext uri="{BB962C8B-B14F-4D97-AF65-F5344CB8AC3E}">
        <p14:creationId xmlns:p14="http://schemas.microsoft.com/office/powerpoint/2010/main" xmlns=""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2" y="3"/>
            <a:ext cx="2972547" cy="493633"/>
          </a:xfrm>
          <a:prstGeom prst="rect">
            <a:avLst/>
          </a:prstGeom>
          <a:noFill/>
          <a:ln w="9525">
            <a:noFill/>
            <a:miter lim="800000"/>
            <a:headEnd/>
            <a:tailEnd/>
          </a:ln>
          <a:effectLst/>
        </p:spPr>
        <p:txBody>
          <a:bodyPr vert="horz" wrap="square" lIns="91428" tIns="45714" rIns="91428" bIns="45714" numCol="1" anchor="t" anchorCtr="0" compatLnSpc="1">
            <a:prstTxWarp prst="textNoShape">
              <a:avLst/>
            </a:prstTxWarp>
          </a:bodyPr>
          <a:lstStyle>
            <a:lvl1pPr>
              <a:spcBef>
                <a:spcPct val="0"/>
              </a:spcBef>
              <a:defRPr sz="1200">
                <a:latin typeface="Bookman Old Style" pitchFamily="18" charset="0"/>
              </a:defRPr>
            </a:lvl1pPr>
          </a:lstStyle>
          <a:p>
            <a:pPr>
              <a:defRPr/>
            </a:pPr>
            <a:endParaRPr lang="it-IT"/>
          </a:p>
        </p:txBody>
      </p:sp>
      <p:sp>
        <p:nvSpPr>
          <p:cNvPr id="6147" name="Rectangle 3"/>
          <p:cNvSpPr>
            <a:spLocks noGrp="1" noChangeArrowheads="1"/>
          </p:cNvSpPr>
          <p:nvPr>
            <p:ph type="dt" idx="1"/>
          </p:nvPr>
        </p:nvSpPr>
        <p:spPr bwMode="auto">
          <a:xfrm>
            <a:off x="3885453" y="3"/>
            <a:ext cx="2972547" cy="493633"/>
          </a:xfrm>
          <a:prstGeom prst="rect">
            <a:avLst/>
          </a:prstGeom>
          <a:noFill/>
          <a:ln w="9525">
            <a:noFill/>
            <a:miter lim="800000"/>
            <a:headEnd/>
            <a:tailEnd/>
          </a:ln>
          <a:effectLst/>
        </p:spPr>
        <p:txBody>
          <a:bodyPr vert="horz" wrap="square" lIns="91428" tIns="45714" rIns="91428" bIns="45714" numCol="1" anchor="t" anchorCtr="0" compatLnSpc="1">
            <a:prstTxWarp prst="textNoShape">
              <a:avLst/>
            </a:prstTxWarp>
          </a:bodyPr>
          <a:lstStyle>
            <a:lvl1pPr algn="r">
              <a:spcBef>
                <a:spcPct val="0"/>
              </a:spcBef>
              <a:defRPr sz="1200">
                <a:latin typeface="Bookman Old Style" pitchFamily="18" charset="0"/>
              </a:defRPr>
            </a:lvl1pPr>
          </a:lstStyle>
          <a:p>
            <a:pPr>
              <a:defRPr/>
            </a:pPr>
            <a:endParaRPr lang="it-IT"/>
          </a:p>
        </p:txBody>
      </p:sp>
      <p:sp>
        <p:nvSpPr>
          <p:cNvPr id="92164" name="Rectangle 4"/>
          <p:cNvSpPr>
            <a:spLocks noGrp="1" noRot="1" noChangeAspect="1" noChangeArrowheads="1" noTextEdit="1"/>
          </p:cNvSpPr>
          <p:nvPr>
            <p:ph type="sldImg" idx="2"/>
          </p:nvPr>
        </p:nvSpPr>
        <p:spPr bwMode="auto">
          <a:xfrm>
            <a:off x="958850" y="738188"/>
            <a:ext cx="4940300" cy="3705225"/>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14510" y="4688723"/>
            <a:ext cx="5028986" cy="4442699"/>
          </a:xfrm>
          <a:prstGeom prst="rect">
            <a:avLst/>
          </a:prstGeom>
          <a:noFill/>
          <a:ln w="9525">
            <a:noFill/>
            <a:miter lim="800000"/>
            <a:headEnd/>
            <a:tailEnd/>
          </a:ln>
          <a:effectLst/>
        </p:spPr>
        <p:txBody>
          <a:bodyPr vert="horz" wrap="square" lIns="91428" tIns="45714" rIns="91428" bIns="45714" numCol="1" anchor="t" anchorCtr="0" compatLnSpc="1">
            <a:prstTxWarp prst="textNoShape">
              <a:avLst/>
            </a:prstTxWarp>
          </a:bodyPr>
          <a:lstStyle/>
          <a:p>
            <a:pPr lvl="0"/>
            <a:r>
              <a:rPr lang="it-IT" noProof="0"/>
              <a:t>Fare clic per modificare gli stili del testo dello schema</a:t>
            </a:r>
          </a:p>
          <a:p>
            <a:pPr lvl="1"/>
            <a:r>
              <a:rPr lang="it-IT" noProof="0"/>
              <a:t>Secondo livello</a:t>
            </a:r>
          </a:p>
          <a:p>
            <a:pPr lvl="2"/>
            <a:r>
              <a:rPr lang="it-IT" noProof="0"/>
              <a:t>Terzo livello</a:t>
            </a:r>
          </a:p>
          <a:p>
            <a:pPr lvl="3"/>
            <a:r>
              <a:rPr lang="it-IT" noProof="0"/>
              <a:t>Quarto livello</a:t>
            </a:r>
          </a:p>
          <a:p>
            <a:pPr lvl="4"/>
            <a:r>
              <a:rPr lang="it-IT" noProof="0"/>
              <a:t>Quinto livello</a:t>
            </a:r>
          </a:p>
        </p:txBody>
      </p:sp>
      <p:sp>
        <p:nvSpPr>
          <p:cNvPr id="6150" name="Rectangle 6"/>
          <p:cNvSpPr>
            <a:spLocks noGrp="1" noChangeArrowheads="1"/>
          </p:cNvSpPr>
          <p:nvPr>
            <p:ph type="ftr" sz="quarter" idx="4"/>
          </p:nvPr>
        </p:nvSpPr>
        <p:spPr bwMode="auto">
          <a:xfrm>
            <a:off x="2" y="9379032"/>
            <a:ext cx="2972547" cy="493633"/>
          </a:xfrm>
          <a:prstGeom prst="rect">
            <a:avLst/>
          </a:prstGeom>
          <a:noFill/>
          <a:ln w="9525">
            <a:noFill/>
            <a:miter lim="800000"/>
            <a:headEnd/>
            <a:tailEnd/>
          </a:ln>
          <a:effectLst/>
        </p:spPr>
        <p:txBody>
          <a:bodyPr vert="horz" wrap="square" lIns="91428" tIns="45714" rIns="91428" bIns="45714" numCol="1" anchor="b" anchorCtr="0" compatLnSpc="1">
            <a:prstTxWarp prst="textNoShape">
              <a:avLst/>
            </a:prstTxWarp>
          </a:bodyPr>
          <a:lstStyle>
            <a:lvl1pPr>
              <a:spcBef>
                <a:spcPct val="0"/>
              </a:spcBef>
              <a:defRPr sz="1200">
                <a:latin typeface="Bookman Old Style" pitchFamily="18" charset="0"/>
              </a:defRPr>
            </a:lvl1pPr>
          </a:lstStyle>
          <a:p>
            <a:pPr>
              <a:defRPr/>
            </a:pPr>
            <a:endParaRPr lang="it-IT"/>
          </a:p>
        </p:txBody>
      </p:sp>
      <p:sp>
        <p:nvSpPr>
          <p:cNvPr id="6151" name="Rectangle 7"/>
          <p:cNvSpPr>
            <a:spLocks noGrp="1" noChangeArrowheads="1"/>
          </p:cNvSpPr>
          <p:nvPr>
            <p:ph type="sldNum" sz="quarter" idx="5"/>
          </p:nvPr>
        </p:nvSpPr>
        <p:spPr bwMode="auto">
          <a:xfrm>
            <a:off x="3885453" y="9379032"/>
            <a:ext cx="2972547" cy="493633"/>
          </a:xfrm>
          <a:prstGeom prst="rect">
            <a:avLst/>
          </a:prstGeom>
          <a:noFill/>
          <a:ln w="9525">
            <a:noFill/>
            <a:miter lim="800000"/>
            <a:headEnd/>
            <a:tailEnd/>
          </a:ln>
          <a:effectLst/>
        </p:spPr>
        <p:txBody>
          <a:bodyPr vert="horz" wrap="square" lIns="91428" tIns="45714" rIns="91428" bIns="45714" numCol="1" anchor="b" anchorCtr="0" compatLnSpc="1">
            <a:prstTxWarp prst="textNoShape">
              <a:avLst/>
            </a:prstTxWarp>
          </a:bodyPr>
          <a:lstStyle>
            <a:lvl1pPr algn="r">
              <a:spcBef>
                <a:spcPct val="0"/>
              </a:spcBef>
              <a:defRPr sz="1200">
                <a:latin typeface="Bookman Old Style" pitchFamily="18" charset="0"/>
              </a:defRPr>
            </a:lvl1pPr>
          </a:lstStyle>
          <a:p>
            <a:pPr>
              <a:defRPr/>
            </a:pPr>
            <a:fld id="{9FEAFEC3-AF77-4E4C-A9A8-B99C7866245B}" type="slidenum">
              <a:rPr lang="it-IT"/>
              <a:pPr>
                <a:defRPr/>
              </a:pPr>
              <a:t>‹N›</a:t>
            </a:fld>
            <a:endParaRPr lang="it-IT"/>
          </a:p>
        </p:txBody>
      </p:sp>
    </p:spTree>
  </p:cSld>
  <p:clrMap bg1="lt1" tx1="dk1" bg2="lt2" tx2="dk2" accent1="accent1" accent2="accent2" accent3="accent3" accent4="accent4" accent5="accent5" accent6="accent6" hlink="hlink" folHlink="folHlink"/>
  <p:notesStyle>
    <a:lvl1pPr algn="l" defTabSz="912813"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5613" algn="l" defTabSz="912813"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2813" algn="l" defTabSz="912813"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0013" algn="l" defTabSz="912813"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7213" algn="l" defTabSz="912813"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2531" name="Rectangle 3"/>
          <p:cNvSpPr>
            <a:spLocks noGrp="1" noChangeArrowheads="1"/>
          </p:cNvSpPr>
          <p:nvPr>
            <p:ph type="body" idx="1"/>
          </p:nvPr>
        </p:nvSpPr>
        <p:spPr bwMode="auto">
          <a:xfrm>
            <a:off x="899517" y="4703865"/>
            <a:ext cx="4725289" cy="1024461"/>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it-IT"/>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3555" name="Rectangle 3"/>
          <p:cNvSpPr>
            <a:spLocks noGrp="1" noChangeArrowheads="1"/>
          </p:cNvSpPr>
          <p:nvPr>
            <p:ph type="body" idx="1"/>
          </p:nvPr>
        </p:nvSpPr>
        <p:spPr bwMode="auto">
          <a:xfrm>
            <a:off x="899517" y="4703865"/>
            <a:ext cx="4725289" cy="1024461"/>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it-IT" dirty="0"/>
          </a:p>
        </p:txBody>
      </p:sp>
    </p:spTree>
    <p:extLst>
      <p:ext uri="{BB962C8B-B14F-4D97-AF65-F5344CB8AC3E}">
        <p14:creationId xmlns:p14="http://schemas.microsoft.com/office/powerpoint/2010/main" xmlns="" val="17408550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3555" name="Rectangle 3"/>
          <p:cNvSpPr>
            <a:spLocks noGrp="1" noChangeArrowheads="1"/>
          </p:cNvSpPr>
          <p:nvPr>
            <p:ph type="body" idx="1"/>
          </p:nvPr>
        </p:nvSpPr>
        <p:spPr bwMode="auto">
          <a:xfrm>
            <a:off x="899517" y="4703865"/>
            <a:ext cx="4725289" cy="1024461"/>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it-IT" dirty="0"/>
          </a:p>
        </p:txBody>
      </p:sp>
    </p:spTree>
    <p:extLst>
      <p:ext uri="{BB962C8B-B14F-4D97-AF65-F5344CB8AC3E}">
        <p14:creationId xmlns:p14="http://schemas.microsoft.com/office/powerpoint/2010/main" xmlns="" val="18681133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3555" name="Rectangle 3"/>
          <p:cNvSpPr>
            <a:spLocks noGrp="1" noChangeArrowheads="1"/>
          </p:cNvSpPr>
          <p:nvPr>
            <p:ph type="body" idx="1"/>
          </p:nvPr>
        </p:nvSpPr>
        <p:spPr bwMode="auto">
          <a:xfrm>
            <a:off x="899517" y="4703865"/>
            <a:ext cx="4725289" cy="1024461"/>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it-IT" dirty="0"/>
          </a:p>
        </p:txBody>
      </p:sp>
    </p:spTree>
    <p:extLst>
      <p:ext uri="{BB962C8B-B14F-4D97-AF65-F5344CB8AC3E}">
        <p14:creationId xmlns:p14="http://schemas.microsoft.com/office/powerpoint/2010/main" xmlns="" val="9488360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3555" name="Rectangle 3"/>
          <p:cNvSpPr>
            <a:spLocks noGrp="1" noChangeArrowheads="1"/>
          </p:cNvSpPr>
          <p:nvPr>
            <p:ph type="body" idx="1"/>
          </p:nvPr>
        </p:nvSpPr>
        <p:spPr bwMode="auto">
          <a:xfrm>
            <a:off x="899517" y="4703865"/>
            <a:ext cx="4725289" cy="1024461"/>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it-IT" dirty="0"/>
          </a:p>
        </p:txBody>
      </p:sp>
    </p:spTree>
    <p:extLst>
      <p:ext uri="{BB962C8B-B14F-4D97-AF65-F5344CB8AC3E}">
        <p14:creationId xmlns:p14="http://schemas.microsoft.com/office/powerpoint/2010/main" xmlns="" val="33628900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3555" name="Rectangle 3"/>
          <p:cNvSpPr>
            <a:spLocks noGrp="1" noChangeArrowheads="1"/>
          </p:cNvSpPr>
          <p:nvPr>
            <p:ph type="body" idx="1"/>
          </p:nvPr>
        </p:nvSpPr>
        <p:spPr bwMode="auto">
          <a:xfrm>
            <a:off x="899517" y="4703865"/>
            <a:ext cx="4725289" cy="1024461"/>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it-IT" dirty="0"/>
          </a:p>
        </p:txBody>
      </p:sp>
    </p:spTree>
    <p:extLst>
      <p:ext uri="{BB962C8B-B14F-4D97-AF65-F5344CB8AC3E}">
        <p14:creationId xmlns:p14="http://schemas.microsoft.com/office/powerpoint/2010/main" xmlns="" val="10605361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3555" name="Rectangle 3"/>
          <p:cNvSpPr>
            <a:spLocks noGrp="1" noChangeArrowheads="1"/>
          </p:cNvSpPr>
          <p:nvPr>
            <p:ph type="body" idx="1"/>
          </p:nvPr>
        </p:nvSpPr>
        <p:spPr bwMode="auto">
          <a:xfrm>
            <a:off x="899517" y="4703865"/>
            <a:ext cx="4725289" cy="1024461"/>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it-IT" dirty="0"/>
          </a:p>
        </p:txBody>
      </p:sp>
    </p:spTree>
    <p:extLst>
      <p:ext uri="{BB962C8B-B14F-4D97-AF65-F5344CB8AC3E}">
        <p14:creationId xmlns:p14="http://schemas.microsoft.com/office/powerpoint/2010/main" xmlns="" val="289530036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3555" name="Rectangle 3"/>
          <p:cNvSpPr>
            <a:spLocks noGrp="1" noChangeArrowheads="1"/>
          </p:cNvSpPr>
          <p:nvPr>
            <p:ph type="body" idx="1"/>
          </p:nvPr>
        </p:nvSpPr>
        <p:spPr bwMode="auto">
          <a:xfrm>
            <a:off x="899517" y="4703865"/>
            <a:ext cx="4725289" cy="1024461"/>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it-IT" dirty="0"/>
          </a:p>
        </p:txBody>
      </p:sp>
    </p:spTree>
    <p:extLst>
      <p:ext uri="{BB962C8B-B14F-4D97-AF65-F5344CB8AC3E}">
        <p14:creationId xmlns:p14="http://schemas.microsoft.com/office/powerpoint/2010/main" xmlns="" val="260306557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3555" name="Rectangle 3"/>
          <p:cNvSpPr>
            <a:spLocks noGrp="1" noChangeArrowheads="1"/>
          </p:cNvSpPr>
          <p:nvPr>
            <p:ph type="body" idx="1"/>
          </p:nvPr>
        </p:nvSpPr>
        <p:spPr bwMode="auto">
          <a:xfrm>
            <a:off x="899517" y="4703865"/>
            <a:ext cx="4725289" cy="1024461"/>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it-IT" dirty="0"/>
          </a:p>
        </p:txBody>
      </p:sp>
    </p:spTree>
    <p:extLst>
      <p:ext uri="{BB962C8B-B14F-4D97-AF65-F5344CB8AC3E}">
        <p14:creationId xmlns:p14="http://schemas.microsoft.com/office/powerpoint/2010/main" xmlns="" val="419352496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6627" name="Rectangle 3"/>
          <p:cNvSpPr>
            <a:spLocks noGrp="1" noChangeArrowheads="1"/>
          </p:cNvSpPr>
          <p:nvPr>
            <p:ph type="body" idx="1"/>
          </p:nvPr>
        </p:nvSpPr>
        <p:spPr bwMode="auto">
          <a:xfrm>
            <a:off x="899517" y="4703865"/>
            <a:ext cx="4725289" cy="1024461"/>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lgn="just"/>
            <a:endParaRPr lang="en-GB" altLang="it-IT" sz="1100" b="0" dirty="0">
              <a:solidFill>
                <a:srgbClr val="0000FF"/>
              </a:solidFill>
              <a:latin typeface="Arial Narrow" panose="020B0606020202030204" pitchFamily="34" charset="0"/>
            </a:endParaRPr>
          </a:p>
        </p:txBody>
      </p:sp>
    </p:spTree>
    <p:extLst>
      <p:ext uri="{BB962C8B-B14F-4D97-AF65-F5344CB8AC3E}">
        <p14:creationId xmlns:p14="http://schemas.microsoft.com/office/powerpoint/2010/main" xmlns="" val="8443006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a:t>MANCA FELAZIONE INTEGRATIVA</a:t>
            </a:r>
          </a:p>
        </p:txBody>
      </p:sp>
      <p:sp>
        <p:nvSpPr>
          <p:cNvPr id="4" name="Segnaposto numero diapositiva 3"/>
          <p:cNvSpPr>
            <a:spLocks noGrp="1"/>
          </p:cNvSpPr>
          <p:nvPr>
            <p:ph type="sldNum" sz="quarter" idx="5"/>
          </p:nvPr>
        </p:nvSpPr>
        <p:spPr/>
        <p:txBody>
          <a:bodyPr/>
          <a:lstStyle/>
          <a:p>
            <a:pPr>
              <a:defRPr/>
            </a:pPr>
            <a:fld id="{9FEAFEC3-AF77-4E4C-A9A8-B99C7866245B}" type="slidenum">
              <a:rPr lang="it-IT" smtClean="0"/>
              <a:pPr>
                <a:defRPr/>
              </a:pPr>
              <a:t>20</a:t>
            </a:fld>
            <a:endParaRPr lang="it-IT"/>
          </a:p>
        </p:txBody>
      </p:sp>
    </p:spTree>
    <p:extLst>
      <p:ext uri="{BB962C8B-B14F-4D97-AF65-F5344CB8AC3E}">
        <p14:creationId xmlns:p14="http://schemas.microsoft.com/office/powerpoint/2010/main" xmlns="" val="30443691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2531" name="Rectangle 3"/>
          <p:cNvSpPr>
            <a:spLocks noGrp="1" noChangeArrowheads="1"/>
          </p:cNvSpPr>
          <p:nvPr>
            <p:ph type="body" idx="1"/>
          </p:nvPr>
        </p:nvSpPr>
        <p:spPr bwMode="auto">
          <a:xfrm>
            <a:off x="899517" y="4703865"/>
            <a:ext cx="4725289" cy="1024461"/>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it-IT"/>
          </a:p>
        </p:txBody>
      </p:sp>
    </p:spTree>
    <p:extLst>
      <p:ext uri="{BB962C8B-B14F-4D97-AF65-F5344CB8AC3E}">
        <p14:creationId xmlns:p14="http://schemas.microsoft.com/office/powerpoint/2010/main" xmlns="" val="46879871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p:cNvSpPr>
            <a:spLocks noGrp="1" noRot="1" noChangeAspect="1" noChangeArrowheads="1" noTextEdit="1"/>
          </p:cNvSpPr>
          <p:nvPr>
            <p:ph type="sldImg"/>
          </p:nvPr>
        </p:nvSpPr>
        <p:spPr>
          <a:ln/>
        </p:spPr>
      </p:sp>
      <p:sp>
        <p:nvSpPr>
          <p:cNvPr id="39938" name="Rectangle 3"/>
          <p:cNvSpPr>
            <a:spLocks noGrp="1" noChangeArrowheads="1"/>
          </p:cNvSpPr>
          <p:nvPr>
            <p:ph type="body" idx="1"/>
          </p:nvPr>
        </p:nvSpPr>
        <p:spPr>
          <a:noFill/>
          <a:ln/>
        </p:spPr>
        <p:txBody>
          <a:bodyPr/>
          <a:lstStyle/>
          <a:p>
            <a:endParaRPr lang="it-IT"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p:cNvSpPr>
            <a:spLocks noGrp="1" noRot="1" noChangeAspect="1" noChangeArrowheads="1" noTextEdit="1"/>
          </p:cNvSpPr>
          <p:nvPr>
            <p:ph type="sldImg"/>
          </p:nvPr>
        </p:nvSpPr>
        <p:spPr>
          <a:ln/>
        </p:spPr>
      </p:sp>
      <p:sp>
        <p:nvSpPr>
          <p:cNvPr id="39938" name="Rectangle 3"/>
          <p:cNvSpPr>
            <a:spLocks noGrp="1" noChangeArrowheads="1"/>
          </p:cNvSpPr>
          <p:nvPr>
            <p:ph type="body" idx="1"/>
          </p:nvPr>
        </p:nvSpPr>
        <p:spPr>
          <a:noFill/>
          <a:ln/>
        </p:spPr>
        <p:txBody>
          <a:bodyPr/>
          <a:lstStyle/>
          <a:p>
            <a:endParaRPr lang="it-IT" dirty="0"/>
          </a:p>
        </p:txBody>
      </p:sp>
    </p:spTree>
    <p:extLst>
      <p:ext uri="{BB962C8B-B14F-4D97-AF65-F5344CB8AC3E}">
        <p14:creationId xmlns:p14="http://schemas.microsoft.com/office/powerpoint/2010/main" xmlns="" val="90157662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p:cNvSpPr>
            <a:spLocks noGrp="1" noRot="1" noChangeAspect="1" noChangeArrowheads="1" noTextEdit="1"/>
          </p:cNvSpPr>
          <p:nvPr>
            <p:ph type="sldImg"/>
          </p:nvPr>
        </p:nvSpPr>
        <p:spPr>
          <a:ln/>
        </p:spPr>
      </p:sp>
      <p:sp>
        <p:nvSpPr>
          <p:cNvPr id="39938" name="Rectangle 3"/>
          <p:cNvSpPr>
            <a:spLocks noGrp="1" noChangeArrowheads="1"/>
          </p:cNvSpPr>
          <p:nvPr>
            <p:ph type="body" idx="1"/>
          </p:nvPr>
        </p:nvSpPr>
        <p:spPr>
          <a:noFill/>
          <a:ln/>
        </p:spPr>
        <p:txBody>
          <a:bodyPr/>
          <a:lstStyle/>
          <a:p>
            <a:endParaRPr lang="it-IT" dirty="0"/>
          </a:p>
        </p:txBody>
      </p:sp>
    </p:spTree>
    <p:extLst>
      <p:ext uri="{BB962C8B-B14F-4D97-AF65-F5344CB8AC3E}">
        <p14:creationId xmlns:p14="http://schemas.microsoft.com/office/powerpoint/2010/main" xmlns="" val="42777148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Segnaposto immagine diapositiva 1"/>
          <p:cNvSpPr>
            <a:spLocks noGrp="1" noRot="1" noChangeAspect="1"/>
          </p:cNvSpPr>
          <p:nvPr>
            <p:ph type="sldImg"/>
          </p:nvPr>
        </p:nvSpPr>
        <p:spPr>
          <a:ln/>
        </p:spPr>
      </p:sp>
      <p:sp>
        <p:nvSpPr>
          <p:cNvPr id="41986" name="Segnaposto note 2"/>
          <p:cNvSpPr>
            <a:spLocks noGrp="1"/>
          </p:cNvSpPr>
          <p:nvPr>
            <p:ph type="body" idx="1"/>
          </p:nvPr>
        </p:nvSpPr>
        <p:spPr>
          <a:noFill/>
          <a:ln/>
        </p:spPr>
        <p:txBody>
          <a:bodyPr/>
          <a:lstStyle/>
          <a:p>
            <a:endParaRPr lang="it-IT" dirty="0"/>
          </a:p>
        </p:txBody>
      </p:sp>
      <p:sp>
        <p:nvSpPr>
          <p:cNvPr id="41987" name="Segnaposto numero diapositiva 3"/>
          <p:cNvSpPr>
            <a:spLocks noGrp="1"/>
          </p:cNvSpPr>
          <p:nvPr>
            <p:ph type="sldNum" sz="quarter" idx="5"/>
          </p:nvPr>
        </p:nvSpPr>
        <p:spPr>
          <a:noFill/>
        </p:spPr>
        <p:txBody>
          <a:bodyPr/>
          <a:lstStyle/>
          <a:p>
            <a:pPr defTabSz="912693"/>
            <a:fld id="{6427EB33-9155-4675-8744-F834DB63CEE8}" type="slidenum">
              <a:rPr lang="it-IT" smtClean="0"/>
              <a:pPr defTabSz="912693"/>
              <a:t>24</a:t>
            </a:fld>
            <a:endParaRPr lang="it-IT"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2531" name="Rectangle 3"/>
          <p:cNvSpPr>
            <a:spLocks noGrp="1" noChangeArrowheads="1"/>
          </p:cNvSpPr>
          <p:nvPr>
            <p:ph type="body" idx="1"/>
          </p:nvPr>
        </p:nvSpPr>
        <p:spPr bwMode="auto">
          <a:xfrm>
            <a:off x="899517" y="4703865"/>
            <a:ext cx="4725289" cy="1024461"/>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it-IT" dirty="0"/>
          </a:p>
        </p:txBody>
      </p:sp>
    </p:spTree>
    <p:extLst>
      <p:ext uri="{BB962C8B-B14F-4D97-AF65-F5344CB8AC3E}">
        <p14:creationId xmlns:p14="http://schemas.microsoft.com/office/powerpoint/2010/main" xmlns="" val="33060494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2531" name="Rectangle 3"/>
          <p:cNvSpPr>
            <a:spLocks noGrp="1" noChangeArrowheads="1"/>
          </p:cNvSpPr>
          <p:nvPr>
            <p:ph type="body" idx="1"/>
          </p:nvPr>
        </p:nvSpPr>
        <p:spPr bwMode="auto">
          <a:xfrm>
            <a:off x="899517" y="4703865"/>
            <a:ext cx="4725289" cy="1024461"/>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it-IT"/>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egnaposto immagine diapositiva 1"/>
          <p:cNvSpPr>
            <a:spLocks noGrp="1" noRot="1" noChangeAspect="1"/>
          </p:cNvSpPr>
          <p:nvPr>
            <p:ph type="sldImg"/>
          </p:nvPr>
        </p:nvSpPr>
        <p:spPr>
          <a:ln/>
        </p:spPr>
      </p:sp>
      <p:sp>
        <p:nvSpPr>
          <p:cNvPr id="27650" name="Segnaposto note 2"/>
          <p:cNvSpPr>
            <a:spLocks noGrp="1"/>
          </p:cNvSpPr>
          <p:nvPr>
            <p:ph type="body" idx="1"/>
          </p:nvPr>
        </p:nvSpPr>
        <p:spPr>
          <a:noFill/>
          <a:ln/>
        </p:spPr>
        <p:txBody>
          <a:bodyPr/>
          <a:lstStyle/>
          <a:p>
            <a:pPr indent="11111" algn="just" eaLnBrk="1" hangingPunct="1">
              <a:lnSpc>
                <a:spcPct val="80000"/>
              </a:lnSpc>
            </a:pPr>
            <a:endParaRPr lang="it-IT" b="1" dirty="0">
              <a:solidFill>
                <a:srgbClr val="000099"/>
              </a:solidFill>
              <a:cs typeface="Times New Roman" pitchFamily="18" charset="0"/>
            </a:endParaRPr>
          </a:p>
        </p:txBody>
      </p:sp>
      <p:sp>
        <p:nvSpPr>
          <p:cNvPr id="27651" name="Segnaposto numero diapositiva 3"/>
          <p:cNvSpPr>
            <a:spLocks noGrp="1"/>
          </p:cNvSpPr>
          <p:nvPr>
            <p:ph type="sldNum" sz="quarter" idx="5"/>
          </p:nvPr>
        </p:nvSpPr>
        <p:spPr>
          <a:noFill/>
        </p:spPr>
        <p:txBody>
          <a:bodyPr/>
          <a:lstStyle/>
          <a:p>
            <a:pPr defTabSz="912693"/>
            <a:fld id="{F12CBA1A-8D15-4B20-BC1B-4DB212282E46}" type="slidenum">
              <a:rPr lang="it-IT" smtClean="0"/>
              <a:pPr defTabSz="912693"/>
              <a:t>4</a:t>
            </a:fld>
            <a:endParaRPr lang="it-IT"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3555" name="Rectangle 3"/>
          <p:cNvSpPr>
            <a:spLocks noGrp="1" noChangeArrowheads="1"/>
          </p:cNvSpPr>
          <p:nvPr>
            <p:ph type="body" idx="1"/>
          </p:nvPr>
        </p:nvSpPr>
        <p:spPr bwMode="auto">
          <a:xfrm>
            <a:off x="899517" y="4703865"/>
            <a:ext cx="4725289" cy="1024461"/>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normAutofit/>
          </a:bodyPr>
          <a:lstStyle/>
          <a:p>
            <a:pPr algn="just" eaLnBrk="1" hangingPunct="1"/>
            <a:endParaRPr lang="en-GB" altLang="it-IT" sz="1000" dirty="0"/>
          </a:p>
        </p:txBody>
      </p:sp>
    </p:spTree>
    <p:extLst>
      <p:ext uri="{BB962C8B-B14F-4D97-AF65-F5344CB8AC3E}">
        <p14:creationId xmlns:p14="http://schemas.microsoft.com/office/powerpoint/2010/main" xmlns="" val="11809015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3555" name="Rectangle 3"/>
          <p:cNvSpPr>
            <a:spLocks noGrp="1" noChangeArrowheads="1"/>
          </p:cNvSpPr>
          <p:nvPr>
            <p:ph type="body" idx="1"/>
          </p:nvPr>
        </p:nvSpPr>
        <p:spPr bwMode="auto">
          <a:xfrm>
            <a:off x="899517" y="4703865"/>
            <a:ext cx="4725289" cy="1024461"/>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it-IT" dirty="0"/>
          </a:p>
        </p:txBody>
      </p:sp>
    </p:spTree>
    <p:extLst>
      <p:ext uri="{BB962C8B-B14F-4D97-AF65-F5344CB8AC3E}">
        <p14:creationId xmlns:p14="http://schemas.microsoft.com/office/powerpoint/2010/main" xmlns="" val="1783452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3555" name="Rectangle 3"/>
          <p:cNvSpPr>
            <a:spLocks noGrp="1" noChangeArrowheads="1"/>
          </p:cNvSpPr>
          <p:nvPr>
            <p:ph type="body" idx="1"/>
          </p:nvPr>
        </p:nvSpPr>
        <p:spPr bwMode="auto">
          <a:xfrm>
            <a:off x="899517" y="4703865"/>
            <a:ext cx="4725289" cy="1024461"/>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it-IT" dirty="0"/>
          </a:p>
        </p:txBody>
      </p:sp>
    </p:spTree>
    <p:extLst>
      <p:ext uri="{BB962C8B-B14F-4D97-AF65-F5344CB8AC3E}">
        <p14:creationId xmlns:p14="http://schemas.microsoft.com/office/powerpoint/2010/main" xmlns="" val="28890776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3555" name="Rectangle 3"/>
          <p:cNvSpPr>
            <a:spLocks noGrp="1" noChangeArrowheads="1"/>
          </p:cNvSpPr>
          <p:nvPr>
            <p:ph type="body" idx="1"/>
          </p:nvPr>
        </p:nvSpPr>
        <p:spPr bwMode="auto">
          <a:xfrm>
            <a:off x="899517" y="4703865"/>
            <a:ext cx="4725289" cy="1024461"/>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it-IT" dirty="0"/>
          </a:p>
        </p:txBody>
      </p:sp>
    </p:spTree>
    <p:extLst>
      <p:ext uri="{BB962C8B-B14F-4D97-AF65-F5344CB8AC3E}">
        <p14:creationId xmlns:p14="http://schemas.microsoft.com/office/powerpoint/2010/main" xmlns="" val="9199002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3555" name="Rectangle 3"/>
          <p:cNvSpPr>
            <a:spLocks noGrp="1" noChangeArrowheads="1"/>
          </p:cNvSpPr>
          <p:nvPr>
            <p:ph type="body" idx="1"/>
          </p:nvPr>
        </p:nvSpPr>
        <p:spPr bwMode="auto">
          <a:xfrm>
            <a:off x="899517" y="4703865"/>
            <a:ext cx="4725289" cy="1024461"/>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it-IT" dirty="0"/>
          </a:p>
        </p:txBody>
      </p:sp>
    </p:spTree>
    <p:extLst>
      <p:ext uri="{BB962C8B-B14F-4D97-AF65-F5344CB8AC3E}">
        <p14:creationId xmlns:p14="http://schemas.microsoft.com/office/powerpoint/2010/main" xmlns="" val="25447028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3555" name="Rectangle 3"/>
          <p:cNvSpPr>
            <a:spLocks noGrp="1" noChangeArrowheads="1"/>
          </p:cNvSpPr>
          <p:nvPr>
            <p:ph type="body" idx="1"/>
          </p:nvPr>
        </p:nvSpPr>
        <p:spPr bwMode="auto">
          <a:xfrm>
            <a:off x="899517" y="4703865"/>
            <a:ext cx="4725289" cy="1024461"/>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it-IT" dirty="0"/>
          </a:p>
        </p:txBody>
      </p:sp>
    </p:spTree>
    <p:extLst>
      <p:ext uri="{BB962C8B-B14F-4D97-AF65-F5344CB8AC3E}">
        <p14:creationId xmlns:p14="http://schemas.microsoft.com/office/powerpoint/2010/main" xmlns="" val="10325728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a:prstGeom prst="rect">
            <a:avLst/>
          </a:prstGeo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a:t>Fare clic per modificare lo stile del sottotitolo dello schema</a:t>
            </a:r>
          </a:p>
        </p:txBody>
      </p:sp>
    </p:spTree>
  </p:cSld>
  <p:clrMapOvr>
    <a:masterClrMapping/>
  </p:clrMapOvr>
  <p:transition advClick="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p>
            <a:r>
              <a:rPr lang="it-IT"/>
              <a:t>Fare clic per modificare lo stile del titolo</a:t>
            </a:r>
          </a:p>
        </p:txBody>
      </p:sp>
      <p:sp>
        <p:nvSpPr>
          <p:cNvPr id="3" name="Segnaposto testo verticale 2"/>
          <p:cNvSpPr>
            <a:spLocks noGrp="1"/>
          </p:cNvSpPr>
          <p:nvPr>
            <p:ph type="body" orient="vert" idx="1"/>
          </p:nvPr>
        </p:nvSpPr>
        <p:spPr>
          <a:xfrm>
            <a:off x="457200" y="1600200"/>
            <a:ext cx="8229600" cy="4525963"/>
          </a:xfrm>
          <a:prstGeom prst="rect">
            <a:avLst/>
          </a:prstGeo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cSld>
  <p:clrMapOvr>
    <a:masterClrMapping/>
  </p:clrMapOvr>
  <p:transition advClick="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a:prstGeom prst="rect">
            <a:avLst/>
          </a:prstGeo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a:prstGeom prst="rect">
            <a:avLst/>
          </a:prstGeo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cSld>
  <p:clrMapOvr>
    <a:masterClrMapping/>
  </p:clrMapOvr>
  <p:transition advClick="0"/>
</p:sldLayout>
</file>

<file path=ppt/slideLayouts/slideLayout12.xml><?xml version="1.0" encoding="utf-8"?>
<p:sldLayout xmlns:a="http://schemas.openxmlformats.org/drawingml/2006/main" xmlns:r="http://schemas.openxmlformats.org/officeDocument/2006/relationships" xmlns:p="http://schemas.openxmlformats.org/presentationml/2006/main" type="dgm" preserve="1">
  <p:cSld name="Titolo, diagramma o organigramm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p>
            <a:r>
              <a:rPr lang="it-IT"/>
              <a:t>Fare clic per modificare lo stile del titolo</a:t>
            </a:r>
          </a:p>
        </p:txBody>
      </p:sp>
      <p:sp>
        <p:nvSpPr>
          <p:cNvPr id="3" name="Segnaposto SmartArt 2"/>
          <p:cNvSpPr>
            <a:spLocks noGrp="1"/>
          </p:cNvSpPr>
          <p:nvPr>
            <p:ph type="dgm" idx="1"/>
          </p:nvPr>
        </p:nvSpPr>
        <p:spPr>
          <a:xfrm>
            <a:off x="457200" y="1600200"/>
            <a:ext cx="8229600" cy="4525963"/>
          </a:xfrm>
          <a:prstGeom prst="rect">
            <a:avLst/>
          </a:prstGeom>
        </p:spPr>
        <p:txBody>
          <a:bodyPr/>
          <a:lstStyle/>
          <a:p>
            <a:pPr lvl="0"/>
            <a:endParaRPr lang="it-IT" noProof="0"/>
          </a:p>
        </p:txBody>
      </p:sp>
    </p:spTree>
  </p:cSld>
  <p:clrMapOvr>
    <a:masterClrMapping/>
  </p:clrMapOvr>
  <p:transition advClick="0"/>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Contenuto">
    <p:spTree>
      <p:nvGrpSpPr>
        <p:cNvPr id="1" name=""/>
        <p:cNvGrpSpPr/>
        <p:nvPr/>
      </p:nvGrpSpPr>
      <p:grpSpPr>
        <a:xfrm>
          <a:off x="0" y="0"/>
          <a:ext cx="0" cy="0"/>
          <a:chOff x="0" y="0"/>
          <a:chExt cx="0" cy="0"/>
        </a:xfrm>
      </p:grpSpPr>
      <p:sp>
        <p:nvSpPr>
          <p:cNvPr id="2" name="Segnaposto contenuto 1"/>
          <p:cNvSpPr>
            <a:spLocks noGrp="1"/>
          </p:cNvSpPr>
          <p:nvPr>
            <p:ph/>
          </p:nvPr>
        </p:nvSpPr>
        <p:spPr>
          <a:xfrm>
            <a:off x="457200" y="274638"/>
            <a:ext cx="8229600" cy="5851525"/>
          </a:xfrm>
          <a:prstGeom prst="rect">
            <a:avLst/>
          </a:prstGeo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cSld>
  <p:clrMapOvr>
    <a:masterClrMapping/>
  </p:clrMapOvr>
  <p:transition advClick="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p>
            <a:r>
              <a:rPr lang="it-IT"/>
              <a:t>Fare clic per modificare lo stile del titolo</a:t>
            </a:r>
          </a:p>
        </p:txBody>
      </p:sp>
      <p:sp>
        <p:nvSpPr>
          <p:cNvPr id="3" name="Segnaposto contenuto 2"/>
          <p:cNvSpPr>
            <a:spLocks noGrp="1"/>
          </p:cNvSpPr>
          <p:nvPr>
            <p:ph idx="1"/>
          </p:nvPr>
        </p:nvSpPr>
        <p:spPr>
          <a:xfrm>
            <a:off x="457200" y="1600200"/>
            <a:ext cx="8229600" cy="4525963"/>
          </a:xfrm>
          <a:prstGeom prst="rect">
            <a:avLst/>
          </a:prstGeo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cSld>
  <p:clrMapOvr>
    <a:masterClrMapping/>
  </p:clrMapOvr>
  <p:transition advClick="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a:t>Fare clic per modificare stili del testo dello schema</a:t>
            </a:r>
          </a:p>
        </p:txBody>
      </p:sp>
    </p:spTree>
  </p:cSld>
  <p:clrMapOvr>
    <a:masterClrMapping/>
  </p:clrMapOvr>
  <p:transition advClick="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cSld>
  <p:clrMapOvr>
    <a:masterClrMapping/>
  </p:clrMapOvr>
  <p:transition advClick="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cSld>
  <p:clrMapOvr>
    <a:masterClrMapping/>
  </p:clrMapOvr>
  <p:transition advClick="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p>
            <a:r>
              <a:rPr lang="it-IT"/>
              <a:t>Fare clic per modificare lo stile del titolo</a:t>
            </a:r>
          </a:p>
        </p:txBody>
      </p:sp>
    </p:spTree>
  </p:cSld>
  <p:clrMapOvr>
    <a:masterClrMapping/>
  </p:clrMapOvr>
  <p:transition advClick="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Tree>
  </p:cSld>
  <p:clrMapOvr>
    <a:masterClrMapping/>
  </p:clrMapOvr>
  <p:transition advClick="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a:prstGeom prst="rect">
            <a:avLst/>
          </a:prstGeo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Tree>
  </p:cSld>
  <p:clrMapOvr>
    <a:masterClrMapping/>
  </p:clrMapOvr>
  <p:transition advClick="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a:prstGeom prst="rect">
            <a:avLst/>
          </a:prstGeo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Tree>
  </p:cSld>
  <p:clrMapOvr>
    <a:masterClrMapping/>
  </p:clrMapOvr>
  <p:transition advClick="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5" cstate="print"/>
          <a:srcRect/>
          <a:stretch>
            <a:fillRect/>
          </a:stretch>
        </a:blipFill>
        <a:effectLst/>
      </p:bgPr>
    </p:bg>
    <p:spTree>
      <p:nvGrpSpPr>
        <p:cNvPr id="1" name=""/>
        <p:cNvGrpSpPr/>
        <p:nvPr/>
      </p:nvGrpSpPr>
      <p:grpSpPr>
        <a:xfrm>
          <a:off x="0" y="0"/>
          <a:ext cx="0" cy="0"/>
          <a:chOff x="0" y="0"/>
          <a:chExt cx="0" cy="0"/>
        </a:xfrm>
      </p:grpSpPr>
      <p:pic>
        <p:nvPicPr>
          <p:cNvPr id="62466" name="Picture 16" descr="consob-fine3"/>
          <p:cNvPicPr>
            <a:picLocks noChangeAspect="1" noChangeArrowheads="1"/>
          </p:cNvPicPr>
          <p:nvPr userDrawn="1"/>
        </p:nvPicPr>
        <p:blipFill>
          <a:blip r:embed="rId16" cstate="print"/>
          <a:srcRect/>
          <a:stretch>
            <a:fillRect/>
          </a:stretch>
        </p:blipFill>
        <p:spPr bwMode="auto">
          <a:xfrm>
            <a:off x="0" y="0"/>
            <a:ext cx="9144000" cy="8572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2" r:id="rId1"/>
    <p:sldLayoutId id="2147483661" r:id="rId2"/>
    <p:sldLayoutId id="2147483660" r:id="rId3"/>
    <p:sldLayoutId id="2147483659" r:id="rId4"/>
    <p:sldLayoutId id="2147483658" r:id="rId5"/>
    <p:sldLayoutId id="2147483657" r:id="rId6"/>
    <p:sldLayoutId id="2147483656" r:id="rId7"/>
    <p:sldLayoutId id="2147483655" r:id="rId8"/>
    <p:sldLayoutId id="2147483654" r:id="rId9"/>
    <p:sldLayoutId id="2147483653" r:id="rId10"/>
    <p:sldLayoutId id="2147483652" r:id="rId11"/>
    <p:sldLayoutId id="2147483651" r:id="rId12"/>
    <p:sldLayoutId id="2147483650" r:id="rId13"/>
  </p:sldLayoutIdLst>
  <p:transition advClick="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1313" indent="-341313" algn="l" rtl="0" eaLnBrk="0" fontAlgn="base" hangingPunct="0">
        <a:spcBef>
          <a:spcPct val="20000"/>
        </a:spcBef>
        <a:spcAft>
          <a:spcPct val="0"/>
        </a:spcAft>
        <a:buChar char="•"/>
        <a:defRPr sz="3200">
          <a:solidFill>
            <a:schemeClr val="tx1"/>
          </a:solidFill>
          <a:latin typeface="+mn-lt"/>
          <a:ea typeface="+mn-ea"/>
          <a:cs typeface="+mn-cs"/>
        </a:defRPr>
      </a:lvl1pPr>
      <a:lvl2pPr marL="741363" indent="-284163" algn="l" rtl="0" eaLnBrk="0" fontAlgn="base" hangingPunct="0">
        <a:spcBef>
          <a:spcPct val="20000"/>
        </a:spcBef>
        <a:spcAft>
          <a:spcPct val="0"/>
        </a:spcAft>
        <a:buChar char="–"/>
        <a:defRPr sz="2800">
          <a:solidFill>
            <a:schemeClr val="tx1"/>
          </a:solidFill>
          <a:latin typeface="+mn-lt"/>
        </a:defRPr>
      </a:lvl2pPr>
      <a:lvl3pPr marL="1141413" indent="-227013" algn="l" rtl="0" eaLnBrk="0" fontAlgn="base" hangingPunct="0">
        <a:spcBef>
          <a:spcPct val="20000"/>
        </a:spcBef>
        <a:spcAft>
          <a:spcPct val="0"/>
        </a:spcAft>
        <a:buChar char="•"/>
        <a:defRPr sz="2400">
          <a:solidFill>
            <a:schemeClr val="tx1"/>
          </a:solidFill>
          <a:latin typeface="+mn-lt"/>
        </a:defRPr>
      </a:lvl3pPr>
      <a:lvl4pPr marL="1598613" indent="-227013" algn="l" rtl="0" eaLnBrk="0" fontAlgn="base" hangingPunct="0">
        <a:spcBef>
          <a:spcPct val="20000"/>
        </a:spcBef>
        <a:spcAft>
          <a:spcPct val="0"/>
        </a:spcAft>
        <a:buChar char="–"/>
        <a:defRPr sz="2000">
          <a:solidFill>
            <a:schemeClr val="tx1"/>
          </a:solidFill>
          <a:latin typeface="+mn-lt"/>
        </a:defRPr>
      </a:lvl4pPr>
      <a:lvl5pPr marL="2055813" indent="-227013"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a:extLst>
              <a:ext uri="{FF2B5EF4-FFF2-40B4-BE49-F238E27FC236}">
                <a16:creationId xmlns:a16="http://schemas.microsoft.com/office/drawing/2014/main" xmlns="" id="{8B1ED067-C71D-9A2C-BF8B-FFE151597EAA}"/>
              </a:ext>
            </a:extLst>
          </p:cNvPr>
          <p:cNvSpPr>
            <a:spLocks noGrp="1"/>
          </p:cNvSpPr>
          <p:nvPr>
            <p:ph/>
          </p:nvPr>
        </p:nvSpPr>
        <p:spPr/>
        <p:txBody>
          <a:bodyPr/>
          <a:lstStyle/>
          <a:p>
            <a:endParaRPr lang="it-IT" dirty="0"/>
          </a:p>
          <a:p>
            <a:endParaRPr lang="it-IT" dirty="0"/>
          </a:p>
          <a:p>
            <a:endParaRPr lang="it-IT" dirty="0"/>
          </a:p>
          <a:p>
            <a:pPr marL="0" indent="0" algn="ctr">
              <a:buNone/>
            </a:pPr>
            <a:r>
              <a:rPr lang="it-IT" sz="3400" b="1" dirty="0">
                <a:solidFill>
                  <a:schemeClr val="accent2">
                    <a:lumMod val="75000"/>
                  </a:schemeClr>
                </a:solidFill>
                <a:effectLst/>
                <a:latin typeface="Times New Roman" panose="02020603050405020304" pitchFamily="18" charset="0"/>
                <a:ea typeface="Calibri" panose="020F0502020204030204" pitchFamily="34" charset="0"/>
              </a:rPr>
              <a:t>Le modifiche ai poteri sanzionatori della Consob introdotte dalla legge Capitali:</a:t>
            </a:r>
          </a:p>
          <a:p>
            <a:pPr marL="0" indent="0" algn="ctr">
              <a:buNone/>
            </a:pPr>
            <a:r>
              <a:rPr lang="it-IT" sz="3400" b="1" dirty="0">
                <a:solidFill>
                  <a:schemeClr val="accent2">
                    <a:lumMod val="75000"/>
                  </a:schemeClr>
                </a:solidFill>
                <a:effectLst/>
                <a:latin typeface="Times New Roman" panose="02020603050405020304" pitchFamily="18" charset="0"/>
                <a:ea typeface="Calibri" panose="020F0502020204030204" pitchFamily="34" charset="0"/>
              </a:rPr>
              <a:t>le ricadute attese</a:t>
            </a:r>
            <a:endParaRPr lang="it-IT" sz="3400" dirty="0">
              <a:solidFill>
                <a:schemeClr val="accent2">
                  <a:lumMod val="75000"/>
                </a:schemeClr>
              </a:solidFill>
            </a:endParaRPr>
          </a:p>
        </p:txBody>
      </p:sp>
    </p:spTree>
    <p:extLst>
      <p:ext uri="{BB962C8B-B14F-4D97-AF65-F5344CB8AC3E}">
        <p14:creationId xmlns:p14="http://schemas.microsoft.com/office/powerpoint/2010/main" xmlns="" val="3338448309"/>
      </p:ext>
    </p:extLst>
  </p:cSld>
  <p:clrMapOvr>
    <a:masterClrMapping/>
  </p:clrMapOvr>
  <p:transition advClick="0"/>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1"/>
          <p:cNvSpPr>
            <a:spLocks noChangeArrowheads="1"/>
          </p:cNvSpPr>
          <p:nvPr/>
        </p:nvSpPr>
        <p:spPr bwMode="auto">
          <a:xfrm>
            <a:off x="4438650" y="6553200"/>
            <a:ext cx="253275" cy="27443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8" tIns="44450" rIns="90488" bIns="4445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EC1D26E9-8924-4463-AF27-C3A0F5B53697}" type="slidenum">
              <a:rPr lang="it-IT" altLang="it-IT" sz="1200">
                <a:latin typeface="Arial Narrow" panose="020B0606020202030204" pitchFamily="34" charset="0"/>
              </a:rPr>
              <a:pPr eaLnBrk="1" hangingPunct="1"/>
              <a:t>10</a:t>
            </a:fld>
            <a:endParaRPr lang="it-IT" altLang="it-IT" sz="800">
              <a:latin typeface="Arial Narrow" panose="020B0606020202030204" pitchFamily="34" charset="0"/>
            </a:endParaRPr>
          </a:p>
        </p:txBody>
      </p:sp>
      <p:sp>
        <p:nvSpPr>
          <p:cNvPr id="5123" name="Text Box 48"/>
          <p:cNvSpPr txBox="1">
            <a:spLocks noChangeArrowheads="1"/>
          </p:cNvSpPr>
          <p:nvPr/>
        </p:nvSpPr>
        <p:spPr bwMode="auto">
          <a:xfrm>
            <a:off x="755650" y="5287963"/>
            <a:ext cx="8243888" cy="7699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it-IT" altLang="it-IT" sz="2200">
                <a:latin typeface="Arial Narrow" panose="020B0606020202030204" pitchFamily="34" charset="0"/>
              </a:rPr>
              <a:t>    </a:t>
            </a:r>
          </a:p>
          <a:p>
            <a:pPr eaLnBrk="1" hangingPunct="1"/>
            <a:r>
              <a:rPr lang="it-IT" altLang="it-IT" sz="2200">
                <a:latin typeface="Arial Narrow" panose="020B0606020202030204" pitchFamily="34" charset="0"/>
              </a:rPr>
              <a:t>  </a:t>
            </a:r>
            <a:endParaRPr lang="it-IT" altLang="it-IT" sz="2200">
              <a:solidFill>
                <a:schemeClr val="hlink"/>
              </a:solidFill>
              <a:latin typeface="Arial Narrow" panose="020B0606020202030204" pitchFamily="34" charset="0"/>
            </a:endParaRPr>
          </a:p>
        </p:txBody>
      </p:sp>
      <p:sp>
        <p:nvSpPr>
          <p:cNvPr id="5124" name="Line 55"/>
          <p:cNvSpPr>
            <a:spLocks noChangeShapeType="1"/>
          </p:cNvSpPr>
          <p:nvPr/>
        </p:nvSpPr>
        <p:spPr bwMode="auto">
          <a:xfrm>
            <a:off x="468313" y="6092825"/>
            <a:ext cx="8280400" cy="0"/>
          </a:xfrm>
          <a:prstGeom prst="line">
            <a:avLst/>
          </a:prstGeom>
          <a:noFill/>
          <a:ln w="19050">
            <a:solidFill>
              <a:srgbClr val="0000FF"/>
            </a:solidFill>
            <a:round/>
            <a:headEnd/>
            <a:tailEnd/>
          </a:ln>
          <a:extLst>
            <a:ext uri="{909E8E84-426E-40DD-AFC4-6F175D3DCCD1}">
              <a14:hiddenFill xmlns:a14="http://schemas.microsoft.com/office/drawing/2010/main" xmlns="">
                <a:noFill/>
              </a14:hiddenFill>
            </a:ext>
          </a:extLst>
        </p:spPr>
        <p:txBody>
          <a:bodyPr anchor="ctr">
            <a:spAutoFit/>
          </a:bodyPr>
          <a:lstStyle/>
          <a:p>
            <a:endParaRPr lang="it-IT">
              <a:latin typeface="Arial Narrow" panose="020B0606020202030204" pitchFamily="34" charset="0"/>
            </a:endParaRPr>
          </a:p>
        </p:txBody>
      </p:sp>
      <p:sp>
        <p:nvSpPr>
          <p:cNvPr id="5125" name="Text Box 56"/>
          <p:cNvSpPr txBox="1">
            <a:spLocks noChangeArrowheads="1"/>
          </p:cNvSpPr>
          <p:nvPr/>
        </p:nvSpPr>
        <p:spPr bwMode="auto">
          <a:xfrm>
            <a:off x="468313" y="2025800"/>
            <a:ext cx="8160923" cy="280640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a:tailEnd/>
              </a14:hiddenLine>
            </a:ext>
          </a:extLst>
        </p:spPr>
        <p:txBody>
          <a:bodyPr wrap="square"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eaLnBrk="1" hangingPunct="1">
              <a:lnSpc>
                <a:spcPct val="150000"/>
              </a:lnSpc>
            </a:pPr>
            <a:r>
              <a:rPr lang="it-IT" sz="2000" dirty="0">
                <a:solidFill>
                  <a:schemeClr val="accent2"/>
                </a:solidFill>
                <a:latin typeface="Times New Roman" panose="02020603050405020304" pitchFamily="18" charset="0"/>
                <a:ea typeface="Calibri" panose="020F0502020204030204" pitchFamily="34" charset="0"/>
              </a:rPr>
              <a:t>Ricevuta una proposta di impegni la Consob deve valutare sia la gravità delle violazioni contestate, sia l’idoneità e la proporzionalità degli impegni in relazione alla tutela degli interessi lesi degli investitori e del mercato. Da qui segue:</a:t>
            </a:r>
          </a:p>
          <a:p>
            <a:pPr marL="457200" indent="-457200" algn="just" eaLnBrk="1" hangingPunct="1">
              <a:lnSpc>
                <a:spcPct val="150000"/>
              </a:lnSpc>
              <a:buAutoNum type="alphaLcParenR"/>
            </a:pPr>
            <a:r>
              <a:rPr lang="it-IT" altLang="it-IT" sz="2000" dirty="0">
                <a:solidFill>
                  <a:schemeClr val="accent2"/>
                </a:solidFill>
                <a:latin typeface="Times New Roman" panose="02020603050405020304" pitchFamily="18" charset="0"/>
              </a:rPr>
              <a:t>Il rigetto della proposta</a:t>
            </a:r>
          </a:p>
          <a:p>
            <a:pPr marL="457200" indent="-457200" algn="just" eaLnBrk="1" hangingPunct="1">
              <a:lnSpc>
                <a:spcPct val="150000"/>
              </a:lnSpc>
              <a:buAutoNum type="alphaLcParenR"/>
            </a:pPr>
            <a:r>
              <a:rPr lang="it-IT" altLang="it-IT" sz="2000" dirty="0">
                <a:solidFill>
                  <a:schemeClr val="accent2"/>
                </a:solidFill>
                <a:latin typeface="Times New Roman" panose="02020603050405020304" pitchFamily="18" charset="0"/>
              </a:rPr>
              <a:t>L’accoglimento della proposta con una delibera che li rende obbligatori</a:t>
            </a:r>
            <a:endParaRPr lang="it-IT" altLang="it-IT" sz="2000" dirty="0">
              <a:solidFill>
                <a:schemeClr val="accent2"/>
              </a:solidFill>
              <a:latin typeface="Arial Narrow" panose="020B0606020202030204" pitchFamily="34" charset="0"/>
            </a:endParaRPr>
          </a:p>
        </p:txBody>
      </p:sp>
    </p:spTree>
    <p:extLst>
      <p:ext uri="{BB962C8B-B14F-4D97-AF65-F5344CB8AC3E}">
        <p14:creationId xmlns:p14="http://schemas.microsoft.com/office/powerpoint/2010/main" xmlns="" val="3285578440"/>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1"/>
          <p:cNvSpPr>
            <a:spLocks noChangeArrowheads="1"/>
          </p:cNvSpPr>
          <p:nvPr/>
        </p:nvSpPr>
        <p:spPr bwMode="auto">
          <a:xfrm>
            <a:off x="4438650" y="6553200"/>
            <a:ext cx="253275" cy="27443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8" tIns="44450" rIns="90488" bIns="4445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EC1D26E9-8924-4463-AF27-C3A0F5B53697}" type="slidenum">
              <a:rPr lang="it-IT" altLang="it-IT" sz="1200">
                <a:latin typeface="Arial Narrow" panose="020B0606020202030204" pitchFamily="34" charset="0"/>
              </a:rPr>
              <a:pPr eaLnBrk="1" hangingPunct="1"/>
              <a:t>11</a:t>
            </a:fld>
            <a:endParaRPr lang="it-IT" altLang="it-IT" sz="800">
              <a:latin typeface="Arial Narrow" panose="020B0606020202030204" pitchFamily="34" charset="0"/>
            </a:endParaRPr>
          </a:p>
        </p:txBody>
      </p:sp>
      <p:sp>
        <p:nvSpPr>
          <p:cNvPr id="5123" name="Text Box 48"/>
          <p:cNvSpPr txBox="1">
            <a:spLocks noChangeArrowheads="1"/>
          </p:cNvSpPr>
          <p:nvPr/>
        </p:nvSpPr>
        <p:spPr bwMode="auto">
          <a:xfrm>
            <a:off x="755650" y="5287963"/>
            <a:ext cx="8243888" cy="7699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it-IT" altLang="it-IT" sz="2200">
                <a:latin typeface="Arial Narrow" panose="020B0606020202030204" pitchFamily="34" charset="0"/>
              </a:rPr>
              <a:t>    </a:t>
            </a:r>
          </a:p>
          <a:p>
            <a:pPr eaLnBrk="1" hangingPunct="1"/>
            <a:r>
              <a:rPr lang="it-IT" altLang="it-IT" sz="2200">
                <a:latin typeface="Arial Narrow" panose="020B0606020202030204" pitchFamily="34" charset="0"/>
              </a:rPr>
              <a:t>  </a:t>
            </a:r>
            <a:endParaRPr lang="it-IT" altLang="it-IT" sz="2200">
              <a:solidFill>
                <a:schemeClr val="hlink"/>
              </a:solidFill>
              <a:latin typeface="Arial Narrow" panose="020B0606020202030204" pitchFamily="34" charset="0"/>
            </a:endParaRPr>
          </a:p>
        </p:txBody>
      </p:sp>
      <p:sp>
        <p:nvSpPr>
          <p:cNvPr id="5124" name="Line 55"/>
          <p:cNvSpPr>
            <a:spLocks noChangeShapeType="1"/>
          </p:cNvSpPr>
          <p:nvPr/>
        </p:nvSpPr>
        <p:spPr bwMode="auto">
          <a:xfrm>
            <a:off x="468313" y="6092825"/>
            <a:ext cx="8280400" cy="0"/>
          </a:xfrm>
          <a:prstGeom prst="line">
            <a:avLst/>
          </a:prstGeom>
          <a:noFill/>
          <a:ln w="19050">
            <a:solidFill>
              <a:srgbClr val="0000FF"/>
            </a:solidFill>
            <a:round/>
            <a:headEnd/>
            <a:tailEnd/>
          </a:ln>
          <a:extLst>
            <a:ext uri="{909E8E84-426E-40DD-AFC4-6F175D3DCCD1}">
              <a14:hiddenFill xmlns:a14="http://schemas.microsoft.com/office/drawing/2010/main" xmlns="">
                <a:noFill/>
              </a14:hiddenFill>
            </a:ext>
          </a:extLst>
        </p:spPr>
        <p:txBody>
          <a:bodyPr anchor="ctr">
            <a:spAutoFit/>
          </a:bodyPr>
          <a:lstStyle/>
          <a:p>
            <a:endParaRPr lang="it-IT">
              <a:latin typeface="Arial Narrow" panose="020B0606020202030204" pitchFamily="34" charset="0"/>
            </a:endParaRPr>
          </a:p>
        </p:txBody>
      </p:sp>
      <p:sp>
        <p:nvSpPr>
          <p:cNvPr id="5125" name="Text Box 56"/>
          <p:cNvSpPr txBox="1">
            <a:spLocks noChangeArrowheads="1"/>
          </p:cNvSpPr>
          <p:nvPr/>
        </p:nvSpPr>
        <p:spPr bwMode="auto">
          <a:xfrm>
            <a:off x="468313" y="3057748"/>
            <a:ext cx="8160923" cy="74251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a:tailEnd/>
              </a14:hiddenLine>
            </a:ext>
          </a:extLst>
        </p:spPr>
        <p:txBody>
          <a:bodyPr wrap="square"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eaLnBrk="1" hangingPunct="1">
              <a:lnSpc>
                <a:spcPct val="150000"/>
              </a:lnSpc>
            </a:pPr>
            <a:r>
              <a:rPr lang="it-IT" b="1" i="1" dirty="0">
                <a:solidFill>
                  <a:schemeClr val="accent2"/>
                </a:solidFill>
                <a:latin typeface="+mj-lt"/>
              </a:rPr>
              <a:t>Procedimenti sanzionatori plurisoggettivi</a:t>
            </a:r>
            <a:r>
              <a:rPr lang="it-IT" b="1" dirty="0">
                <a:solidFill>
                  <a:schemeClr val="accent2"/>
                </a:solidFill>
                <a:latin typeface="+mj-lt"/>
              </a:rPr>
              <a:t>?</a:t>
            </a:r>
            <a:endParaRPr lang="it-IT" altLang="it-IT" sz="1200" b="1" dirty="0">
              <a:solidFill>
                <a:schemeClr val="accent2"/>
              </a:solidFill>
              <a:latin typeface="+mj-lt"/>
            </a:endParaRPr>
          </a:p>
        </p:txBody>
      </p:sp>
    </p:spTree>
    <p:extLst>
      <p:ext uri="{BB962C8B-B14F-4D97-AF65-F5344CB8AC3E}">
        <p14:creationId xmlns:p14="http://schemas.microsoft.com/office/powerpoint/2010/main" xmlns="" val="3580206561"/>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1"/>
          <p:cNvSpPr>
            <a:spLocks noChangeArrowheads="1"/>
          </p:cNvSpPr>
          <p:nvPr/>
        </p:nvSpPr>
        <p:spPr bwMode="auto">
          <a:xfrm>
            <a:off x="4438650" y="6553200"/>
            <a:ext cx="253275" cy="27443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8" tIns="44450" rIns="90488" bIns="4445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EC1D26E9-8924-4463-AF27-C3A0F5B53697}" type="slidenum">
              <a:rPr lang="it-IT" altLang="it-IT" sz="1200">
                <a:latin typeface="Arial Narrow" panose="020B0606020202030204" pitchFamily="34" charset="0"/>
              </a:rPr>
              <a:pPr eaLnBrk="1" hangingPunct="1"/>
              <a:t>12</a:t>
            </a:fld>
            <a:endParaRPr lang="it-IT" altLang="it-IT" sz="800">
              <a:latin typeface="Arial Narrow" panose="020B0606020202030204" pitchFamily="34" charset="0"/>
            </a:endParaRPr>
          </a:p>
        </p:txBody>
      </p:sp>
      <p:sp>
        <p:nvSpPr>
          <p:cNvPr id="5123" name="Text Box 48"/>
          <p:cNvSpPr txBox="1">
            <a:spLocks noChangeArrowheads="1"/>
          </p:cNvSpPr>
          <p:nvPr/>
        </p:nvSpPr>
        <p:spPr bwMode="auto">
          <a:xfrm>
            <a:off x="755650" y="5287963"/>
            <a:ext cx="8243888" cy="7699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it-IT" altLang="it-IT" sz="2200">
                <a:latin typeface="Arial Narrow" panose="020B0606020202030204" pitchFamily="34" charset="0"/>
              </a:rPr>
              <a:t>    </a:t>
            </a:r>
          </a:p>
          <a:p>
            <a:pPr eaLnBrk="1" hangingPunct="1"/>
            <a:r>
              <a:rPr lang="it-IT" altLang="it-IT" sz="2200">
                <a:latin typeface="Arial Narrow" panose="020B0606020202030204" pitchFamily="34" charset="0"/>
              </a:rPr>
              <a:t>  </a:t>
            </a:r>
            <a:endParaRPr lang="it-IT" altLang="it-IT" sz="2200">
              <a:solidFill>
                <a:schemeClr val="hlink"/>
              </a:solidFill>
              <a:latin typeface="Arial Narrow" panose="020B0606020202030204" pitchFamily="34" charset="0"/>
            </a:endParaRPr>
          </a:p>
        </p:txBody>
      </p:sp>
      <p:sp>
        <p:nvSpPr>
          <p:cNvPr id="5124" name="Line 55"/>
          <p:cNvSpPr>
            <a:spLocks noChangeShapeType="1"/>
          </p:cNvSpPr>
          <p:nvPr/>
        </p:nvSpPr>
        <p:spPr bwMode="auto">
          <a:xfrm>
            <a:off x="468313" y="6092825"/>
            <a:ext cx="8280400" cy="0"/>
          </a:xfrm>
          <a:prstGeom prst="line">
            <a:avLst/>
          </a:prstGeom>
          <a:noFill/>
          <a:ln w="19050">
            <a:solidFill>
              <a:srgbClr val="0000FF"/>
            </a:solidFill>
            <a:round/>
            <a:headEnd/>
            <a:tailEnd/>
          </a:ln>
          <a:extLst>
            <a:ext uri="{909E8E84-426E-40DD-AFC4-6F175D3DCCD1}">
              <a14:hiddenFill xmlns:a14="http://schemas.microsoft.com/office/drawing/2010/main" xmlns="">
                <a:noFill/>
              </a14:hiddenFill>
            </a:ext>
          </a:extLst>
        </p:spPr>
        <p:txBody>
          <a:bodyPr anchor="ctr">
            <a:spAutoFit/>
          </a:bodyPr>
          <a:lstStyle/>
          <a:p>
            <a:endParaRPr lang="it-IT">
              <a:latin typeface="Arial Narrow" panose="020B0606020202030204" pitchFamily="34" charset="0"/>
            </a:endParaRPr>
          </a:p>
        </p:txBody>
      </p:sp>
      <p:sp>
        <p:nvSpPr>
          <p:cNvPr id="5125" name="Text Box 56"/>
          <p:cNvSpPr txBox="1">
            <a:spLocks noChangeArrowheads="1"/>
          </p:cNvSpPr>
          <p:nvPr/>
        </p:nvSpPr>
        <p:spPr bwMode="auto">
          <a:xfrm>
            <a:off x="539553" y="1380624"/>
            <a:ext cx="8089684" cy="40967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a:tailEnd/>
              </a14:hiddenLine>
            </a:ext>
          </a:extLst>
        </p:spPr>
        <p:txBody>
          <a:bodyPr wrap="square"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lnSpc>
                <a:spcPct val="150000"/>
              </a:lnSpc>
            </a:pPr>
            <a:r>
              <a:rPr lang="it-IT" altLang="it-IT" sz="2600" b="1" dirty="0">
                <a:solidFill>
                  <a:schemeClr val="accent2"/>
                </a:solidFill>
                <a:latin typeface="+mj-lt"/>
              </a:rPr>
              <a:t>Natura della decisione</a:t>
            </a:r>
          </a:p>
          <a:p>
            <a:pPr algn="ctr" eaLnBrk="1" hangingPunct="1">
              <a:lnSpc>
                <a:spcPct val="150000"/>
              </a:lnSpc>
            </a:pPr>
            <a:endParaRPr lang="it-IT" altLang="it-IT" sz="2600" dirty="0">
              <a:solidFill>
                <a:schemeClr val="accent2"/>
              </a:solidFill>
              <a:latin typeface="+mj-lt"/>
            </a:endParaRPr>
          </a:p>
          <a:p>
            <a:pPr marL="457200" indent="-457200" algn="just" eaLnBrk="1" hangingPunct="1">
              <a:lnSpc>
                <a:spcPct val="150000"/>
              </a:lnSpc>
              <a:buFont typeface="Wingdings" panose="05000000000000000000" pitchFamily="2" charset="2"/>
              <a:buChar char="Ø"/>
            </a:pPr>
            <a:r>
              <a:rPr lang="it-IT" altLang="it-IT" sz="2600" dirty="0">
                <a:solidFill>
                  <a:schemeClr val="accent2"/>
                </a:solidFill>
                <a:latin typeface="+mj-lt"/>
              </a:rPr>
              <a:t>Non è un accordo bilaterale (o un accordo sostitutivo del provvedimento amministrativo)</a:t>
            </a:r>
          </a:p>
          <a:p>
            <a:pPr marL="457200" indent="-457200" algn="just" eaLnBrk="1" hangingPunct="1">
              <a:lnSpc>
                <a:spcPct val="150000"/>
              </a:lnSpc>
              <a:buFont typeface="Wingdings" panose="05000000000000000000" pitchFamily="2" charset="2"/>
              <a:buChar char="Ø"/>
            </a:pPr>
            <a:r>
              <a:rPr lang="it-IT" altLang="it-IT" sz="2600" dirty="0">
                <a:solidFill>
                  <a:schemeClr val="accent2"/>
                </a:solidFill>
                <a:latin typeface="+mj-lt"/>
              </a:rPr>
              <a:t>E’ una vera e propria decisione (un provvedimento unilaterale) valido ‘allo stato degli atti’ </a:t>
            </a:r>
          </a:p>
          <a:p>
            <a:pPr algn="just" eaLnBrk="1" hangingPunct="1">
              <a:lnSpc>
                <a:spcPct val="150000"/>
              </a:lnSpc>
            </a:pPr>
            <a:endParaRPr lang="it-IT" altLang="it-IT" sz="2000" dirty="0">
              <a:solidFill>
                <a:srgbClr val="0070C0"/>
              </a:solidFill>
              <a:latin typeface="Arial Narrow" panose="020B0606020202030204" pitchFamily="34" charset="0"/>
            </a:endParaRPr>
          </a:p>
        </p:txBody>
      </p:sp>
    </p:spTree>
    <p:extLst>
      <p:ext uri="{BB962C8B-B14F-4D97-AF65-F5344CB8AC3E}">
        <p14:creationId xmlns:p14="http://schemas.microsoft.com/office/powerpoint/2010/main" xmlns="" val="2965814288"/>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1"/>
          <p:cNvSpPr>
            <a:spLocks noChangeArrowheads="1"/>
          </p:cNvSpPr>
          <p:nvPr/>
        </p:nvSpPr>
        <p:spPr bwMode="auto">
          <a:xfrm>
            <a:off x="4438650" y="6553200"/>
            <a:ext cx="253275" cy="27443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8" tIns="44450" rIns="90488" bIns="4445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EC1D26E9-8924-4463-AF27-C3A0F5B53697}" type="slidenum">
              <a:rPr lang="it-IT" altLang="it-IT" sz="1200">
                <a:latin typeface="Arial Narrow" panose="020B0606020202030204" pitchFamily="34" charset="0"/>
              </a:rPr>
              <a:pPr eaLnBrk="1" hangingPunct="1"/>
              <a:t>13</a:t>
            </a:fld>
            <a:endParaRPr lang="it-IT" altLang="it-IT" sz="800">
              <a:latin typeface="Arial Narrow" panose="020B0606020202030204" pitchFamily="34" charset="0"/>
            </a:endParaRPr>
          </a:p>
        </p:txBody>
      </p:sp>
      <p:sp>
        <p:nvSpPr>
          <p:cNvPr id="5123" name="Text Box 48"/>
          <p:cNvSpPr txBox="1">
            <a:spLocks noChangeArrowheads="1"/>
          </p:cNvSpPr>
          <p:nvPr/>
        </p:nvSpPr>
        <p:spPr bwMode="auto">
          <a:xfrm>
            <a:off x="755650" y="5287963"/>
            <a:ext cx="8243888" cy="7699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it-IT" altLang="it-IT" sz="2200">
                <a:latin typeface="Arial Narrow" panose="020B0606020202030204" pitchFamily="34" charset="0"/>
              </a:rPr>
              <a:t>    </a:t>
            </a:r>
          </a:p>
          <a:p>
            <a:pPr eaLnBrk="1" hangingPunct="1"/>
            <a:r>
              <a:rPr lang="it-IT" altLang="it-IT" sz="2200">
                <a:latin typeface="Arial Narrow" panose="020B0606020202030204" pitchFamily="34" charset="0"/>
              </a:rPr>
              <a:t>  </a:t>
            </a:r>
            <a:endParaRPr lang="it-IT" altLang="it-IT" sz="2200">
              <a:solidFill>
                <a:schemeClr val="hlink"/>
              </a:solidFill>
              <a:latin typeface="Arial Narrow" panose="020B0606020202030204" pitchFamily="34" charset="0"/>
            </a:endParaRPr>
          </a:p>
        </p:txBody>
      </p:sp>
      <p:sp>
        <p:nvSpPr>
          <p:cNvPr id="5124" name="Line 55"/>
          <p:cNvSpPr>
            <a:spLocks noChangeShapeType="1"/>
          </p:cNvSpPr>
          <p:nvPr/>
        </p:nvSpPr>
        <p:spPr bwMode="auto">
          <a:xfrm>
            <a:off x="468313" y="6092825"/>
            <a:ext cx="8280400" cy="0"/>
          </a:xfrm>
          <a:prstGeom prst="line">
            <a:avLst/>
          </a:prstGeom>
          <a:noFill/>
          <a:ln w="19050">
            <a:solidFill>
              <a:srgbClr val="0000FF"/>
            </a:solidFill>
            <a:round/>
            <a:headEnd/>
            <a:tailEnd/>
          </a:ln>
          <a:extLst>
            <a:ext uri="{909E8E84-426E-40DD-AFC4-6F175D3DCCD1}">
              <a14:hiddenFill xmlns:a14="http://schemas.microsoft.com/office/drawing/2010/main" xmlns="">
                <a:noFill/>
              </a14:hiddenFill>
            </a:ext>
          </a:extLst>
        </p:spPr>
        <p:txBody>
          <a:bodyPr anchor="ctr">
            <a:spAutoFit/>
          </a:bodyPr>
          <a:lstStyle/>
          <a:p>
            <a:endParaRPr lang="it-IT">
              <a:latin typeface="Arial Narrow" panose="020B0606020202030204" pitchFamily="34" charset="0"/>
            </a:endParaRPr>
          </a:p>
        </p:txBody>
      </p:sp>
      <p:sp>
        <p:nvSpPr>
          <p:cNvPr id="5125" name="Text Box 56"/>
          <p:cNvSpPr txBox="1">
            <a:spLocks noChangeArrowheads="1"/>
          </p:cNvSpPr>
          <p:nvPr/>
        </p:nvSpPr>
        <p:spPr bwMode="auto">
          <a:xfrm>
            <a:off x="755650" y="1093670"/>
            <a:ext cx="7909722" cy="556896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a:tailEnd/>
              </a14:hiddenLine>
            </a:ext>
          </a:extLst>
        </p:spPr>
        <p:txBody>
          <a:bodyPr wrap="square"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lnSpc>
                <a:spcPct val="150000"/>
              </a:lnSpc>
            </a:pPr>
            <a:r>
              <a:rPr lang="it-IT" altLang="it-IT" sz="2200" b="1" dirty="0">
                <a:solidFill>
                  <a:schemeClr val="accent2"/>
                </a:solidFill>
                <a:latin typeface="+mj-lt"/>
              </a:rPr>
              <a:t>LE RICADUTE SUGLI ESITI FINALI DEI PROCEDIMENTI</a:t>
            </a:r>
          </a:p>
          <a:p>
            <a:pPr algn="just">
              <a:lnSpc>
                <a:spcPct val="107000"/>
              </a:lnSpc>
              <a:spcAft>
                <a:spcPts val="800"/>
              </a:spcAft>
            </a:pPr>
            <a:endParaRPr lang="it-IT" sz="1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it-IT" sz="2400" kern="100" dirty="0">
                <a:solidFill>
                  <a:schemeClr val="accent2"/>
                </a:solidFill>
                <a:latin typeface="+mj-lt"/>
                <a:ea typeface="Calibri" panose="020F0502020204030204" pitchFamily="34" charset="0"/>
                <a:cs typeface="Times New Roman" panose="02020603050405020304" pitchFamily="18" charset="0"/>
              </a:rPr>
              <a:t>La Consob deve valutare preliminarmente </a:t>
            </a:r>
            <a:r>
              <a:rPr lang="it-IT" sz="2400" kern="100" dirty="0">
                <a:solidFill>
                  <a:schemeClr val="accent2"/>
                </a:solidFill>
                <a:effectLst/>
                <a:latin typeface="+mj-lt"/>
                <a:ea typeface="Calibri" panose="020F0502020204030204" pitchFamily="34" charset="0"/>
                <a:cs typeface="Times New Roman" panose="02020603050405020304" pitchFamily="18" charset="0"/>
              </a:rPr>
              <a:t>l’adeguatezza degli impegni considerando  i seguenti tre parametri: </a:t>
            </a:r>
          </a:p>
          <a:p>
            <a:pPr marL="342900" lvl="0" indent="-342900" algn="just">
              <a:lnSpc>
                <a:spcPct val="107000"/>
              </a:lnSpc>
              <a:spcAft>
                <a:spcPts val="800"/>
              </a:spcAft>
              <a:buFont typeface="Times New Roman" panose="02020603050405020304" pitchFamily="18" charset="0"/>
              <a:buChar char="-"/>
              <a:tabLst>
                <a:tab pos="457200" algn="l"/>
              </a:tabLst>
            </a:pPr>
            <a:r>
              <a:rPr lang="it-IT" sz="2400" kern="100" dirty="0">
                <a:solidFill>
                  <a:schemeClr val="accent2"/>
                </a:solidFill>
                <a:effectLst/>
                <a:latin typeface="+mj-lt"/>
                <a:ea typeface="Calibri" panose="020F0502020204030204" pitchFamily="34" charset="0"/>
                <a:cs typeface="Times New Roman" panose="02020603050405020304" pitchFamily="18" charset="0"/>
              </a:rPr>
              <a:t>l’idoneità degli impegni ad avere </a:t>
            </a:r>
            <a:r>
              <a:rPr lang="it-IT" sz="2400" i="1" kern="100" dirty="0">
                <a:solidFill>
                  <a:schemeClr val="accent2"/>
                </a:solidFill>
                <a:effectLst/>
                <a:latin typeface="+mj-lt"/>
                <a:ea typeface="Calibri" panose="020F0502020204030204" pitchFamily="34" charset="0"/>
                <a:cs typeface="Times New Roman" panose="02020603050405020304" pitchFamily="18" charset="0"/>
              </a:rPr>
              <a:t>attuazione piena e tempestiva</a:t>
            </a:r>
            <a:r>
              <a:rPr lang="it-IT" sz="2400" kern="100" dirty="0">
                <a:solidFill>
                  <a:schemeClr val="accent2"/>
                </a:solidFill>
                <a:effectLst/>
                <a:latin typeface="+mj-lt"/>
                <a:ea typeface="Calibri" panose="020F0502020204030204" pitchFamily="34" charset="0"/>
                <a:cs typeface="Times New Roman" panose="02020603050405020304" pitchFamily="18" charset="0"/>
              </a:rPr>
              <a:t>; </a:t>
            </a:r>
          </a:p>
          <a:p>
            <a:pPr marL="342900" lvl="0" indent="-342900" algn="just">
              <a:lnSpc>
                <a:spcPct val="107000"/>
              </a:lnSpc>
              <a:spcAft>
                <a:spcPts val="800"/>
              </a:spcAft>
              <a:buFont typeface="Times New Roman" panose="02020603050405020304" pitchFamily="18" charset="0"/>
              <a:buChar char="-"/>
              <a:tabLst>
                <a:tab pos="457200" algn="l"/>
              </a:tabLst>
            </a:pPr>
            <a:r>
              <a:rPr lang="it-IT" sz="2400" kern="100" dirty="0">
                <a:solidFill>
                  <a:schemeClr val="accent2"/>
                </a:solidFill>
                <a:effectLst/>
                <a:latin typeface="+mj-lt"/>
                <a:ea typeface="Calibri" panose="020F0502020204030204" pitchFamily="34" charset="0"/>
                <a:cs typeface="Times New Roman" panose="02020603050405020304" pitchFamily="18" charset="0"/>
              </a:rPr>
              <a:t>la </a:t>
            </a:r>
            <a:r>
              <a:rPr lang="it-IT" sz="2400" i="1" kern="100" dirty="0">
                <a:solidFill>
                  <a:schemeClr val="accent2"/>
                </a:solidFill>
                <a:effectLst/>
                <a:latin typeface="+mj-lt"/>
                <a:ea typeface="Calibri" panose="020F0502020204030204" pitchFamily="34" charset="0"/>
                <a:cs typeface="Times New Roman" panose="02020603050405020304" pitchFamily="18" charset="0"/>
              </a:rPr>
              <a:t>verificabilità</a:t>
            </a:r>
            <a:r>
              <a:rPr lang="it-IT" sz="2400" kern="100" dirty="0">
                <a:solidFill>
                  <a:schemeClr val="accent2"/>
                </a:solidFill>
                <a:effectLst/>
                <a:latin typeface="+mj-lt"/>
                <a:ea typeface="Calibri" panose="020F0502020204030204" pitchFamily="34" charset="0"/>
                <a:cs typeface="Times New Roman" panose="02020603050405020304" pitchFamily="18" charset="0"/>
              </a:rPr>
              <a:t> degli impegni; </a:t>
            </a:r>
          </a:p>
          <a:p>
            <a:pPr marL="342900" lvl="0" indent="-342900" algn="just">
              <a:lnSpc>
                <a:spcPct val="107000"/>
              </a:lnSpc>
              <a:spcAft>
                <a:spcPts val="800"/>
              </a:spcAft>
              <a:buFont typeface="Times New Roman" panose="02020603050405020304" pitchFamily="18" charset="0"/>
              <a:buChar char="-"/>
              <a:tabLst>
                <a:tab pos="457200" algn="l"/>
              </a:tabLst>
            </a:pPr>
            <a:r>
              <a:rPr lang="it-IT" sz="2400" kern="100" dirty="0">
                <a:solidFill>
                  <a:schemeClr val="accent2"/>
                </a:solidFill>
                <a:effectLst/>
                <a:latin typeface="+mj-lt"/>
                <a:ea typeface="Calibri" panose="020F0502020204030204" pitchFamily="34" charset="0"/>
                <a:cs typeface="Times New Roman" panose="02020603050405020304" pitchFamily="18" charset="0"/>
              </a:rPr>
              <a:t>la loro </a:t>
            </a:r>
            <a:r>
              <a:rPr lang="it-IT" sz="2400" i="1" kern="100" dirty="0">
                <a:solidFill>
                  <a:schemeClr val="accent2"/>
                </a:solidFill>
                <a:effectLst/>
                <a:latin typeface="+mj-lt"/>
                <a:ea typeface="Calibri" panose="020F0502020204030204" pitchFamily="34" charset="0"/>
                <a:cs typeface="Times New Roman" panose="02020603050405020304" pitchFamily="18" charset="0"/>
              </a:rPr>
              <a:t>efficacia</a:t>
            </a:r>
            <a:r>
              <a:rPr lang="it-IT" sz="2400" kern="100" dirty="0">
                <a:solidFill>
                  <a:schemeClr val="accent2"/>
                </a:solidFill>
                <a:effectLst/>
                <a:latin typeface="+mj-lt"/>
                <a:ea typeface="Calibri" panose="020F0502020204030204" pitchFamily="34" charset="0"/>
                <a:cs typeface="Times New Roman" panose="02020603050405020304" pitchFamily="18" charset="0"/>
              </a:rPr>
              <a:t>.</a:t>
            </a:r>
          </a:p>
          <a:p>
            <a:pPr algn="ctr" eaLnBrk="1" hangingPunct="1">
              <a:lnSpc>
                <a:spcPct val="150000"/>
              </a:lnSpc>
            </a:pPr>
            <a:endParaRPr lang="it-IT" altLang="it-IT" sz="2000" dirty="0">
              <a:solidFill>
                <a:schemeClr val="accent2"/>
              </a:solidFill>
              <a:latin typeface="Arial Narrow" panose="020B0606020202030204" pitchFamily="34" charset="0"/>
            </a:endParaRPr>
          </a:p>
          <a:p>
            <a:pPr algn="ctr" eaLnBrk="1" hangingPunct="1">
              <a:lnSpc>
                <a:spcPct val="150000"/>
              </a:lnSpc>
            </a:pPr>
            <a:endParaRPr lang="it-IT" altLang="it-IT" sz="2000" dirty="0">
              <a:solidFill>
                <a:schemeClr val="accent2"/>
              </a:solidFill>
              <a:latin typeface="Arial Narrow" panose="020B0606020202030204" pitchFamily="34" charset="0"/>
            </a:endParaRPr>
          </a:p>
          <a:p>
            <a:pPr algn="ctr" eaLnBrk="1" hangingPunct="1">
              <a:lnSpc>
                <a:spcPct val="150000"/>
              </a:lnSpc>
            </a:pPr>
            <a:endParaRPr lang="it-IT" altLang="it-IT" sz="2000" dirty="0">
              <a:solidFill>
                <a:schemeClr val="accent2"/>
              </a:solidFill>
              <a:latin typeface="Arial Narrow" panose="020B0606020202030204" pitchFamily="34" charset="0"/>
            </a:endParaRPr>
          </a:p>
          <a:p>
            <a:pPr algn="ctr" eaLnBrk="1" hangingPunct="1">
              <a:lnSpc>
                <a:spcPct val="150000"/>
              </a:lnSpc>
            </a:pPr>
            <a:endParaRPr lang="it-IT" altLang="it-IT" sz="2000" dirty="0">
              <a:solidFill>
                <a:schemeClr val="accent2"/>
              </a:solidFill>
              <a:latin typeface="Arial Narrow" panose="020B0606020202030204" pitchFamily="34" charset="0"/>
            </a:endParaRPr>
          </a:p>
        </p:txBody>
      </p:sp>
    </p:spTree>
    <p:extLst>
      <p:ext uri="{BB962C8B-B14F-4D97-AF65-F5344CB8AC3E}">
        <p14:creationId xmlns:p14="http://schemas.microsoft.com/office/powerpoint/2010/main" xmlns="" val="2245203644"/>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1"/>
          <p:cNvSpPr>
            <a:spLocks noChangeArrowheads="1"/>
          </p:cNvSpPr>
          <p:nvPr/>
        </p:nvSpPr>
        <p:spPr bwMode="auto">
          <a:xfrm>
            <a:off x="4438650" y="6553200"/>
            <a:ext cx="253275" cy="27443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8" tIns="44450" rIns="90488" bIns="4445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EC1D26E9-8924-4463-AF27-C3A0F5B53697}" type="slidenum">
              <a:rPr lang="it-IT" altLang="it-IT" sz="1200">
                <a:latin typeface="Arial Narrow" panose="020B0606020202030204" pitchFamily="34" charset="0"/>
              </a:rPr>
              <a:pPr eaLnBrk="1" hangingPunct="1"/>
              <a:t>14</a:t>
            </a:fld>
            <a:endParaRPr lang="it-IT" altLang="it-IT" sz="800">
              <a:latin typeface="Arial Narrow" panose="020B0606020202030204" pitchFamily="34" charset="0"/>
            </a:endParaRPr>
          </a:p>
        </p:txBody>
      </p:sp>
      <p:sp>
        <p:nvSpPr>
          <p:cNvPr id="5123" name="Text Box 48"/>
          <p:cNvSpPr txBox="1">
            <a:spLocks noChangeArrowheads="1"/>
          </p:cNvSpPr>
          <p:nvPr/>
        </p:nvSpPr>
        <p:spPr bwMode="auto">
          <a:xfrm>
            <a:off x="755650" y="5287963"/>
            <a:ext cx="8243888" cy="7699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it-IT" altLang="it-IT" sz="2200">
                <a:latin typeface="Arial Narrow" panose="020B0606020202030204" pitchFamily="34" charset="0"/>
              </a:rPr>
              <a:t>    </a:t>
            </a:r>
          </a:p>
          <a:p>
            <a:pPr eaLnBrk="1" hangingPunct="1"/>
            <a:r>
              <a:rPr lang="it-IT" altLang="it-IT" sz="2200">
                <a:latin typeface="Arial Narrow" panose="020B0606020202030204" pitchFamily="34" charset="0"/>
              </a:rPr>
              <a:t>  </a:t>
            </a:r>
            <a:endParaRPr lang="it-IT" altLang="it-IT" sz="2200">
              <a:solidFill>
                <a:schemeClr val="hlink"/>
              </a:solidFill>
              <a:latin typeface="Arial Narrow" panose="020B0606020202030204" pitchFamily="34" charset="0"/>
            </a:endParaRPr>
          </a:p>
        </p:txBody>
      </p:sp>
      <p:sp>
        <p:nvSpPr>
          <p:cNvPr id="5124" name="Line 55"/>
          <p:cNvSpPr>
            <a:spLocks noChangeShapeType="1"/>
          </p:cNvSpPr>
          <p:nvPr/>
        </p:nvSpPr>
        <p:spPr bwMode="auto">
          <a:xfrm>
            <a:off x="468313" y="6092825"/>
            <a:ext cx="8280400" cy="0"/>
          </a:xfrm>
          <a:prstGeom prst="line">
            <a:avLst/>
          </a:prstGeom>
          <a:noFill/>
          <a:ln w="19050">
            <a:solidFill>
              <a:srgbClr val="0000FF"/>
            </a:solidFill>
            <a:round/>
            <a:headEnd/>
            <a:tailEnd/>
          </a:ln>
          <a:extLst>
            <a:ext uri="{909E8E84-426E-40DD-AFC4-6F175D3DCCD1}">
              <a14:hiddenFill xmlns:a14="http://schemas.microsoft.com/office/drawing/2010/main" xmlns="">
                <a:noFill/>
              </a14:hiddenFill>
            </a:ext>
          </a:extLst>
        </p:spPr>
        <p:txBody>
          <a:bodyPr anchor="ctr">
            <a:spAutoFit/>
          </a:bodyPr>
          <a:lstStyle/>
          <a:p>
            <a:endParaRPr lang="it-IT">
              <a:latin typeface="Arial Narrow" panose="020B0606020202030204" pitchFamily="34" charset="0"/>
            </a:endParaRPr>
          </a:p>
        </p:txBody>
      </p:sp>
      <p:sp>
        <p:nvSpPr>
          <p:cNvPr id="5125" name="Text Box 56"/>
          <p:cNvSpPr txBox="1">
            <a:spLocks noChangeArrowheads="1"/>
          </p:cNvSpPr>
          <p:nvPr/>
        </p:nvSpPr>
        <p:spPr bwMode="auto">
          <a:xfrm>
            <a:off x="251519" y="1547503"/>
            <a:ext cx="8497194" cy="37274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a:tailEnd/>
              </a14:hiddenLine>
            </a:ext>
          </a:extLst>
        </p:spPr>
        <p:txBody>
          <a:bodyPr wrap="square"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lnSpc>
                <a:spcPct val="150000"/>
              </a:lnSpc>
            </a:pPr>
            <a:r>
              <a:rPr lang="it-IT" altLang="it-IT" sz="2000" b="1" dirty="0">
                <a:solidFill>
                  <a:schemeClr val="accent2"/>
                </a:solidFill>
                <a:latin typeface="+mj-lt"/>
              </a:rPr>
              <a:t>LE RICADUTE SUGLI ESITI FINALI DEI PROCEDIMENTI</a:t>
            </a:r>
          </a:p>
          <a:p>
            <a:pPr algn="ctr" eaLnBrk="1" hangingPunct="1">
              <a:lnSpc>
                <a:spcPct val="150000"/>
              </a:lnSpc>
            </a:pPr>
            <a:r>
              <a:rPr lang="it-IT" sz="2000" b="1" dirty="0">
                <a:solidFill>
                  <a:schemeClr val="accent2"/>
                </a:solidFill>
                <a:latin typeface="Times New Roman" panose="02020603050405020304" pitchFamily="18" charset="0"/>
                <a:ea typeface="Calibri" panose="020F0502020204030204" pitchFamily="34" charset="0"/>
              </a:rPr>
              <a:t>I dati dell’Autorità Garante della Concorrenza</a:t>
            </a:r>
          </a:p>
          <a:p>
            <a:pPr algn="ctr" eaLnBrk="1" hangingPunct="1">
              <a:lnSpc>
                <a:spcPct val="150000"/>
              </a:lnSpc>
            </a:pPr>
            <a:endParaRPr lang="it-IT" altLang="it-IT" sz="2000" b="1" dirty="0">
              <a:solidFill>
                <a:schemeClr val="accent2"/>
              </a:solidFill>
              <a:latin typeface="Times New Roman" panose="02020603050405020304" pitchFamily="18" charset="0"/>
            </a:endParaRPr>
          </a:p>
          <a:p>
            <a:pPr algn="ctr" eaLnBrk="1" hangingPunct="1">
              <a:lnSpc>
                <a:spcPct val="150000"/>
              </a:lnSpc>
            </a:pPr>
            <a:endParaRPr lang="it-IT" altLang="it-IT" sz="2000" b="1" dirty="0">
              <a:solidFill>
                <a:schemeClr val="accent2"/>
              </a:solidFill>
              <a:latin typeface="Times New Roman" panose="02020603050405020304" pitchFamily="18" charset="0"/>
            </a:endParaRPr>
          </a:p>
          <a:p>
            <a:pPr algn="ctr" eaLnBrk="1" hangingPunct="1">
              <a:lnSpc>
                <a:spcPct val="150000"/>
              </a:lnSpc>
            </a:pPr>
            <a:endParaRPr lang="it-IT" altLang="it-IT" sz="2000" b="1" dirty="0">
              <a:solidFill>
                <a:schemeClr val="accent2"/>
              </a:solidFill>
              <a:latin typeface="Times New Roman" panose="02020603050405020304" pitchFamily="18" charset="0"/>
            </a:endParaRPr>
          </a:p>
          <a:p>
            <a:pPr algn="ctr" eaLnBrk="1" hangingPunct="1">
              <a:lnSpc>
                <a:spcPct val="150000"/>
              </a:lnSpc>
            </a:pPr>
            <a:endParaRPr lang="it-IT" altLang="it-IT" sz="2000" b="1" dirty="0">
              <a:solidFill>
                <a:schemeClr val="accent2"/>
              </a:solidFill>
              <a:latin typeface="Times New Roman" panose="02020603050405020304" pitchFamily="18" charset="0"/>
            </a:endParaRPr>
          </a:p>
          <a:p>
            <a:pPr algn="ctr" eaLnBrk="1" hangingPunct="1">
              <a:lnSpc>
                <a:spcPct val="150000"/>
              </a:lnSpc>
            </a:pPr>
            <a:endParaRPr lang="it-IT" altLang="it-IT" sz="2000" b="1" dirty="0">
              <a:solidFill>
                <a:schemeClr val="accent2"/>
              </a:solidFill>
              <a:latin typeface="Times New Roman" panose="02020603050405020304" pitchFamily="18" charset="0"/>
            </a:endParaRPr>
          </a:p>
          <a:p>
            <a:pPr algn="ctr" eaLnBrk="1" hangingPunct="1">
              <a:lnSpc>
                <a:spcPct val="150000"/>
              </a:lnSpc>
            </a:pPr>
            <a:endParaRPr lang="it-IT" altLang="it-IT" sz="2000" dirty="0">
              <a:solidFill>
                <a:schemeClr val="accent2"/>
              </a:solidFill>
              <a:latin typeface="Arial Narrow" panose="020B0606020202030204" pitchFamily="34" charset="0"/>
            </a:endParaRPr>
          </a:p>
        </p:txBody>
      </p:sp>
      <p:graphicFrame>
        <p:nvGraphicFramePr>
          <p:cNvPr id="2" name="Tabella 1">
            <a:extLst>
              <a:ext uri="{FF2B5EF4-FFF2-40B4-BE49-F238E27FC236}">
                <a16:creationId xmlns:a16="http://schemas.microsoft.com/office/drawing/2014/main" xmlns="" id="{1643B998-D56C-04F1-5E67-F7753B0A5DF0}"/>
              </a:ext>
            </a:extLst>
          </p:cNvPr>
          <p:cNvGraphicFramePr>
            <a:graphicFrameLocks noGrp="1"/>
          </p:cNvGraphicFramePr>
          <p:nvPr>
            <p:extLst>
              <p:ext uri="{D42A27DB-BD31-4B8C-83A1-F6EECF244321}">
                <p14:modId xmlns:p14="http://schemas.microsoft.com/office/powerpoint/2010/main" xmlns="" val="97943426"/>
              </p:ext>
            </p:extLst>
          </p:nvPr>
        </p:nvGraphicFramePr>
        <p:xfrm>
          <a:off x="539552" y="2996952"/>
          <a:ext cx="7272808" cy="2952325"/>
        </p:xfrm>
        <a:graphic>
          <a:graphicData uri="http://schemas.openxmlformats.org/drawingml/2006/table">
            <a:tbl>
              <a:tblPr firstRow="1" firstCol="1" bandRow="1"/>
              <a:tblGrid>
                <a:gridCol w="922169">
                  <a:extLst>
                    <a:ext uri="{9D8B030D-6E8A-4147-A177-3AD203B41FA5}">
                      <a16:colId xmlns:a16="http://schemas.microsoft.com/office/drawing/2014/main" xmlns="" val="627555462"/>
                    </a:ext>
                  </a:extLst>
                </a:gridCol>
                <a:gridCol w="1190044">
                  <a:extLst>
                    <a:ext uri="{9D8B030D-6E8A-4147-A177-3AD203B41FA5}">
                      <a16:colId xmlns:a16="http://schemas.microsoft.com/office/drawing/2014/main" xmlns="" val="4163022065"/>
                    </a:ext>
                  </a:extLst>
                </a:gridCol>
                <a:gridCol w="1720198">
                  <a:extLst>
                    <a:ext uri="{9D8B030D-6E8A-4147-A177-3AD203B41FA5}">
                      <a16:colId xmlns:a16="http://schemas.microsoft.com/office/drawing/2014/main" xmlns="" val="3772721705"/>
                    </a:ext>
                  </a:extLst>
                </a:gridCol>
                <a:gridCol w="1455122">
                  <a:extLst>
                    <a:ext uri="{9D8B030D-6E8A-4147-A177-3AD203B41FA5}">
                      <a16:colId xmlns:a16="http://schemas.microsoft.com/office/drawing/2014/main" xmlns="" val="843984507"/>
                    </a:ext>
                  </a:extLst>
                </a:gridCol>
                <a:gridCol w="1985275">
                  <a:extLst>
                    <a:ext uri="{9D8B030D-6E8A-4147-A177-3AD203B41FA5}">
                      <a16:colId xmlns:a16="http://schemas.microsoft.com/office/drawing/2014/main" xmlns="" val="2495085850"/>
                    </a:ext>
                  </a:extLst>
                </a:gridCol>
              </a:tblGrid>
              <a:tr h="1228807">
                <a:tc>
                  <a:txBody>
                    <a:bodyPr/>
                    <a:lstStyle/>
                    <a:p>
                      <a:pPr>
                        <a:lnSpc>
                          <a:spcPct val="107000"/>
                        </a:lnSpc>
                        <a:spcAft>
                          <a:spcPts val="800"/>
                        </a:spcAft>
                      </a:pPr>
                      <a:r>
                        <a:rPr lang="it-IT" sz="1100" kern="100">
                          <a:effectLst/>
                          <a:latin typeface="Calibri" panose="020F0502020204030204" pitchFamily="34" charset="0"/>
                          <a:ea typeface="Calibri" panose="020F0502020204030204" pitchFamily="34" charset="0"/>
                          <a:cs typeface="Times New Roman" panose="02020603050405020304" pitchFamily="18" charset="0"/>
                        </a:rPr>
                        <a:t>Anno</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it-IT" sz="1100" kern="100" dirty="0">
                          <a:effectLst/>
                          <a:latin typeface="Calibri" panose="020F0502020204030204" pitchFamily="34" charset="0"/>
                          <a:ea typeface="Calibri" panose="020F0502020204030204" pitchFamily="34" charset="0"/>
                          <a:cs typeface="Times New Roman" panose="02020603050405020304" pitchFamily="18" charset="0"/>
                        </a:rPr>
                        <a:t>Intese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it-IT" sz="1100" kern="100">
                          <a:effectLst/>
                          <a:latin typeface="Calibri" panose="020F0502020204030204" pitchFamily="34" charset="0"/>
                          <a:ea typeface="Calibri" panose="020F0502020204030204" pitchFamily="34" charset="0"/>
                          <a:cs typeface="Times New Roman" panose="02020603050405020304" pitchFamily="18" charset="0"/>
                        </a:rPr>
                        <a:t>Abusi Posizione Dominante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it-IT" sz="1100" kern="100" dirty="0">
                          <a:effectLst/>
                          <a:latin typeface="Calibri" panose="020F0502020204030204" pitchFamily="34" charset="0"/>
                          <a:ea typeface="Calibri" panose="020F0502020204030204" pitchFamily="34" charset="0"/>
                          <a:cs typeface="Times New Roman" panose="02020603050405020304" pitchFamily="18" charset="0"/>
                        </a:rPr>
                        <a:t>Abusi</a:t>
                      </a:r>
                    </a:p>
                    <a:p>
                      <a:pPr>
                        <a:lnSpc>
                          <a:spcPct val="107000"/>
                        </a:lnSpc>
                        <a:spcAft>
                          <a:spcPts val="800"/>
                        </a:spcAft>
                      </a:pPr>
                      <a:r>
                        <a:rPr lang="it-IT" sz="1100" kern="100" dirty="0">
                          <a:effectLst/>
                          <a:latin typeface="Calibri" panose="020F0502020204030204" pitchFamily="34" charset="0"/>
                          <a:ea typeface="Calibri" panose="020F0502020204030204" pitchFamily="34" charset="0"/>
                          <a:cs typeface="Times New Roman" panose="02020603050405020304" pitchFamily="18" charset="0"/>
                        </a:rPr>
                        <a:t>Dipendenza</a:t>
                      </a:r>
                    </a:p>
                    <a:p>
                      <a:pPr>
                        <a:lnSpc>
                          <a:spcPct val="107000"/>
                        </a:lnSpc>
                        <a:spcAft>
                          <a:spcPts val="800"/>
                        </a:spcAft>
                      </a:pPr>
                      <a:r>
                        <a:rPr lang="it-IT" sz="1100" kern="100" dirty="0">
                          <a:effectLst/>
                          <a:latin typeface="Calibri" panose="020F0502020204030204" pitchFamily="34" charset="0"/>
                          <a:ea typeface="Calibri" panose="020F0502020204030204" pitchFamily="34" charset="0"/>
                          <a:cs typeface="Times New Roman" panose="02020603050405020304" pitchFamily="18" charset="0"/>
                        </a:rPr>
                        <a:t>Economica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it-IT" sz="1100" kern="100" dirty="0">
                          <a:effectLst/>
                          <a:latin typeface="Calibri" panose="020F0502020204030204" pitchFamily="34" charset="0"/>
                          <a:ea typeface="Calibri" panose="020F0502020204030204" pitchFamily="34" charset="0"/>
                          <a:cs typeface="Times New Roman" panose="02020603050405020304" pitchFamily="18" charset="0"/>
                        </a:rPr>
                        <a:t>Tutela Consumatore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541430248"/>
                  </a:ext>
                </a:extLst>
              </a:tr>
              <a:tr h="287253">
                <a:tc>
                  <a:txBody>
                    <a:bodyPr/>
                    <a:lstStyle/>
                    <a:p>
                      <a:pPr>
                        <a:lnSpc>
                          <a:spcPct val="107000"/>
                        </a:lnSpc>
                        <a:spcAft>
                          <a:spcPts val="800"/>
                        </a:spcAft>
                      </a:pPr>
                      <a:r>
                        <a:rPr lang="it-IT" sz="1100" kern="100" dirty="0">
                          <a:effectLst/>
                          <a:latin typeface="Calibri" panose="020F0502020204030204" pitchFamily="34" charset="0"/>
                          <a:ea typeface="Calibri" panose="020F0502020204030204" pitchFamily="34" charset="0"/>
                          <a:cs typeface="Times New Roman" panose="02020603050405020304" pitchFamily="18" charset="0"/>
                        </a:rPr>
                        <a:t>2018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it-IT" sz="1100" kern="100">
                          <a:effectLst/>
                          <a:latin typeface="Calibri" panose="020F0502020204030204" pitchFamily="34" charset="0"/>
                          <a:ea typeface="Calibri" panose="020F0502020204030204" pitchFamily="34" charset="0"/>
                          <a:cs typeface="Times New Roman" panose="02020603050405020304" pitchFamily="18" charset="0"/>
                        </a:rPr>
                        <a:t>8/0 (0%)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it-IT" sz="1100" kern="100">
                          <a:effectLst/>
                          <a:latin typeface="Calibri" panose="020F0502020204030204" pitchFamily="34" charset="0"/>
                          <a:ea typeface="Calibri" panose="020F0502020204030204" pitchFamily="34" charset="0"/>
                          <a:cs typeface="Times New Roman" panose="02020603050405020304" pitchFamily="18" charset="0"/>
                        </a:rPr>
                        <a:t>7/0 (0%)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it-IT" sz="1100" kern="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it-IT" sz="1100" kern="100">
                          <a:effectLst/>
                          <a:latin typeface="Calibri" panose="020F0502020204030204" pitchFamily="34" charset="0"/>
                          <a:ea typeface="Calibri" panose="020F0502020204030204" pitchFamily="34" charset="0"/>
                          <a:cs typeface="Times New Roman" panose="02020603050405020304" pitchFamily="18" charset="0"/>
                        </a:rPr>
                        <a:t>84/21 (25%)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611239583"/>
                  </a:ext>
                </a:extLst>
              </a:tr>
              <a:tr h="287253">
                <a:tc>
                  <a:txBody>
                    <a:bodyPr/>
                    <a:lstStyle/>
                    <a:p>
                      <a:pPr>
                        <a:lnSpc>
                          <a:spcPct val="107000"/>
                        </a:lnSpc>
                        <a:spcAft>
                          <a:spcPts val="800"/>
                        </a:spcAft>
                      </a:pPr>
                      <a:r>
                        <a:rPr lang="it-IT" sz="1100" kern="100">
                          <a:effectLst/>
                          <a:latin typeface="Calibri" panose="020F0502020204030204" pitchFamily="34" charset="0"/>
                          <a:ea typeface="Calibri" panose="020F0502020204030204" pitchFamily="34" charset="0"/>
                          <a:cs typeface="Times New Roman" panose="02020603050405020304" pitchFamily="18" charset="0"/>
                        </a:rPr>
                        <a:t>2019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it-IT" sz="1100" kern="100">
                          <a:effectLst/>
                          <a:latin typeface="Calibri" panose="020F0502020204030204" pitchFamily="34" charset="0"/>
                          <a:ea typeface="Calibri" panose="020F0502020204030204" pitchFamily="34" charset="0"/>
                          <a:cs typeface="Times New Roman" panose="02020603050405020304" pitchFamily="18" charset="0"/>
                        </a:rPr>
                        <a:t>9/0 (0%)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it-IT" sz="1100" kern="100">
                          <a:effectLst/>
                          <a:latin typeface="Calibri" panose="020F0502020204030204" pitchFamily="34" charset="0"/>
                          <a:ea typeface="Calibri" panose="020F0502020204030204" pitchFamily="34" charset="0"/>
                          <a:cs typeface="Times New Roman" panose="02020603050405020304" pitchFamily="18" charset="0"/>
                        </a:rPr>
                        <a:t>5/1 (20%)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it-IT" sz="1100" kern="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it-IT" sz="1100" kern="100">
                          <a:effectLst/>
                          <a:latin typeface="Calibri" panose="020F0502020204030204" pitchFamily="34" charset="0"/>
                          <a:ea typeface="Calibri" panose="020F0502020204030204" pitchFamily="34" charset="0"/>
                          <a:cs typeface="Times New Roman" panose="02020603050405020304" pitchFamily="18" charset="0"/>
                        </a:rPr>
                        <a:t>85/14 (16%)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4013805680"/>
                  </a:ext>
                </a:extLst>
              </a:tr>
              <a:tr h="287253">
                <a:tc>
                  <a:txBody>
                    <a:bodyPr/>
                    <a:lstStyle/>
                    <a:p>
                      <a:pPr>
                        <a:lnSpc>
                          <a:spcPct val="107000"/>
                        </a:lnSpc>
                        <a:spcAft>
                          <a:spcPts val="800"/>
                        </a:spcAft>
                      </a:pPr>
                      <a:r>
                        <a:rPr lang="it-IT" sz="1100" kern="100">
                          <a:effectLst/>
                          <a:latin typeface="Calibri" panose="020F0502020204030204" pitchFamily="34" charset="0"/>
                          <a:ea typeface="Calibri" panose="020F0502020204030204" pitchFamily="34" charset="0"/>
                          <a:cs typeface="Times New Roman" panose="02020603050405020304" pitchFamily="18" charset="0"/>
                        </a:rPr>
                        <a:t>2020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it-IT" sz="1100" kern="100">
                          <a:effectLst/>
                          <a:latin typeface="Calibri" panose="020F0502020204030204" pitchFamily="34" charset="0"/>
                          <a:ea typeface="Calibri" panose="020F0502020204030204" pitchFamily="34" charset="0"/>
                          <a:cs typeface="Times New Roman" panose="02020603050405020304" pitchFamily="18" charset="0"/>
                        </a:rPr>
                        <a:t>4/0 (0%)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it-IT" sz="1100" kern="100">
                          <a:effectLst/>
                          <a:latin typeface="Calibri" panose="020F0502020204030204" pitchFamily="34" charset="0"/>
                          <a:ea typeface="Calibri" panose="020F0502020204030204" pitchFamily="34" charset="0"/>
                          <a:cs typeface="Times New Roman" panose="02020603050405020304" pitchFamily="18" charset="0"/>
                        </a:rPr>
                        <a:t>4/1 (25%)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it-IT" sz="1100" kern="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it-IT" sz="1100" kern="100">
                          <a:effectLst/>
                          <a:latin typeface="Calibri" panose="020F0502020204030204" pitchFamily="34" charset="0"/>
                          <a:ea typeface="Calibri" panose="020F0502020204030204" pitchFamily="34" charset="0"/>
                          <a:cs typeface="Times New Roman" panose="02020603050405020304" pitchFamily="18" charset="0"/>
                        </a:rPr>
                        <a:t>99/28 (28%)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3984458562"/>
                  </a:ext>
                </a:extLst>
              </a:tr>
              <a:tr h="287253">
                <a:tc>
                  <a:txBody>
                    <a:bodyPr/>
                    <a:lstStyle/>
                    <a:p>
                      <a:pPr>
                        <a:lnSpc>
                          <a:spcPct val="107000"/>
                        </a:lnSpc>
                        <a:spcAft>
                          <a:spcPts val="800"/>
                        </a:spcAft>
                      </a:pPr>
                      <a:r>
                        <a:rPr lang="it-IT" sz="1100" kern="100">
                          <a:effectLst/>
                          <a:latin typeface="Calibri" panose="020F0502020204030204" pitchFamily="34" charset="0"/>
                          <a:ea typeface="Calibri" panose="020F0502020204030204" pitchFamily="34" charset="0"/>
                          <a:cs typeface="Times New Roman" panose="02020603050405020304" pitchFamily="18" charset="0"/>
                        </a:rPr>
                        <a:t>2021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it-IT" sz="1100" kern="100">
                          <a:effectLst/>
                          <a:latin typeface="Calibri" panose="020F0502020204030204" pitchFamily="34" charset="0"/>
                          <a:ea typeface="Calibri" panose="020F0502020204030204" pitchFamily="34" charset="0"/>
                          <a:cs typeface="Times New Roman" panose="02020603050405020304" pitchFamily="18" charset="0"/>
                        </a:rPr>
                        <a:t>7/5 (70%)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it-IT" sz="1100" kern="100">
                          <a:effectLst/>
                          <a:latin typeface="Calibri" panose="020F0502020204030204" pitchFamily="34" charset="0"/>
                          <a:ea typeface="Calibri" panose="020F0502020204030204" pitchFamily="34" charset="0"/>
                          <a:cs typeface="Times New Roman" panose="02020603050405020304" pitchFamily="18" charset="0"/>
                        </a:rPr>
                        <a:t>7/1 (14%)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it-IT" sz="1100" kern="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it-IT" sz="1100" kern="100">
                          <a:effectLst/>
                          <a:latin typeface="Calibri" panose="020F0502020204030204" pitchFamily="34" charset="0"/>
                          <a:ea typeface="Calibri" panose="020F0502020204030204" pitchFamily="34" charset="0"/>
                          <a:cs typeface="Times New Roman" panose="02020603050405020304" pitchFamily="18" charset="0"/>
                        </a:rPr>
                        <a:t>85/35 (41%)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407797900"/>
                  </a:ext>
                </a:extLst>
              </a:tr>
              <a:tr h="287253">
                <a:tc>
                  <a:txBody>
                    <a:bodyPr/>
                    <a:lstStyle/>
                    <a:p>
                      <a:pPr>
                        <a:lnSpc>
                          <a:spcPct val="107000"/>
                        </a:lnSpc>
                        <a:spcAft>
                          <a:spcPts val="800"/>
                        </a:spcAft>
                      </a:pPr>
                      <a:r>
                        <a:rPr lang="it-IT" sz="1100" kern="100">
                          <a:effectLst/>
                          <a:latin typeface="Calibri" panose="020F0502020204030204" pitchFamily="34" charset="0"/>
                          <a:ea typeface="Calibri" panose="020F0502020204030204" pitchFamily="34" charset="0"/>
                          <a:cs typeface="Times New Roman" panose="02020603050405020304" pitchFamily="18" charset="0"/>
                        </a:rPr>
                        <a:t>2022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it-IT" sz="1100" kern="100">
                          <a:effectLst/>
                          <a:latin typeface="Calibri" panose="020F0502020204030204" pitchFamily="34" charset="0"/>
                          <a:ea typeface="Calibri" panose="020F0502020204030204" pitchFamily="34" charset="0"/>
                          <a:cs typeface="Times New Roman" panose="02020603050405020304" pitchFamily="18" charset="0"/>
                        </a:rPr>
                        <a:t>10/3 (33%)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it-IT" sz="1100" kern="100">
                          <a:effectLst/>
                          <a:latin typeface="Calibri" panose="020F0502020204030204" pitchFamily="34" charset="0"/>
                          <a:ea typeface="Calibri" panose="020F0502020204030204" pitchFamily="34" charset="0"/>
                          <a:cs typeface="Times New Roman" panose="02020603050405020304" pitchFamily="18" charset="0"/>
                        </a:rPr>
                        <a:t>6/3 (50%)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it-IT" sz="1100" kern="100">
                          <a:effectLst/>
                          <a:latin typeface="Calibri" panose="020F0502020204030204" pitchFamily="34" charset="0"/>
                          <a:ea typeface="Calibri" panose="020F0502020204030204" pitchFamily="34" charset="0"/>
                          <a:cs typeface="Times New Roman" panose="02020603050405020304" pitchFamily="18" charset="0"/>
                        </a:rPr>
                        <a:t>3/3 (100%)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it-IT" sz="1100" kern="100">
                          <a:effectLst/>
                          <a:latin typeface="Calibri" panose="020F0502020204030204" pitchFamily="34" charset="0"/>
                          <a:ea typeface="Calibri" panose="020F0502020204030204" pitchFamily="34" charset="0"/>
                          <a:cs typeface="Times New Roman" panose="02020603050405020304" pitchFamily="18" charset="0"/>
                        </a:rPr>
                        <a:t>116/42 (36%)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206124751"/>
                  </a:ext>
                </a:extLst>
              </a:tr>
              <a:tr h="287253">
                <a:tc>
                  <a:txBody>
                    <a:bodyPr/>
                    <a:lstStyle/>
                    <a:p>
                      <a:pPr>
                        <a:lnSpc>
                          <a:spcPct val="107000"/>
                        </a:lnSpc>
                        <a:spcAft>
                          <a:spcPts val="800"/>
                        </a:spcAft>
                      </a:pPr>
                      <a:r>
                        <a:rPr lang="it-IT" sz="1100" kern="100">
                          <a:effectLst/>
                          <a:latin typeface="Calibri" panose="020F0502020204030204" pitchFamily="34" charset="0"/>
                          <a:ea typeface="Calibri" panose="020F0502020204030204" pitchFamily="34" charset="0"/>
                          <a:cs typeface="Times New Roman" panose="02020603050405020304" pitchFamily="18" charset="0"/>
                        </a:rPr>
                        <a:t>2023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it-IT" sz="1100" kern="100">
                          <a:effectLst/>
                          <a:latin typeface="Calibri" panose="020F0502020204030204" pitchFamily="34" charset="0"/>
                          <a:ea typeface="Calibri" panose="020F0502020204030204" pitchFamily="34" charset="0"/>
                          <a:cs typeface="Times New Roman" panose="02020603050405020304" pitchFamily="18" charset="0"/>
                        </a:rPr>
                        <a:t>8/2 (25%)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it-IT" sz="1100" kern="100">
                          <a:effectLst/>
                          <a:latin typeface="Calibri" panose="020F0502020204030204" pitchFamily="34" charset="0"/>
                          <a:ea typeface="Calibri" panose="020F0502020204030204" pitchFamily="34" charset="0"/>
                          <a:cs typeface="Times New Roman" panose="02020603050405020304" pitchFamily="18" charset="0"/>
                        </a:rPr>
                        <a:t>7/3 (42%)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it-IT" sz="1100" kern="100">
                          <a:effectLst/>
                          <a:latin typeface="Calibri" panose="020F0502020204030204" pitchFamily="34" charset="0"/>
                          <a:ea typeface="Calibri" panose="020F0502020204030204" pitchFamily="34" charset="0"/>
                          <a:cs typeface="Times New Roman" panose="02020603050405020304" pitchFamily="18" charset="0"/>
                        </a:rPr>
                        <a:t>1/1 (100%)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it-IT" sz="1100" kern="100" dirty="0">
                          <a:effectLst/>
                          <a:latin typeface="Calibri" panose="020F0502020204030204" pitchFamily="34" charset="0"/>
                          <a:ea typeface="Calibri" panose="020F0502020204030204" pitchFamily="34" charset="0"/>
                          <a:cs typeface="Times New Roman" panose="02020603050405020304" pitchFamily="18" charset="0"/>
                        </a:rPr>
                        <a:t>83/46 (55%)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442759966"/>
                  </a:ext>
                </a:extLst>
              </a:tr>
            </a:tbl>
          </a:graphicData>
        </a:graphic>
      </p:graphicFrame>
      <p:sp>
        <p:nvSpPr>
          <p:cNvPr id="3" name="Rectangle 1">
            <a:extLst>
              <a:ext uri="{FF2B5EF4-FFF2-40B4-BE49-F238E27FC236}">
                <a16:creationId xmlns:a16="http://schemas.microsoft.com/office/drawing/2014/main" xmlns="" id="{09299CAF-DFF2-793D-3321-4F05A1C30A7C}"/>
              </a:ext>
            </a:extLst>
          </p:cNvPr>
          <p:cNvSpPr>
            <a:spLocks noChangeArrowheads="1"/>
          </p:cNvSpPr>
          <p:nvPr/>
        </p:nvSpPr>
        <p:spPr bwMode="auto">
          <a:xfrm>
            <a:off x="1187625" y="2606057"/>
            <a:ext cx="5544616" cy="56938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altLang="it-IT" sz="1300" b="1" i="0" u="none" strike="noStrike" cap="none" normalizeH="0" dirty="0">
                <a:ln>
                  <a:noFill/>
                </a:ln>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Numero di istruttorie con violazioni vs numeri di impegni validati </a:t>
            </a:r>
            <a:endParaRPr kumimoji="0" lang="it-IT" altLang="it-IT" sz="600" b="0" i="0" u="none" strike="noStrike" cap="none" normalizeH="0" dirty="0">
              <a:ln>
                <a:noFill/>
              </a:ln>
              <a:solidFill>
                <a:schemeClr val="accent2"/>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it-IT"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xmlns="" val="1900825049"/>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1"/>
          <p:cNvSpPr>
            <a:spLocks noChangeArrowheads="1"/>
          </p:cNvSpPr>
          <p:nvPr/>
        </p:nvSpPr>
        <p:spPr bwMode="auto">
          <a:xfrm>
            <a:off x="4438650" y="6553200"/>
            <a:ext cx="253275" cy="27443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8" tIns="44450" rIns="90488" bIns="4445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EC1D26E9-8924-4463-AF27-C3A0F5B53697}" type="slidenum">
              <a:rPr lang="it-IT" altLang="it-IT" sz="1200">
                <a:latin typeface="Arial Narrow" panose="020B0606020202030204" pitchFamily="34" charset="0"/>
              </a:rPr>
              <a:pPr eaLnBrk="1" hangingPunct="1"/>
              <a:t>15</a:t>
            </a:fld>
            <a:endParaRPr lang="it-IT" altLang="it-IT" sz="800">
              <a:latin typeface="Arial Narrow" panose="020B0606020202030204" pitchFamily="34" charset="0"/>
            </a:endParaRPr>
          </a:p>
        </p:txBody>
      </p:sp>
      <p:sp>
        <p:nvSpPr>
          <p:cNvPr id="5123" name="Text Box 48"/>
          <p:cNvSpPr txBox="1">
            <a:spLocks noChangeArrowheads="1"/>
          </p:cNvSpPr>
          <p:nvPr/>
        </p:nvSpPr>
        <p:spPr bwMode="auto">
          <a:xfrm>
            <a:off x="755650" y="5287963"/>
            <a:ext cx="8243888" cy="7699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it-IT" altLang="it-IT" sz="2200">
                <a:latin typeface="Arial Narrow" panose="020B0606020202030204" pitchFamily="34" charset="0"/>
              </a:rPr>
              <a:t>    </a:t>
            </a:r>
          </a:p>
          <a:p>
            <a:pPr eaLnBrk="1" hangingPunct="1"/>
            <a:r>
              <a:rPr lang="it-IT" altLang="it-IT" sz="2200">
                <a:latin typeface="Arial Narrow" panose="020B0606020202030204" pitchFamily="34" charset="0"/>
              </a:rPr>
              <a:t>  </a:t>
            </a:r>
            <a:endParaRPr lang="it-IT" altLang="it-IT" sz="2200">
              <a:solidFill>
                <a:schemeClr val="hlink"/>
              </a:solidFill>
              <a:latin typeface="Arial Narrow" panose="020B0606020202030204" pitchFamily="34" charset="0"/>
            </a:endParaRPr>
          </a:p>
        </p:txBody>
      </p:sp>
      <p:sp>
        <p:nvSpPr>
          <p:cNvPr id="5124" name="Line 55"/>
          <p:cNvSpPr>
            <a:spLocks noChangeShapeType="1"/>
          </p:cNvSpPr>
          <p:nvPr/>
        </p:nvSpPr>
        <p:spPr bwMode="auto">
          <a:xfrm>
            <a:off x="468313" y="6092825"/>
            <a:ext cx="8280400" cy="0"/>
          </a:xfrm>
          <a:prstGeom prst="line">
            <a:avLst/>
          </a:prstGeom>
          <a:noFill/>
          <a:ln w="19050">
            <a:solidFill>
              <a:srgbClr val="0000FF"/>
            </a:solidFill>
            <a:round/>
            <a:headEnd/>
            <a:tailEnd/>
          </a:ln>
          <a:extLst>
            <a:ext uri="{909E8E84-426E-40DD-AFC4-6F175D3DCCD1}">
              <a14:hiddenFill xmlns:a14="http://schemas.microsoft.com/office/drawing/2010/main" xmlns="">
                <a:noFill/>
              </a14:hiddenFill>
            </a:ext>
          </a:extLst>
        </p:spPr>
        <p:txBody>
          <a:bodyPr anchor="ctr">
            <a:spAutoFit/>
          </a:bodyPr>
          <a:lstStyle/>
          <a:p>
            <a:endParaRPr lang="it-IT">
              <a:latin typeface="Arial Narrow" panose="020B0606020202030204" pitchFamily="34" charset="0"/>
            </a:endParaRPr>
          </a:p>
        </p:txBody>
      </p:sp>
      <p:sp>
        <p:nvSpPr>
          <p:cNvPr id="5" name="CasellaDiTesto 4">
            <a:extLst>
              <a:ext uri="{FF2B5EF4-FFF2-40B4-BE49-F238E27FC236}">
                <a16:creationId xmlns:a16="http://schemas.microsoft.com/office/drawing/2014/main" xmlns="" id="{B788BEE7-393E-7239-4DA7-841380309A71}"/>
              </a:ext>
            </a:extLst>
          </p:cNvPr>
          <p:cNvSpPr txBox="1"/>
          <p:nvPr/>
        </p:nvSpPr>
        <p:spPr>
          <a:xfrm>
            <a:off x="466273" y="1213170"/>
            <a:ext cx="7704856" cy="5940857"/>
          </a:xfrm>
          <a:prstGeom prst="rect">
            <a:avLst/>
          </a:prstGeom>
          <a:noFill/>
        </p:spPr>
        <p:txBody>
          <a:bodyPr wrap="square">
            <a:spAutoFit/>
          </a:bodyPr>
          <a:lstStyle/>
          <a:p>
            <a:pPr marL="0" marR="0" lvl="0" indent="0" algn="ctr" defTabSz="914400" rtl="0" eaLnBrk="1" fontAlgn="base" latinLnBrk="0" hangingPunct="1">
              <a:lnSpc>
                <a:spcPct val="150000"/>
              </a:lnSpc>
              <a:spcBef>
                <a:spcPct val="0"/>
              </a:spcBef>
              <a:spcAft>
                <a:spcPct val="0"/>
              </a:spcAft>
              <a:buClrTx/>
              <a:buSzTx/>
              <a:buFontTx/>
              <a:buNone/>
              <a:tabLst/>
              <a:defRPr/>
            </a:pPr>
            <a:r>
              <a:rPr kumimoji="0" lang="it-IT" altLang="it-IT" sz="2000" b="1" i="0" u="none" strike="noStrike" kern="1200" cap="none" spc="0" normalizeH="0" baseline="0" noProof="0" dirty="0">
                <a:ln>
                  <a:noFill/>
                </a:ln>
                <a:solidFill>
                  <a:srgbClr val="3333CC"/>
                </a:solidFill>
                <a:effectLst/>
                <a:uLnTx/>
                <a:uFillTx/>
                <a:latin typeface="Times New Roman"/>
                <a:ea typeface="+mn-ea"/>
                <a:cs typeface="+mn-cs"/>
              </a:rPr>
              <a:t>LE RICADUTE SUGLI ESITI FINALI DEI PROCEDIMENTI</a:t>
            </a:r>
          </a:p>
          <a:p>
            <a:pPr algn="ctr">
              <a:lnSpc>
                <a:spcPct val="150000"/>
              </a:lnSpc>
              <a:defRPr/>
            </a:pPr>
            <a:r>
              <a:rPr lang="it-IT" sz="2000" b="1" dirty="0">
                <a:solidFill>
                  <a:schemeClr val="accent2"/>
                </a:solidFill>
                <a:latin typeface="Times New Roman" panose="02020603050405020304" pitchFamily="18" charset="0"/>
                <a:ea typeface="Calibri" panose="020F0502020204030204" pitchFamily="34" charset="0"/>
              </a:rPr>
              <a:t>I dati della Consob</a:t>
            </a:r>
          </a:p>
          <a:p>
            <a:pPr marL="0" marR="0" lvl="0" indent="0" algn="ctr" defTabSz="914400" rtl="0" eaLnBrk="1" fontAlgn="base" latinLnBrk="0" hangingPunct="1">
              <a:lnSpc>
                <a:spcPct val="150000"/>
              </a:lnSpc>
              <a:spcBef>
                <a:spcPct val="0"/>
              </a:spcBef>
              <a:spcAft>
                <a:spcPct val="0"/>
              </a:spcAft>
              <a:buClrTx/>
              <a:buSzTx/>
              <a:buFontTx/>
              <a:buNone/>
              <a:tabLst/>
              <a:defRPr/>
            </a:pPr>
            <a:endParaRPr kumimoji="0" lang="it-IT" altLang="it-IT" sz="2000" b="1" i="0" u="none" strike="noStrike" kern="1200" cap="none" spc="0" normalizeH="0" baseline="0" noProof="0" dirty="0">
              <a:ln>
                <a:noFill/>
              </a:ln>
              <a:solidFill>
                <a:srgbClr val="3333CC"/>
              </a:solidFill>
              <a:effectLst/>
              <a:uLnTx/>
              <a:uFillTx/>
              <a:latin typeface="Times New Roman"/>
              <a:ea typeface="+mn-ea"/>
              <a:cs typeface="+mn-cs"/>
            </a:endParaRPr>
          </a:p>
          <a:p>
            <a:pPr marL="0" marR="0" lvl="0" indent="0" algn="ctr" defTabSz="914400" rtl="0" eaLnBrk="1" fontAlgn="base" latinLnBrk="0" hangingPunct="1">
              <a:lnSpc>
                <a:spcPct val="150000"/>
              </a:lnSpc>
              <a:spcBef>
                <a:spcPct val="0"/>
              </a:spcBef>
              <a:spcAft>
                <a:spcPct val="0"/>
              </a:spcAft>
              <a:buClrTx/>
              <a:buSzTx/>
              <a:buFontTx/>
              <a:buNone/>
              <a:tabLst/>
              <a:defRPr/>
            </a:pPr>
            <a:endParaRPr kumimoji="0" lang="it-IT" altLang="it-IT" sz="2000" b="1" i="0" u="none" strike="noStrike" kern="1200" cap="none" spc="0" normalizeH="0" baseline="0" noProof="0" dirty="0">
              <a:ln>
                <a:noFill/>
              </a:ln>
              <a:solidFill>
                <a:srgbClr val="3333CC"/>
              </a:solidFill>
              <a:effectLst/>
              <a:uLnTx/>
              <a:uFillTx/>
              <a:latin typeface="Times New Roman"/>
              <a:ea typeface="+mn-ea"/>
              <a:cs typeface="+mn-cs"/>
            </a:endParaRPr>
          </a:p>
          <a:p>
            <a:pPr marL="0" marR="0" lvl="0" indent="0" algn="ctr" defTabSz="914400" rtl="0" eaLnBrk="1" fontAlgn="base" latinLnBrk="0" hangingPunct="1">
              <a:lnSpc>
                <a:spcPct val="150000"/>
              </a:lnSpc>
              <a:spcBef>
                <a:spcPct val="0"/>
              </a:spcBef>
              <a:spcAft>
                <a:spcPct val="0"/>
              </a:spcAft>
              <a:buClrTx/>
              <a:buSzTx/>
              <a:buFontTx/>
              <a:buNone/>
              <a:tabLst/>
              <a:defRPr/>
            </a:pPr>
            <a:endParaRPr lang="it-IT" altLang="it-IT" sz="2200" b="1" dirty="0">
              <a:solidFill>
                <a:srgbClr val="3333CC"/>
              </a:solidFill>
              <a:latin typeface="Times New Roman"/>
            </a:endParaRPr>
          </a:p>
          <a:p>
            <a:pPr marL="0" marR="0" lvl="0" indent="0" algn="ctr" defTabSz="914400" rtl="0" eaLnBrk="1" fontAlgn="base" latinLnBrk="0" hangingPunct="1">
              <a:lnSpc>
                <a:spcPct val="150000"/>
              </a:lnSpc>
              <a:spcBef>
                <a:spcPct val="0"/>
              </a:spcBef>
              <a:spcAft>
                <a:spcPct val="0"/>
              </a:spcAft>
              <a:buClrTx/>
              <a:buSzTx/>
              <a:buFontTx/>
              <a:buNone/>
              <a:tabLst/>
              <a:defRPr/>
            </a:pPr>
            <a:endParaRPr kumimoji="0" lang="it-IT" altLang="it-IT" sz="2200" b="1" i="0" u="none" strike="noStrike" kern="1200" cap="none" spc="0" normalizeH="0" baseline="0" noProof="0" dirty="0">
              <a:ln>
                <a:noFill/>
              </a:ln>
              <a:solidFill>
                <a:srgbClr val="3333CC"/>
              </a:solidFill>
              <a:effectLst/>
              <a:uLnTx/>
              <a:uFillTx/>
              <a:latin typeface="Times New Roman"/>
              <a:ea typeface="+mn-ea"/>
              <a:cs typeface="+mn-cs"/>
            </a:endParaRPr>
          </a:p>
          <a:p>
            <a:pPr marL="0" marR="0" lvl="0" indent="0" algn="ctr" defTabSz="914400" rtl="0" eaLnBrk="1" fontAlgn="base" latinLnBrk="0" hangingPunct="1">
              <a:lnSpc>
                <a:spcPct val="150000"/>
              </a:lnSpc>
              <a:spcBef>
                <a:spcPct val="0"/>
              </a:spcBef>
              <a:spcAft>
                <a:spcPct val="0"/>
              </a:spcAft>
              <a:buClrTx/>
              <a:buSzTx/>
              <a:buFontTx/>
              <a:buNone/>
              <a:tabLst/>
              <a:defRPr/>
            </a:pPr>
            <a:endParaRPr lang="it-IT" altLang="it-IT" sz="2200" b="1" dirty="0">
              <a:solidFill>
                <a:srgbClr val="3333CC"/>
              </a:solidFill>
              <a:latin typeface="Times New Roman"/>
            </a:endParaRPr>
          </a:p>
          <a:p>
            <a:pPr marL="0" marR="0" lvl="0" indent="0" algn="ctr" defTabSz="914400" rtl="0" eaLnBrk="1" fontAlgn="base" latinLnBrk="0" hangingPunct="1">
              <a:lnSpc>
                <a:spcPct val="150000"/>
              </a:lnSpc>
              <a:spcBef>
                <a:spcPct val="0"/>
              </a:spcBef>
              <a:spcAft>
                <a:spcPct val="0"/>
              </a:spcAft>
              <a:buClrTx/>
              <a:buSzTx/>
              <a:buFontTx/>
              <a:buNone/>
              <a:tabLst/>
              <a:defRPr/>
            </a:pPr>
            <a:endParaRPr kumimoji="0" lang="it-IT" altLang="it-IT" sz="2200" b="1" i="0" u="none" strike="noStrike" kern="1200" cap="none" spc="0" normalizeH="0" baseline="0" noProof="0" dirty="0">
              <a:ln>
                <a:noFill/>
              </a:ln>
              <a:solidFill>
                <a:srgbClr val="3333CC"/>
              </a:solidFill>
              <a:effectLst/>
              <a:uLnTx/>
              <a:uFillTx/>
              <a:latin typeface="Times New Roman"/>
              <a:ea typeface="+mn-ea"/>
              <a:cs typeface="+mn-cs"/>
            </a:endParaRPr>
          </a:p>
          <a:p>
            <a:pPr marL="0" marR="0" lvl="0" indent="0" algn="ctr" defTabSz="914400" rtl="0" eaLnBrk="1" fontAlgn="base" latinLnBrk="0" hangingPunct="1">
              <a:lnSpc>
                <a:spcPct val="150000"/>
              </a:lnSpc>
              <a:spcBef>
                <a:spcPct val="0"/>
              </a:spcBef>
              <a:spcAft>
                <a:spcPct val="0"/>
              </a:spcAft>
              <a:buClrTx/>
              <a:buSzTx/>
              <a:buFontTx/>
              <a:buNone/>
              <a:tabLst/>
              <a:defRPr/>
            </a:pPr>
            <a:endParaRPr lang="it-IT" altLang="it-IT" sz="2200" b="1" dirty="0">
              <a:solidFill>
                <a:srgbClr val="3333CC"/>
              </a:solidFill>
              <a:latin typeface="Times New Roman"/>
            </a:endParaRPr>
          </a:p>
          <a:p>
            <a:pPr marL="0" marR="0" lvl="0" indent="0" algn="ctr" defTabSz="914400" rtl="0" eaLnBrk="1" fontAlgn="base" latinLnBrk="0" hangingPunct="1">
              <a:lnSpc>
                <a:spcPct val="150000"/>
              </a:lnSpc>
              <a:spcBef>
                <a:spcPct val="0"/>
              </a:spcBef>
              <a:spcAft>
                <a:spcPct val="0"/>
              </a:spcAft>
              <a:buClrTx/>
              <a:buSzTx/>
              <a:buFontTx/>
              <a:buNone/>
              <a:tabLst/>
              <a:defRPr/>
            </a:pPr>
            <a:endParaRPr kumimoji="0" lang="it-IT" altLang="it-IT" sz="2200" b="1" i="0" u="none" strike="noStrike" kern="1200" cap="none" spc="0" normalizeH="0" baseline="0" noProof="0" dirty="0">
              <a:ln>
                <a:noFill/>
              </a:ln>
              <a:solidFill>
                <a:srgbClr val="3333CC"/>
              </a:solidFill>
              <a:effectLst/>
              <a:uLnTx/>
              <a:uFillTx/>
              <a:latin typeface="Times New Roman"/>
              <a:ea typeface="+mn-ea"/>
              <a:cs typeface="+mn-cs"/>
            </a:endParaRPr>
          </a:p>
          <a:p>
            <a:pPr marL="0" marR="0" lvl="0" indent="0" algn="ctr" defTabSz="914400" rtl="0" eaLnBrk="1" fontAlgn="base" latinLnBrk="0" hangingPunct="1">
              <a:lnSpc>
                <a:spcPct val="150000"/>
              </a:lnSpc>
              <a:spcBef>
                <a:spcPct val="0"/>
              </a:spcBef>
              <a:spcAft>
                <a:spcPct val="0"/>
              </a:spcAft>
              <a:buClrTx/>
              <a:buSzTx/>
              <a:buFontTx/>
              <a:buNone/>
              <a:tabLst/>
              <a:defRPr/>
            </a:pPr>
            <a:endParaRPr lang="it-IT" altLang="it-IT" sz="2200" b="1" dirty="0">
              <a:solidFill>
                <a:srgbClr val="3333CC"/>
              </a:solidFill>
              <a:latin typeface="Times New Roman"/>
            </a:endParaRPr>
          </a:p>
          <a:p>
            <a:pPr marL="0" marR="0" lvl="0" indent="0" algn="ctr" defTabSz="914400" rtl="0" eaLnBrk="1" fontAlgn="base" latinLnBrk="0" hangingPunct="1">
              <a:lnSpc>
                <a:spcPct val="150000"/>
              </a:lnSpc>
              <a:spcBef>
                <a:spcPct val="0"/>
              </a:spcBef>
              <a:spcAft>
                <a:spcPct val="0"/>
              </a:spcAft>
              <a:buClrTx/>
              <a:buSzTx/>
              <a:buFontTx/>
              <a:buNone/>
              <a:tabLst/>
              <a:defRPr/>
            </a:pPr>
            <a:endParaRPr kumimoji="0" lang="it-IT" altLang="it-IT" sz="2200" b="1" i="0" u="none" strike="noStrike" kern="1200" cap="none" spc="0" normalizeH="0" baseline="0" noProof="0" dirty="0">
              <a:ln>
                <a:noFill/>
              </a:ln>
              <a:solidFill>
                <a:srgbClr val="3333CC"/>
              </a:solidFill>
              <a:effectLst/>
              <a:uLnTx/>
              <a:uFillTx/>
              <a:latin typeface="Times New Roman"/>
              <a:ea typeface="+mn-ea"/>
              <a:cs typeface="+mn-cs"/>
            </a:endParaRPr>
          </a:p>
        </p:txBody>
      </p:sp>
      <p:graphicFrame>
        <p:nvGraphicFramePr>
          <p:cNvPr id="7" name="Tabella 6">
            <a:extLst>
              <a:ext uri="{FF2B5EF4-FFF2-40B4-BE49-F238E27FC236}">
                <a16:creationId xmlns:a16="http://schemas.microsoft.com/office/drawing/2014/main" xmlns="" id="{98C993A7-C45B-882E-57E6-C3FCEBD6AFBF}"/>
              </a:ext>
            </a:extLst>
          </p:cNvPr>
          <p:cNvGraphicFramePr>
            <a:graphicFrameLocks noGrp="1"/>
          </p:cNvGraphicFramePr>
          <p:nvPr>
            <p:extLst>
              <p:ext uri="{D42A27DB-BD31-4B8C-83A1-F6EECF244321}">
                <p14:modId xmlns:p14="http://schemas.microsoft.com/office/powerpoint/2010/main" xmlns="" val="3769037269"/>
              </p:ext>
            </p:extLst>
          </p:nvPr>
        </p:nvGraphicFramePr>
        <p:xfrm>
          <a:off x="2320123" y="2356289"/>
          <a:ext cx="4288902" cy="4583049"/>
        </p:xfrm>
        <a:graphic>
          <a:graphicData uri="http://schemas.openxmlformats.org/drawingml/2006/table">
            <a:tbl>
              <a:tblPr firstRow="1" firstCol="1" bandRow="1"/>
              <a:tblGrid>
                <a:gridCol w="741631">
                  <a:extLst>
                    <a:ext uri="{9D8B030D-6E8A-4147-A177-3AD203B41FA5}">
                      <a16:colId xmlns:a16="http://schemas.microsoft.com/office/drawing/2014/main" xmlns="" val="513941322"/>
                    </a:ext>
                  </a:extLst>
                </a:gridCol>
                <a:gridCol w="1130577">
                  <a:extLst>
                    <a:ext uri="{9D8B030D-6E8A-4147-A177-3AD203B41FA5}">
                      <a16:colId xmlns:a16="http://schemas.microsoft.com/office/drawing/2014/main" xmlns="" val="1171731448"/>
                    </a:ext>
                  </a:extLst>
                </a:gridCol>
                <a:gridCol w="952273">
                  <a:extLst>
                    <a:ext uri="{9D8B030D-6E8A-4147-A177-3AD203B41FA5}">
                      <a16:colId xmlns:a16="http://schemas.microsoft.com/office/drawing/2014/main" xmlns="" val="4061371237"/>
                    </a:ext>
                  </a:extLst>
                </a:gridCol>
                <a:gridCol w="1464421">
                  <a:extLst>
                    <a:ext uri="{9D8B030D-6E8A-4147-A177-3AD203B41FA5}">
                      <a16:colId xmlns:a16="http://schemas.microsoft.com/office/drawing/2014/main" xmlns="" val="4115674303"/>
                    </a:ext>
                  </a:extLst>
                </a:gridCol>
              </a:tblGrid>
              <a:tr h="425708">
                <a:tc>
                  <a:txBody>
                    <a:bodyPr/>
                    <a:lstStyle/>
                    <a:p>
                      <a:pPr algn="ctr">
                        <a:lnSpc>
                          <a:spcPct val="107000"/>
                        </a:lnSpc>
                        <a:spcAft>
                          <a:spcPts val="800"/>
                        </a:spcAft>
                      </a:pPr>
                      <a:r>
                        <a:rPr lang="it-IT" sz="10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it-IT" sz="1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it-IT" sz="1000" b="1" dirty="0">
                          <a:effectLst/>
                          <a:latin typeface="Times New Roman" panose="02020603050405020304" pitchFamily="18" charset="0"/>
                          <a:ea typeface="Calibri" panose="020F0502020204030204" pitchFamily="34" charset="0"/>
                          <a:cs typeface="Times New Roman" panose="02020603050405020304" pitchFamily="18" charset="0"/>
                        </a:rPr>
                        <a:t>ANNO</a:t>
                      </a:r>
                      <a:endParaRPr lang="it-I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2309" marR="62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it-IT" sz="1000" b="1">
                          <a:effectLst/>
                          <a:latin typeface="Times New Roman" panose="02020603050405020304" pitchFamily="18" charset="0"/>
                          <a:ea typeface="Calibri" panose="020F0502020204030204" pitchFamily="34" charset="0"/>
                          <a:cs typeface="Times New Roman" panose="02020603050405020304" pitchFamily="18" charset="0"/>
                        </a:rPr>
                        <a:t> </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it-IT" sz="1000" b="1">
                          <a:effectLst/>
                          <a:latin typeface="Times New Roman" panose="02020603050405020304" pitchFamily="18" charset="0"/>
                          <a:ea typeface="Calibri" panose="020F0502020204030204" pitchFamily="34" charset="0"/>
                          <a:cs typeface="Times New Roman" panose="02020603050405020304" pitchFamily="18" charset="0"/>
                        </a:rPr>
                        <a:t>N. Procedimenti sanzionatori </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62309" marR="62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it-IT" sz="1000" b="1">
                          <a:effectLst/>
                          <a:latin typeface="Times New Roman" panose="02020603050405020304" pitchFamily="18" charset="0"/>
                          <a:ea typeface="Calibri" panose="020F0502020204030204" pitchFamily="34" charset="0"/>
                          <a:cs typeface="Times New Roman" panose="02020603050405020304" pitchFamily="18" charset="0"/>
                        </a:rPr>
                        <a:t> </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it-IT" sz="1000" b="1">
                          <a:effectLst/>
                          <a:latin typeface="Times New Roman" panose="02020603050405020304" pitchFamily="18" charset="0"/>
                          <a:ea typeface="Calibri" panose="020F0502020204030204" pitchFamily="34" charset="0"/>
                          <a:cs typeface="Times New Roman" panose="02020603050405020304" pitchFamily="18" charset="0"/>
                        </a:rPr>
                        <a:t>N. soggetti sanzionati </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62309" marR="62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it-IT" sz="1000" b="1">
                          <a:effectLst/>
                          <a:latin typeface="Times New Roman" panose="02020603050405020304" pitchFamily="18" charset="0"/>
                          <a:ea typeface="Calibri" panose="020F0502020204030204" pitchFamily="34" charset="0"/>
                          <a:cs typeface="Times New Roman" panose="02020603050405020304" pitchFamily="18" charset="0"/>
                        </a:rPr>
                        <a:t> </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it-IT" sz="1000" b="1">
                          <a:effectLst/>
                          <a:latin typeface="Times New Roman" panose="02020603050405020304" pitchFamily="18" charset="0"/>
                          <a:ea typeface="Calibri" panose="020F0502020204030204" pitchFamily="34" charset="0"/>
                          <a:cs typeface="Times New Roman" panose="02020603050405020304" pitchFamily="18" charset="0"/>
                        </a:rPr>
                        <a:t>Importo sanzioni (milioni €)</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62309" marR="62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3793840114"/>
                  </a:ext>
                </a:extLst>
              </a:tr>
              <a:tr h="376258">
                <a:tc>
                  <a:txBody>
                    <a:bodyPr/>
                    <a:lstStyle/>
                    <a:p>
                      <a:pPr algn="ctr">
                        <a:lnSpc>
                          <a:spcPct val="107000"/>
                        </a:lnSpc>
                        <a:spcAft>
                          <a:spcPts val="800"/>
                        </a:spcAft>
                      </a:pPr>
                      <a:r>
                        <a:rPr lang="it-IT" sz="1300" b="1">
                          <a:effectLst/>
                          <a:latin typeface="Times New Roman" panose="02020603050405020304" pitchFamily="18" charset="0"/>
                          <a:ea typeface="Calibri" panose="020F0502020204030204" pitchFamily="34" charset="0"/>
                          <a:cs typeface="Times New Roman" panose="02020603050405020304" pitchFamily="18" charset="0"/>
                        </a:rPr>
                        <a:t> </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it-IT" sz="1300" b="1">
                          <a:effectLst/>
                          <a:latin typeface="Times New Roman" panose="02020603050405020304" pitchFamily="18" charset="0"/>
                          <a:ea typeface="Calibri" panose="020F0502020204030204" pitchFamily="34" charset="0"/>
                          <a:cs typeface="Times New Roman" panose="02020603050405020304" pitchFamily="18" charset="0"/>
                        </a:rPr>
                        <a:t>2018</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62309" marR="62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lnSpc>
                          <a:spcPct val="107000"/>
                        </a:lnSpc>
                        <a:spcAft>
                          <a:spcPts val="800"/>
                        </a:spcAft>
                      </a:pPr>
                      <a:r>
                        <a:rPr lang="it-IT" sz="1300" b="1">
                          <a:effectLst/>
                          <a:latin typeface="Times New Roman" panose="02020603050405020304" pitchFamily="18" charset="0"/>
                          <a:ea typeface="Calibri" panose="020F0502020204030204" pitchFamily="34" charset="0"/>
                          <a:cs typeface="Times New Roman" panose="02020603050405020304" pitchFamily="18" charset="0"/>
                        </a:rPr>
                        <a:t> </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p>
                      <a:pPr algn="r">
                        <a:lnSpc>
                          <a:spcPct val="107000"/>
                        </a:lnSpc>
                        <a:spcAft>
                          <a:spcPts val="800"/>
                        </a:spcAft>
                      </a:pPr>
                      <a:r>
                        <a:rPr lang="it-IT" sz="1300" b="1">
                          <a:effectLst/>
                          <a:latin typeface="Times New Roman" panose="02020603050405020304" pitchFamily="18" charset="0"/>
                          <a:ea typeface="Calibri" panose="020F0502020204030204" pitchFamily="34" charset="0"/>
                          <a:cs typeface="Times New Roman" panose="02020603050405020304" pitchFamily="18" charset="0"/>
                        </a:rPr>
                        <a:t>172</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62309" marR="62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lnSpc>
                          <a:spcPct val="107000"/>
                        </a:lnSpc>
                        <a:spcAft>
                          <a:spcPts val="800"/>
                        </a:spcAft>
                      </a:pPr>
                      <a:r>
                        <a:rPr lang="it-IT" sz="1300" b="1">
                          <a:effectLst/>
                          <a:latin typeface="Times New Roman" panose="02020603050405020304" pitchFamily="18" charset="0"/>
                          <a:ea typeface="Calibri" panose="020F0502020204030204" pitchFamily="34" charset="0"/>
                          <a:cs typeface="Times New Roman" panose="02020603050405020304" pitchFamily="18" charset="0"/>
                        </a:rPr>
                        <a:t> </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p>
                      <a:pPr algn="r">
                        <a:lnSpc>
                          <a:spcPct val="107000"/>
                        </a:lnSpc>
                        <a:spcAft>
                          <a:spcPts val="800"/>
                        </a:spcAft>
                      </a:pPr>
                      <a:r>
                        <a:rPr lang="it-IT" sz="1300" b="1">
                          <a:effectLst/>
                          <a:latin typeface="Times New Roman" panose="02020603050405020304" pitchFamily="18" charset="0"/>
                          <a:ea typeface="Calibri" panose="020F0502020204030204" pitchFamily="34" charset="0"/>
                          <a:cs typeface="Times New Roman" panose="02020603050405020304" pitchFamily="18" charset="0"/>
                        </a:rPr>
                        <a:t>445</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62309" marR="62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lnSpc>
                          <a:spcPct val="107000"/>
                        </a:lnSpc>
                        <a:spcAft>
                          <a:spcPts val="800"/>
                        </a:spcAft>
                      </a:pPr>
                      <a:r>
                        <a:rPr lang="it-IT" sz="1300" b="1">
                          <a:effectLst/>
                          <a:latin typeface="Times New Roman" panose="02020603050405020304" pitchFamily="18" charset="0"/>
                          <a:ea typeface="Calibri" panose="020F0502020204030204" pitchFamily="34" charset="0"/>
                          <a:cs typeface="Times New Roman" panose="02020603050405020304" pitchFamily="18" charset="0"/>
                        </a:rPr>
                        <a:t> </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p>
                      <a:pPr algn="r">
                        <a:lnSpc>
                          <a:spcPct val="107000"/>
                        </a:lnSpc>
                        <a:spcAft>
                          <a:spcPts val="800"/>
                        </a:spcAft>
                      </a:pPr>
                      <a:r>
                        <a:rPr lang="it-IT" sz="1300" b="1">
                          <a:effectLst/>
                          <a:latin typeface="Times New Roman" panose="02020603050405020304" pitchFamily="18" charset="0"/>
                          <a:ea typeface="Calibri" panose="020F0502020204030204" pitchFamily="34" charset="0"/>
                          <a:cs typeface="Times New Roman" panose="02020603050405020304" pitchFamily="18" charset="0"/>
                        </a:rPr>
                        <a:t>23,1 (mln)</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62309" marR="62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4259174386"/>
                  </a:ext>
                </a:extLst>
              </a:tr>
              <a:tr h="376258">
                <a:tc>
                  <a:txBody>
                    <a:bodyPr/>
                    <a:lstStyle/>
                    <a:p>
                      <a:pPr algn="ctr">
                        <a:lnSpc>
                          <a:spcPct val="107000"/>
                        </a:lnSpc>
                        <a:spcAft>
                          <a:spcPts val="800"/>
                        </a:spcAft>
                      </a:pPr>
                      <a:r>
                        <a:rPr lang="it-IT" sz="1300" b="1">
                          <a:effectLst/>
                          <a:latin typeface="Times New Roman" panose="02020603050405020304" pitchFamily="18" charset="0"/>
                          <a:ea typeface="Calibri" panose="020F0502020204030204" pitchFamily="34" charset="0"/>
                          <a:cs typeface="Times New Roman" panose="02020603050405020304" pitchFamily="18" charset="0"/>
                        </a:rPr>
                        <a:t> </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it-IT" sz="1300" b="1">
                          <a:effectLst/>
                          <a:latin typeface="Times New Roman" panose="02020603050405020304" pitchFamily="18" charset="0"/>
                          <a:ea typeface="Calibri" panose="020F0502020204030204" pitchFamily="34" charset="0"/>
                          <a:cs typeface="Times New Roman" panose="02020603050405020304" pitchFamily="18" charset="0"/>
                        </a:rPr>
                        <a:t>2019</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62309" marR="62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lnSpc>
                          <a:spcPct val="107000"/>
                        </a:lnSpc>
                        <a:spcAft>
                          <a:spcPts val="800"/>
                        </a:spcAft>
                      </a:pPr>
                      <a:r>
                        <a:rPr lang="it-IT" sz="1300" b="1">
                          <a:effectLst/>
                          <a:latin typeface="Times New Roman" panose="02020603050405020304" pitchFamily="18" charset="0"/>
                          <a:ea typeface="Calibri" panose="020F0502020204030204" pitchFamily="34" charset="0"/>
                          <a:cs typeface="Times New Roman" panose="02020603050405020304" pitchFamily="18" charset="0"/>
                        </a:rPr>
                        <a:t> </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p>
                      <a:pPr algn="r">
                        <a:lnSpc>
                          <a:spcPct val="107000"/>
                        </a:lnSpc>
                        <a:spcAft>
                          <a:spcPts val="800"/>
                        </a:spcAft>
                      </a:pPr>
                      <a:r>
                        <a:rPr lang="it-IT" sz="1300" b="1">
                          <a:effectLst/>
                          <a:latin typeface="Times New Roman" panose="02020603050405020304" pitchFamily="18" charset="0"/>
                          <a:ea typeface="Calibri" panose="020F0502020204030204" pitchFamily="34" charset="0"/>
                          <a:cs typeface="Times New Roman" panose="02020603050405020304" pitchFamily="18" charset="0"/>
                        </a:rPr>
                        <a:t>47</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62309" marR="62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lnSpc>
                          <a:spcPct val="107000"/>
                        </a:lnSpc>
                        <a:spcAft>
                          <a:spcPts val="800"/>
                        </a:spcAft>
                      </a:pPr>
                      <a:r>
                        <a:rPr lang="it-IT" sz="1300" b="1">
                          <a:effectLst/>
                          <a:latin typeface="Times New Roman" panose="02020603050405020304" pitchFamily="18" charset="0"/>
                          <a:ea typeface="Calibri" panose="020F0502020204030204" pitchFamily="34" charset="0"/>
                          <a:cs typeface="Times New Roman" panose="02020603050405020304" pitchFamily="18" charset="0"/>
                        </a:rPr>
                        <a:t> </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p>
                      <a:pPr algn="r">
                        <a:lnSpc>
                          <a:spcPct val="107000"/>
                        </a:lnSpc>
                        <a:spcAft>
                          <a:spcPts val="800"/>
                        </a:spcAft>
                      </a:pPr>
                      <a:r>
                        <a:rPr lang="it-IT" sz="1300" b="1">
                          <a:effectLst/>
                          <a:latin typeface="Times New Roman" panose="02020603050405020304" pitchFamily="18" charset="0"/>
                          <a:ea typeface="Calibri" panose="020F0502020204030204" pitchFamily="34" charset="0"/>
                          <a:cs typeface="Times New Roman" panose="02020603050405020304" pitchFamily="18" charset="0"/>
                        </a:rPr>
                        <a:t>88</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62309" marR="62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lnSpc>
                          <a:spcPct val="107000"/>
                        </a:lnSpc>
                        <a:spcAft>
                          <a:spcPts val="800"/>
                        </a:spcAft>
                      </a:pPr>
                      <a:r>
                        <a:rPr lang="it-IT" sz="1300" b="1">
                          <a:effectLst/>
                          <a:latin typeface="Times New Roman" panose="02020603050405020304" pitchFamily="18" charset="0"/>
                          <a:ea typeface="Calibri" panose="020F0502020204030204" pitchFamily="34" charset="0"/>
                          <a:cs typeface="Times New Roman" panose="02020603050405020304" pitchFamily="18" charset="0"/>
                        </a:rPr>
                        <a:t> </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p>
                      <a:pPr algn="r">
                        <a:lnSpc>
                          <a:spcPct val="107000"/>
                        </a:lnSpc>
                        <a:spcAft>
                          <a:spcPts val="800"/>
                        </a:spcAft>
                      </a:pPr>
                      <a:r>
                        <a:rPr lang="it-IT" sz="1300" b="1">
                          <a:effectLst/>
                          <a:latin typeface="Times New Roman" panose="02020603050405020304" pitchFamily="18" charset="0"/>
                          <a:ea typeface="Calibri" panose="020F0502020204030204" pitchFamily="34" charset="0"/>
                          <a:cs typeface="Times New Roman" panose="02020603050405020304" pitchFamily="18" charset="0"/>
                        </a:rPr>
                        <a:t>10,4 (mln)</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62309" marR="62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3280297898"/>
                  </a:ext>
                </a:extLst>
              </a:tr>
              <a:tr h="376258">
                <a:tc>
                  <a:txBody>
                    <a:bodyPr/>
                    <a:lstStyle/>
                    <a:p>
                      <a:pPr algn="ctr">
                        <a:lnSpc>
                          <a:spcPct val="107000"/>
                        </a:lnSpc>
                        <a:spcAft>
                          <a:spcPts val="800"/>
                        </a:spcAft>
                      </a:pPr>
                      <a:r>
                        <a:rPr lang="it-IT" sz="1300" b="1">
                          <a:effectLst/>
                          <a:latin typeface="Times New Roman" panose="02020603050405020304" pitchFamily="18" charset="0"/>
                          <a:ea typeface="Calibri" panose="020F0502020204030204" pitchFamily="34" charset="0"/>
                          <a:cs typeface="Times New Roman" panose="02020603050405020304" pitchFamily="18" charset="0"/>
                        </a:rPr>
                        <a:t> </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it-IT" sz="1300" b="1">
                          <a:effectLst/>
                          <a:latin typeface="Times New Roman" panose="02020603050405020304" pitchFamily="18" charset="0"/>
                          <a:ea typeface="Calibri" panose="020F0502020204030204" pitchFamily="34" charset="0"/>
                          <a:cs typeface="Times New Roman" panose="02020603050405020304" pitchFamily="18" charset="0"/>
                        </a:rPr>
                        <a:t>2020</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62309" marR="62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lnSpc>
                          <a:spcPct val="107000"/>
                        </a:lnSpc>
                        <a:spcAft>
                          <a:spcPts val="800"/>
                        </a:spcAft>
                      </a:pPr>
                      <a:r>
                        <a:rPr lang="it-IT" sz="1300" b="1">
                          <a:effectLst/>
                          <a:latin typeface="Times New Roman" panose="02020603050405020304" pitchFamily="18" charset="0"/>
                          <a:ea typeface="Calibri" panose="020F0502020204030204" pitchFamily="34" charset="0"/>
                          <a:cs typeface="Times New Roman" panose="02020603050405020304" pitchFamily="18" charset="0"/>
                        </a:rPr>
                        <a:t> </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p>
                      <a:pPr algn="r">
                        <a:lnSpc>
                          <a:spcPct val="107000"/>
                        </a:lnSpc>
                        <a:spcAft>
                          <a:spcPts val="800"/>
                        </a:spcAft>
                      </a:pPr>
                      <a:r>
                        <a:rPr lang="it-IT" sz="1300" b="1">
                          <a:effectLst/>
                          <a:latin typeface="Times New Roman" panose="02020603050405020304" pitchFamily="18" charset="0"/>
                          <a:ea typeface="Calibri" panose="020F0502020204030204" pitchFamily="34" charset="0"/>
                          <a:cs typeface="Times New Roman" panose="02020603050405020304" pitchFamily="18" charset="0"/>
                        </a:rPr>
                        <a:t>56</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62309" marR="62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lnSpc>
                          <a:spcPct val="107000"/>
                        </a:lnSpc>
                        <a:spcAft>
                          <a:spcPts val="800"/>
                        </a:spcAft>
                      </a:pPr>
                      <a:r>
                        <a:rPr lang="it-IT" sz="1300" b="1">
                          <a:effectLst/>
                          <a:latin typeface="Times New Roman" panose="02020603050405020304" pitchFamily="18" charset="0"/>
                          <a:ea typeface="Calibri" panose="020F0502020204030204" pitchFamily="34" charset="0"/>
                          <a:cs typeface="Times New Roman" panose="02020603050405020304" pitchFamily="18" charset="0"/>
                        </a:rPr>
                        <a:t> </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p>
                      <a:pPr algn="r">
                        <a:lnSpc>
                          <a:spcPct val="107000"/>
                        </a:lnSpc>
                        <a:spcAft>
                          <a:spcPts val="800"/>
                        </a:spcAft>
                      </a:pPr>
                      <a:r>
                        <a:rPr lang="it-IT" sz="1300" b="1">
                          <a:effectLst/>
                          <a:latin typeface="Times New Roman" panose="02020603050405020304" pitchFamily="18" charset="0"/>
                          <a:ea typeface="Calibri" panose="020F0502020204030204" pitchFamily="34" charset="0"/>
                          <a:cs typeface="Times New Roman" panose="02020603050405020304" pitchFamily="18" charset="0"/>
                        </a:rPr>
                        <a:t>127</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62309" marR="62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lnSpc>
                          <a:spcPct val="107000"/>
                        </a:lnSpc>
                        <a:spcAft>
                          <a:spcPts val="800"/>
                        </a:spcAft>
                      </a:pPr>
                      <a:r>
                        <a:rPr lang="it-IT" sz="1300" b="1">
                          <a:effectLst/>
                          <a:latin typeface="Times New Roman" panose="02020603050405020304" pitchFamily="18" charset="0"/>
                          <a:ea typeface="Calibri" panose="020F0502020204030204" pitchFamily="34" charset="0"/>
                          <a:cs typeface="Times New Roman" panose="02020603050405020304" pitchFamily="18" charset="0"/>
                        </a:rPr>
                        <a:t> </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p>
                      <a:pPr algn="r">
                        <a:lnSpc>
                          <a:spcPct val="107000"/>
                        </a:lnSpc>
                        <a:spcAft>
                          <a:spcPts val="800"/>
                        </a:spcAft>
                      </a:pPr>
                      <a:r>
                        <a:rPr lang="it-IT" sz="1300" b="1">
                          <a:effectLst/>
                          <a:latin typeface="Times New Roman" panose="02020603050405020304" pitchFamily="18" charset="0"/>
                          <a:ea typeface="Calibri" panose="020F0502020204030204" pitchFamily="34" charset="0"/>
                          <a:cs typeface="Times New Roman" panose="02020603050405020304" pitchFamily="18" charset="0"/>
                        </a:rPr>
                        <a:t>13 (mln)</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62309" marR="62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3155040134"/>
                  </a:ext>
                </a:extLst>
              </a:tr>
              <a:tr h="376258">
                <a:tc>
                  <a:txBody>
                    <a:bodyPr/>
                    <a:lstStyle/>
                    <a:p>
                      <a:pPr algn="ctr">
                        <a:lnSpc>
                          <a:spcPct val="107000"/>
                        </a:lnSpc>
                        <a:spcAft>
                          <a:spcPts val="800"/>
                        </a:spcAft>
                      </a:pPr>
                      <a:r>
                        <a:rPr lang="it-IT" sz="1300" b="1">
                          <a:effectLst/>
                          <a:latin typeface="Times New Roman" panose="02020603050405020304" pitchFamily="18" charset="0"/>
                          <a:ea typeface="Calibri" panose="020F0502020204030204" pitchFamily="34" charset="0"/>
                          <a:cs typeface="Times New Roman" panose="02020603050405020304" pitchFamily="18" charset="0"/>
                        </a:rPr>
                        <a:t> </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it-IT" sz="1300" b="1">
                          <a:effectLst/>
                          <a:latin typeface="Times New Roman" panose="02020603050405020304" pitchFamily="18" charset="0"/>
                          <a:ea typeface="Calibri" panose="020F0502020204030204" pitchFamily="34" charset="0"/>
                          <a:cs typeface="Times New Roman" panose="02020603050405020304" pitchFamily="18" charset="0"/>
                        </a:rPr>
                        <a:t>2021</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62309" marR="62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lnSpc>
                          <a:spcPct val="107000"/>
                        </a:lnSpc>
                        <a:spcAft>
                          <a:spcPts val="800"/>
                        </a:spcAft>
                      </a:pPr>
                      <a:r>
                        <a:rPr lang="it-IT" sz="1300" b="1">
                          <a:effectLst/>
                          <a:latin typeface="Times New Roman" panose="02020603050405020304" pitchFamily="18" charset="0"/>
                          <a:ea typeface="Calibri" panose="020F0502020204030204" pitchFamily="34" charset="0"/>
                          <a:cs typeface="Times New Roman" panose="02020603050405020304" pitchFamily="18" charset="0"/>
                        </a:rPr>
                        <a:t> </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p>
                      <a:pPr algn="r">
                        <a:lnSpc>
                          <a:spcPct val="107000"/>
                        </a:lnSpc>
                        <a:spcAft>
                          <a:spcPts val="800"/>
                        </a:spcAft>
                      </a:pPr>
                      <a:r>
                        <a:rPr lang="it-IT" sz="1300" b="1">
                          <a:effectLst/>
                          <a:latin typeface="Times New Roman" panose="02020603050405020304" pitchFamily="18" charset="0"/>
                          <a:ea typeface="Calibri" panose="020F0502020204030204" pitchFamily="34" charset="0"/>
                          <a:cs typeface="Times New Roman" panose="02020603050405020304" pitchFamily="18" charset="0"/>
                        </a:rPr>
                        <a:t>70</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62309" marR="62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lnSpc>
                          <a:spcPct val="107000"/>
                        </a:lnSpc>
                        <a:spcAft>
                          <a:spcPts val="800"/>
                        </a:spcAft>
                      </a:pPr>
                      <a:r>
                        <a:rPr lang="it-IT" sz="1300" b="1">
                          <a:effectLst/>
                          <a:latin typeface="Times New Roman" panose="02020603050405020304" pitchFamily="18" charset="0"/>
                          <a:ea typeface="Calibri" panose="020F0502020204030204" pitchFamily="34" charset="0"/>
                          <a:cs typeface="Times New Roman" panose="02020603050405020304" pitchFamily="18" charset="0"/>
                        </a:rPr>
                        <a:t> </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p>
                      <a:pPr algn="r">
                        <a:lnSpc>
                          <a:spcPct val="107000"/>
                        </a:lnSpc>
                        <a:spcAft>
                          <a:spcPts val="800"/>
                        </a:spcAft>
                      </a:pPr>
                      <a:r>
                        <a:rPr lang="it-IT" sz="1300" b="1">
                          <a:effectLst/>
                          <a:latin typeface="Times New Roman" panose="02020603050405020304" pitchFamily="18" charset="0"/>
                          <a:ea typeface="Calibri" panose="020F0502020204030204" pitchFamily="34" charset="0"/>
                          <a:cs typeface="Times New Roman" panose="02020603050405020304" pitchFamily="18" charset="0"/>
                        </a:rPr>
                        <a:t>112</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62309" marR="62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lnSpc>
                          <a:spcPct val="107000"/>
                        </a:lnSpc>
                        <a:spcAft>
                          <a:spcPts val="800"/>
                        </a:spcAft>
                      </a:pPr>
                      <a:r>
                        <a:rPr lang="it-IT" sz="1300" b="1">
                          <a:effectLst/>
                          <a:latin typeface="Times New Roman" panose="02020603050405020304" pitchFamily="18" charset="0"/>
                          <a:ea typeface="Calibri" panose="020F0502020204030204" pitchFamily="34" charset="0"/>
                          <a:cs typeface="Times New Roman" panose="02020603050405020304" pitchFamily="18" charset="0"/>
                        </a:rPr>
                        <a:t> </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p>
                      <a:pPr algn="r">
                        <a:lnSpc>
                          <a:spcPct val="107000"/>
                        </a:lnSpc>
                        <a:spcAft>
                          <a:spcPts val="800"/>
                        </a:spcAft>
                      </a:pPr>
                      <a:r>
                        <a:rPr lang="it-IT" sz="1300" b="1">
                          <a:effectLst/>
                          <a:latin typeface="Times New Roman" panose="02020603050405020304" pitchFamily="18" charset="0"/>
                          <a:ea typeface="Calibri" panose="020F0502020204030204" pitchFamily="34" charset="0"/>
                          <a:cs typeface="Times New Roman" panose="02020603050405020304" pitchFamily="18" charset="0"/>
                        </a:rPr>
                        <a:t>8 (mln)</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62309" marR="62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3514794886"/>
                  </a:ext>
                </a:extLst>
              </a:tr>
              <a:tr h="376258">
                <a:tc>
                  <a:txBody>
                    <a:bodyPr/>
                    <a:lstStyle/>
                    <a:p>
                      <a:pPr algn="ctr">
                        <a:lnSpc>
                          <a:spcPct val="107000"/>
                        </a:lnSpc>
                        <a:spcAft>
                          <a:spcPts val="800"/>
                        </a:spcAft>
                      </a:pPr>
                      <a:r>
                        <a:rPr lang="it-IT" sz="1300" b="1">
                          <a:effectLst/>
                          <a:latin typeface="Times New Roman" panose="02020603050405020304" pitchFamily="18" charset="0"/>
                          <a:ea typeface="Calibri" panose="020F0502020204030204" pitchFamily="34" charset="0"/>
                          <a:cs typeface="Times New Roman" panose="02020603050405020304" pitchFamily="18" charset="0"/>
                        </a:rPr>
                        <a:t> </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it-IT" sz="1300" b="1">
                          <a:effectLst/>
                          <a:latin typeface="Times New Roman" panose="02020603050405020304" pitchFamily="18" charset="0"/>
                          <a:ea typeface="Calibri" panose="020F0502020204030204" pitchFamily="34" charset="0"/>
                          <a:cs typeface="Times New Roman" panose="02020603050405020304" pitchFamily="18" charset="0"/>
                        </a:rPr>
                        <a:t>2022</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62309" marR="62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lnSpc>
                          <a:spcPct val="107000"/>
                        </a:lnSpc>
                        <a:spcAft>
                          <a:spcPts val="800"/>
                        </a:spcAft>
                      </a:pPr>
                      <a:r>
                        <a:rPr lang="it-IT" sz="1300" b="1">
                          <a:effectLst/>
                          <a:latin typeface="Times New Roman" panose="02020603050405020304" pitchFamily="18" charset="0"/>
                          <a:ea typeface="Calibri" panose="020F0502020204030204" pitchFamily="34" charset="0"/>
                          <a:cs typeface="Times New Roman" panose="02020603050405020304" pitchFamily="18" charset="0"/>
                        </a:rPr>
                        <a:t> </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p>
                      <a:pPr algn="r">
                        <a:lnSpc>
                          <a:spcPct val="107000"/>
                        </a:lnSpc>
                        <a:spcAft>
                          <a:spcPts val="800"/>
                        </a:spcAft>
                      </a:pPr>
                      <a:r>
                        <a:rPr lang="it-IT" sz="1300" b="1">
                          <a:effectLst/>
                          <a:latin typeface="Times New Roman" panose="02020603050405020304" pitchFamily="18" charset="0"/>
                          <a:ea typeface="Calibri" panose="020F0502020204030204" pitchFamily="34" charset="0"/>
                          <a:cs typeface="Times New Roman" panose="02020603050405020304" pitchFamily="18" charset="0"/>
                        </a:rPr>
                        <a:t>26</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62309" marR="62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lnSpc>
                          <a:spcPct val="107000"/>
                        </a:lnSpc>
                        <a:spcAft>
                          <a:spcPts val="800"/>
                        </a:spcAft>
                      </a:pPr>
                      <a:r>
                        <a:rPr lang="it-IT" sz="1300" b="1">
                          <a:effectLst/>
                          <a:latin typeface="Times New Roman" panose="02020603050405020304" pitchFamily="18" charset="0"/>
                          <a:ea typeface="Calibri" panose="020F0502020204030204" pitchFamily="34" charset="0"/>
                          <a:cs typeface="Times New Roman" panose="02020603050405020304" pitchFamily="18" charset="0"/>
                        </a:rPr>
                        <a:t> </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p>
                      <a:pPr algn="r">
                        <a:lnSpc>
                          <a:spcPct val="107000"/>
                        </a:lnSpc>
                        <a:spcAft>
                          <a:spcPts val="800"/>
                        </a:spcAft>
                      </a:pPr>
                      <a:r>
                        <a:rPr lang="it-IT" sz="1300" b="1">
                          <a:effectLst/>
                          <a:latin typeface="Times New Roman" panose="02020603050405020304" pitchFamily="18" charset="0"/>
                          <a:ea typeface="Calibri" panose="020F0502020204030204" pitchFamily="34" charset="0"/>
                          <a:cs typeface="Times New Roman" panose="02020603050405020304" pitchFamily="18" charset="0"/>
                        </a:rPr>
                        <a:t>69</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62309" marR="62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lnSpc>
                          <a:spcPct val="107000"/>
                        </a:lnSpc>
                        <a:spcAft>
                          <a:spcPts val="800"/>
                        </a:spcAft>
                      </a:pPr>
                      <a:r>
                        <a:rPr lang="it-IT" sz="1300" b="1">
                          <a:effectLst/>
                          <a:latin typeface="Times New Roman" panose="02020603050405020304" pitchFamily="18" charset="0"/>
                          <a:ea typeface="Calibri" panose="020F0502020204030204" pitchFamily="34" charset="0"/>
                          <a:cs typeface="Times New Roman" panose="02020603050405020304" pitchFamily="18" charset="0"/>
                        </a:rPr>
                        <a:t> </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p>
                      <a:pPr algn="r">
                        <a:lnSpc>
                          <a:spcPct val="107000"/>
                        </a:lnSpc>
                        <a:spcAft>
                          <a:spcPts val="800"/>
                        </a:spcAft>
                      </a:pPr>
                      <a:r>
                        <a:rPr lang="it-IT" sz="1300" b="1">
                          <a:effectLst/>
                          <a:latin typeface="Times New Roman" panose="02020603050405020304" pitchFamily="18" charset="0"/>
                          <a:ea typeface="Calibri" panose="020F0502020204030204" pitchFamily="34" charset="0"/>
                          <a:cs typeface="Times New Roman" panose="02020603050405020304" pitchFamily="18" charset="0"/>
                        </a:rPr>
                        <a:t>5,3 (mln)</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62309" marR="62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977107989"/>
                  </a:ext>
                </a:extLst>
              </a:tr>
              <a:tr h="376258">
                <a:tc>
                  <a:txBody>
                    <a:bodyPr/>
                    <a:lstStyle/>
                    <a:p>
                      <a:pPr algn="ctr">
                        <a:lnSpc>
                          <a:spcPct val="107000"/>
                        </a:lnSpc>
                        <a:spcAft>
                          <a:spcPts val="800"/>
                        </a:spcAft>
                      </a:pPr>
                      <a:r>
                        <a:rPr lang="it-IT" sz="1300" b="1">
                          <a:effectLst/>
                          <a:latin typeface="Times New Roman" panose="02020603050405020304" pitchFamily="18" charset="0"/>
                          <a:ea typeface="Calibri" panose="020F0502020204030204" pitchFamily="34" charset="0"/>
                          <a:cs typeface="Times New Roman" panose="02020603050405020304" pitchFamily="18" charset="0"/>
                        </a:rPr>
                        <a:t> </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it-IT" sz="1300" b="1">
                          <a:effectLst/>
                          <a:latin typeface="Times New Roman" panose="02020603050405020304" pitchFamily="18" charset="0"/>
                          <a:ea typeface="Calibri" panose="020F0502020204030204" pitchFamily="34" charset="0"/>
                          <a:cs typeface="Times New Roman" panose="02020603050405020304" pitchFamily="18" charset="0"/>
                        </a:rPr>
                        <a:t>2023</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62309" marR="62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lnSpc>
                          <a:spcPct val="107000"/>
                        </a:lnSpc>
                        <a:spcAft>
                          <a:spcPts val="800"/>
                        </a:spcAft>
                      </a:pPr>
                      <a:r>
                        <a:rPr lang="it-IT" sz="1300" b="1">
                          <a:effectLst/>
                          <a:latin typeface="Times New Roman" panose="02020603050405020304" pitchFamily="18" charset="0"/>
                          <a:ea typeface="Calibri" panose="020F0502020204030204" pitchFamily="34" charset="0"/>
                          <a:cs typeface="Times New Roman" panose="02020603050405020304" pitchFamily="18" charset="0"/>
                        </a:rPr>
                        <a:t> </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p>
                      <a:pPr algn="r">
                        <a:lnSpc>
                          <a:spcPct val="107000"/>
                        </a:lnSpc>
                        <a:spcAft>
                          <a:spcPts val="800"/>
                        </a:spcAft>
                      </a:pPr>
                      <a:r>
                        <a:rPr lang="it-IT" sz="1300" b="1">
                          <a:effectLst/>
                          <a:latin typeface="Times New Roman" panose="02020603050405020304" pitchFamily="18" charset="0"/>
                          <a:ea typeface="Calibri" panose="020F0502020204030204" pitchFamily="34" charset="0"/>
                          <a:cs typeface="Times New Roman" panose="02020603050405020304" pitchFamily="18" charset="0"/>
                        </a:rPr>
                        <a:t>41</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62309" marR="62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lnSpc>
                          <a:spcPct val="107000"/>
                        </a:lnSpc>
                        <a:spcAft>
                          <a:spcPts val="800"/>
                        </a:spcAft>
                      </a:pPr>
                      <a:r>
                        <a:rPr lang="it-IT" sz="1300" b="1">
                          <a:effectLst/>
                          <a:latin typeface="Times New Roman" panose="02020603050405020304" pitchFamily="18" charset="0"/>
                          <a:ea typeface="Calibri" panose="020F0502020204030204" pitchFamily="34" charset="0"/>
                          <a:cs typeface="Times New Roman" panose="02020603050405020304" pitchFamily="18" charset="0"/>
                        </a:rPr>
                        <a:t> </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p>
                      <a:pPr algn="r">
                        <a:lnSpc>
                          <a:spcPct val="107000"/>
                        </a:lnSpc>
                        <a:spcAft>
                          <a:spcPts val="800"/>
                        </a:spcAft>
                      </a:pPr>
                      <a:r>
                        <a:rPr lang="it-IT" sz="1300" b="1">
                          <a:effectLst/>
                          <a:latin typeface="Times New Roman" panose="02020603050405020304" pitchFamily="18" charset="0"/>
                          <a:ea typeface="Calibri" panose="020F0502020204030204" pitchFamily="34" charset="0"/>
                          <a:cs typeface="Times New Roman" panose="02020603050405020304" pitchFamily="18" charset="0"/>
                        </a:rPr>
                        <a:t>69</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62309" marR="62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lnSpc>
                          <a:spcPct val="107000"/>
                        </a:lnSpc>
                        <a:spcAft>
                          <a:spcPts val="800"/>
                        </a:spcAft>
                      </a:pPr>
                      <a:r>
                        <a:rPr lang="it-IT" sz="1300" b="1">
                          <a:effectLst/>
                          <a:latin typeface="Times New Roman" panose="02020603050405020304" pitchFamily="18" charset="0"/>
                          <a:ea typeface="Calibri" panose="020F0502020204030204" pitchFamily="34" charset="0"/>
                          <a:cs typeface="Times New Roman" panose="02020603050405020304" pitchFamily="18" charset="0"/>
                        </a:rPr>
                        <a:t> </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p>
                      <a:pPr algn="r">
                        <a:lnSpc>
                          <a:spcPct val="107000"/>
                        </a:lnSpc>
                        <a:spcAft>
                          <a:spcPts val="800"/>
                        </a:spcAft>
                      </a:pPr>
                      <a:r>
                        <a:rPr lang="it-IT" sz="1300" b="1">
                          <a:effectLst/>
                          <a:latin typeface="Times New Roman" panose="02020603050405020304" pitchFamily="18" charset="0"/>
                          <a:ea typeface="Calibri" panose="020F0502020204030204" pitchFamily="34" charset="0"/>
                          <a:cs typeface="Times New Roman" panose="02020603050405020304" pitchFamily="18" charset="0"/>
                        </a:rPr>
                        <a:t>4 (mln)</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62309" marR="62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451385880"/>
                  </a:ext>
                </a:extLst>
              </a:tr>
              <a:tr h="605325">
                <a:tc>
                  <a:txBody>
                    <a:bodyPr/>
                    <a:lstStyle/>
                    <a:p>
                      <a:pPr algn="ctr">
                        <a:lnSpc>
                          <a:spcPct val="107000"/>
                        </a:lnSpc>
                        <a:spcAft>
                          <a:spcPts val="800"/>
                        </a:spcAft>
                      </a:pPr>
                      <a:r>
                        <a:rPr lang="it-IT" sz="13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it-IT" sz="1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it-IT" sz="1300" b="1" dirty="0">
                          <a:effectLst/>
                          <a:latin typeface="Times New Roman" panose="02020603050405020304" pitchFamily="18" charset="0"/>
                          <a:ea typeface="Calibri" panose="020F0502020204030204" pitchFamily="34" charset="0"/>
                          <a:cs typeface="Times New Roman" panose="02020603050405020304" pitchFamily="18" charset="0"/>
                        </a:rPr>
                        <a:t>2024</a:t>
                      </a:r>
                      <a:endParaRPr lang="it-IT" sz="10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800"/>
                        </a:spcAft>
                      </a:pPr>
                      <a:r>
                        <a:rPr lang="it-IT" sz="13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it-I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2309" marR="62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lnSpc>
                          <a:spcPct val="107000"/>
                        </a:lnSpc>
                        <a:spcAft>
                          <a:spcPts val="800"/>
                        </a:spcAft>
                      </a:pPr>
                      <a:r>
                        <a:rPr lang="it-IT" sz="1300" b="1">
                          <a:effectLst/>
                          <a:latin typeface="Times New Roman" panose="02020603050405020304" pitchFamily="18" charset="0"/>
                          <a:ea typeface="Calibri" panose="020F0502020204030204" pitchFamily="34" charset="0"/>
                          <a:cs typeface="Times New Roman" panose="02020603050405020304" pitchFamily="18" charset="0"/>
                        </a:rPr>
                        <a:t> </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p>
                      <a:pPr algn="r">
                        <a:lnSpc>
                          <a:spcPct val="107000"/>
                        </a:lnSpc>
                        <a:spcAft>
                          <a:spcPts val="800"/>
                        </a:spcAft>
                      </a:pPr>
                      <a:r>
                        <a:rPr lang="it-IT" sz="1300" b="1">
                          <a:effectLst/>
                          <a:latin typeface="Times New Roman" panose="02020603050405020304" pitchFamily="18" charset="0"/>
                          <a:ea typeface="Calibri" panose="020F0502020204030204" pitchFamily="34" charset="0"/>
                          <a:cs typeface="Times New Roman" panose="02020603050405020304" pitchFamily="18" charset="0"/>
                        </a:rPr>
                        <a:t>17</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62309" marR="62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lnSpc>
                          <a:spcPct val="107000"/>
                        </a:lnSpc>
                        <a:spcAft>
                          <a:spcPts val="800"/>
                        </a:spcAft>
                      </a:pPr>
                      <a:r>
                        <a:rPr lang="it-IT" sz="1300" b="1">
                          <a:effectLst/>
                          <a:latin typeface="Times New Roman" panose="02020603050405020304" pitchFamily="18" charset="0"/>
                          <a:ea typeface="Calibri" panose="020F0502020204030204" pitchFamily="34" charset="0"/>
                          <a:cs typeface="Times New Roman" panose="02020603050405020304" pitchFamily="18" charset="0"/>
                        </a:rPr>
                        <a:t> </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p>
                      <a:pPr algn="r">
                        <a:lnSpc>
                          <a:spcPct val="107000"/>
                        </a:lnSpc>
                        <a:spcAft>
                          <a:spcPts val="800"/>
                        </a:spcAft>
                      </a:pPr>
                      <a:r>
                        <a:rPr lang="it-IT" sz="1300" b="1">
                          <a:effectLst/>
                          <a:latin typeface="Times New Roman" panose="02020603050405020304" pitchFamily="18" charset="0"/>
                          <a:ea typeface="Calibri" panose="020F0502020204030204" pitchFamily="34" charset="0"/>
                          <a:cs typeface="Times New Roman" panose="02020603050405020304" pitchFamily="18" charset="0"/>
                        </a:rPr>
                        <a:t>26</a:t>
                      </a:r>
                      <a:endParaRPr lang="it-IT" sz="1000">
                        <a:effectLst/>
                        <a:latin typeface="Calibri" panose="020F0502020204030204" pitchFamily="34" charset="0"/>
                        <a:ea typeface="Calibri" panose="020F0502020204030204" pitchFamily="34" charset="0"/>
                        <a:cs typeface="Times New Roman" panose="02020603050405020304" pitchFamily="18" charset="0"/>
                      </a:endParaRPr>
                    </a:p>
                  </a:txBody>
                  <a:tcPr marL="62309" marR="62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lnSpc>
                          <a:spcPct val="107000"/>
                        </a:lnSpc>
                        <a:spcAft>
                          <a:spcPts val="800"/>
                        </a:spcAft>
                      </a:pPr>
                      <a:r>
                        <a:rPr lang="it-IT" sz="13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it-IT" sz="1000" dirty="0">
                        <a:effectLst/>
                        <a:latin typeface="Calibri" panose="020F0502020204030204" pitchFamily="34" charset="0"/>
                        <a:ea typeface="Calibri" panose="020F0502020204030204" pitchFamily="34" charset="0"/>
                        <a:cs typeface="Times New Roman" panose="02020603050405020304" pitchFamily="18" charset="0"/>
                      </a:endParaRPr>
                    </a:p>
                    <a:p>
                      <a:pPr algn="r">
                        <a:lnSpc>
                          <a:spcPct val="107000"/>
                        </a:lnSpc>
                        <a:spcAft>
                          <a:spcPts val="800"/>
                        </a:spcAft>
                      </a:pPr>
                      <a:r>
                        <a:rPr lang="it-IT" sz="1300" b="1" dirty="0">
                          <a:effectLst/>
                          <a:latin typeface="Times New Roman" panose="02020603050405020304" pitchFamily="18" charset="0"/>
                          <a:ea typeface="Calibri" panose="020F0502020204030204" pitchFamily="34" charset="0"/>
                          <a:cs typeface="Times New Roman" panose="02020603050405020304" pitchFamily="18" charset="0"/>
                        </a:rPr>
                        <a:t>6,7 (mln)</a:t>
                      </a:r>
                      <a:endParaRPr lang="it-I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2309" marR="623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449864124"/>
                  </a:ext>
                </a:extLst>
              </a:tr>
            </a:tbl>
          </a:graphicData>
        </a:graphic>
      </p:graphicFrame>
      <p:sp>
        <p:nvSpPr>
          <p:cNvPr id="8" name="Rectangle 4">
            <a:extLst>
              <a:ext uri="{FF2B5EF4-FFF2-40B4-BE49-F238E27FC236}">
                <a16:creationId xmlns:a16="http://schemas.microsoft.com/office/drawing/2014/main" xmlns="" id="{ABC31B9B-513C-D1BC-0E82-8CA2D5533944}"/>
              </a:ext>
            </a:extLst>
          </p:cNvPr>
          <p:cNvSpPr>
            <a:spLocks noChangeArrowheads="1"/>
          </p:cNvSpPr>
          <p:nvPr/>
        </p:nvSpPr>
        <p:spPr bwMode="auto">
          <a:xfrm>
            <a:off x="2011363" y="1751013"/>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spTree>
    <p:extLst>
      <p:ext uri="{BB962C8B-B14F-4D97-AF65-F5344CB8AC3E}">
        <p14:creationId xmlns:p14="http://schemas.microsoft.com/office/powerpoint/2010/main" xmlns="" val="3582861741"/>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1"/>
          <p:cNvSpPr>
            <a:spLocks noChangeArrowheads="1"/>
          </p:cNvSpPr>
          <p:nvPr/>
        </p:nvSpPr>
        <p:spPr bwMode="auto">
          <a:xfrm>
            <a:off x="4438650" y="6553200"/>
            <a:ext cx="253275" cy="27443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8" tIns="44450" rIns="90488" bIns="4445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EC1D26E9-8924-4463-AF27-C3A0F5B53697}" type="slidenum">
              <a:rPr lang="it-IT" altLang="it-IT" sz="1200">
                <a:latin typeface="Arial Narrow" panose="020B0606020202030204" pitchFamily="34" charset="0"/>
              </a:rPr>
              <a:pPr eaLnBrk="1" hangingPunct="1"/>
              <a:t>16</a:t>
            </a:fld>
            <a:endParaRPr lang="it-IT" altLang="it-IT" sz="800">
              <a:latin typeface="Arial Narrow" panose="020B0606020202030204" pitchFamily="34" charset="0"/>
            </a:endParaRPr>
          </a:p>
        </p:txBody>
      </p:sp>
      <p:sp>
        <p:nvSpPr>
          <p:cNvPr id="5123" name="Text Box 48"/>
          <p:cNvSpPr txBox="1">
            <a:spLocks noChangeArrowheads="1"/>
          </p:cNvSpPr>
          <p:nvPr/>
        </p:nvSpPr>
        <p:spPr bwMode="auto">
          <a:xfrm>
            <a:off x="755650" y="5287963"/>
            <a:ext cx="8243888" cy="7699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it-IT" altLang="it-IT" sz="2200">
                <a:latin typeface="Arial Narrow" panose="020B0606020202030204" pitchFamily="34" charset="0"/>
              </a:rPr>
              <a:t>    </a:t>
            </a:r>
          </a:p>
          <a:p>
            <a:pPr eaLnBrk="1" hangingPunct="1"/>
            <a:r>
              <a:rPr lang="it-IT" altLang="it-IT" sz="2200">
                <a:latin typeface="Arial Narrow" panose="020B0606020202030204" pitchFamily="34" charset="0"/>
              </a:rPr>
              <a:t>  </a:t>
            </a:r>
            <a:endParaRPr lang="it-IT" altLang="it-IT" sz="2200">
              <a:solidFill>
                <a:schemeClr val="hlink"/>
              </a:solidFill>
              <a:latin typeface="Arial Narrow" panose="020B0606020202030204" pitchFamily="34" charset="0"/>
            </a:endParaRPr>
          </a:p>
        </p:txBody>
      </p:sp>
      <p:sp>
        <p:nvSpPr>
          <p:cNvPr id="5124" name="Line 55"/>
          <p:cNvSpPr>
            <a:spLocks noChangeShapeType="1"/>
          </p:cNvSpPr>
          <p:nvPr/>
        </p:nvSpPr>
        <p:spPr bwMode="auto">
          <a:xfrm>
            <a:off x="468313" y="6092825"/>
            <a:ext cx="8280400" cy="0"/>
          </a:xfrm>
          <a:prstGeom prst="line">
            <a:avLst/>
          </a:prstGeom>
          <a:noFill/>
          <a:ln w="19050">
            <a:solidFill>
              <a:srgbClr val="0000FF"/>
            </a:solidFill>
            <a:round/>
            <a:headEnd/>
            <a:tailEnd/>
          </a:ln>
          <a:extLst>
            <a:ext uri="{909E8E84-426E-40DD-AFC4-6F175D3DCCD1}">
              <a14:hiddenFill xmlns:a14="http://schemas.microsoft.com/office/drawing/2010/main" xmlns="">
                <a:noFill/>
              </a14:hiddenFill>
            </a:ext>
          </a:extLst>
        </p:spPr>
        <p:txBody>
          <a:bodyPr anchor="ctr">
            <a:spAutoFit/>
          </a:bodyPr>
          <a:lstStyle/>
          <a:p>
            <a:endParaRPr lang="it-IT">
              <a:latin typeface="Arial Narrow" panose="020B0606020202030204" pitchFamily="34" charset="0"/>
            </a:endParaRPr>
          </a:p>
        </p:txBody>
      </p:sp>
      <p:sp>
        <p:nvSpPr>
          <p:cNvPr id="5125" name="Text Box 56"/>
          <p:cNvSpPr txBox="1">
            <a:spLocks noChangeArrowheads="1"/>
          </p:cNvSpPr>
          <p:nvPr/>
        </p:nvSpPr>
        <p:spPr bwMode="auto">
          <a:xfrm>
            <a:off x="539552" y="1102281"/>
            <a:ext cx="8125820" cy="436119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a:tailEnd/>
              </a14:hiddenLine>
            </a:ext>
          </a:extLst>
        </p:spPr>
        <p:txBody>
          <a:bodyPr wrap="square"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it-IT" altLang="it-IT" sz="2400" dirty="0">
              <a:solidFill>
                <a:schemeClr val="accent6"/>
              </a:solidFill>
              <a:latin typeface="Arial Narrow" panose="020B0606020202030204" pitchFamily="34" charset="0"/>
            </a:endParaRPr>
          </a:p>
          <a:p>
            <a:pPr marL="0" marR="0" lvl="0" indent="0" algn="ctr" defTabSz="914400" rtl="0" eaLnBrk="1" fontAlgn="base" latinLnBrk="0" hangingPunct="1">
              <a:lnSpc>
                <a:spcPct val="150000"/>
              </a:lnSpc>
              <a:spcBef>
                <a:spcPct val="0"/>
              </a:spcBef>
              <a:spcAft>
                <a:spcPct val="0"/>
              </a:spcAft>
              <a:buClrTx/>
              <a:buSzTx/>
              <a:buFontTx/>
              <a:buNone/>
              <a:tabLst/>
              <a:defRPr/>
            </a:pPr>
            <a:r>
              <a:rPr kumimoji="0" lang="it-IT" altLang="it-IT" sz="2200" b="1" i="0" u="none" strike="noStrike" kern="1200" cap="none" spc="0" normalizeH="0" baseline="0" noProof="0" dirty="0">
                <a:ln>
                  <a:noFill/>
                </a:ln>
                <a:solidFill>
                  <a:srgbClr val="3333CC"/>
                </a:solidFill>
                <a:effectLst/>
                <a:uLnTx/>
                <a:uFillTx/>
                <a:latin typeface="Times New Roman"/>
                <a:ea typeface="+mn-ea"/>
                <a:cs typeface="+mn-cs"/>
              </a:rPr>
              <a:t>LE RICADUTE SUGLI ESITI FINALI DEI PROCEDIMENTI</a:t>
            </a:r>
          </a:p>
          <a:p>
            <a:pPr algn="ctr" eaLnBrk="1" hangingPunct="1"/>
            <a:endParaRPr lang="it-IT" altLang="it-IT" sz="2400" dirty="0">
              <a:solidFill>
                <a:schemeClr val="accent6"/>
              </a:solidFill>
              <a:latin typeface="Arial Narrow" panose="020B0606020202030204" pitchFamily="34" charset="0"/>
            </a:endParaRPr>
          </a:p>
          <a:p>
            <a:pPr algn="just">
              <a:lnSpc>
                <a:spcPct val="107000"/>
              </a:lnSpc>
              <a:spcAft>
                <a:spcPts val="800"/>
              </a:spcAft>
            </a:pPr>
            <a:r>
              <a:rPr lang="it-IT" sz="2000" kern="100"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Antitrust come benchmark per la riduzione delle sanzioni con gli impegni?</a:t>
            </a:r>
          </a:p>
          <a:p>
            <a:pPr algn="just">
              <a:lnSpc>
                <a:spcPct val="107000"/>
              </a:lnSpc>
              <a:spcAft>
                <a:spcPts val="800"/>
              </a:spcAft>
            </a:pPr>
            <a:r>
              <a:rPr lang="it-IT" sz="2000" kern="100"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La risposta non può che essere negativa per i seguenti tre motivi.</a:t>
            </a:r>
            <a:endParaRPr lang="it-IT" sz="2000" kern="1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mj-lt"/>
              <a:buAutoNum type="alphaUcPeriod"/>
            </a:pPr>
            <a:r>
              <a:rPr lang="it-IT" sz="2000" b="1" kern="100"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Struttura del procedimento e ‘momento’ procedimentale di presentazione degli impegni</a:t>
            </a:r>
            <a:endParaRPr lang="it-IT" sz="2000" kern="1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mj-lt"/>
              <a:buAutoNum type="alphaUcPeriod"/>
            </a:pPr>
            <a:r>
              <a:rPr lang="it-IT" sz="2000" b="1" kern="100"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Autore della violazione</a:t>
            </a:r>
            <a:endParaRPr lang="it-IT" sz="2000" kern="1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lphaUcPeriod"/>
            </a:pPr>
            <a:r>
              <a:rPr lang="it-IT" sz="2000" b="1" kern="100"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Tipologia di illeciti</a:t>
            </a:r>
            <a:endParaRPr lang="it-IT" sz="2000" kern="1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p>
            <a:pPr algn="ctr" eaLnBrk="1" hangingPunct="1"/>
            <a:endParaRPr lang="it-IT" altLang="it-IT" sz="2400" dirty="0">
              <a:solidFill>
                <a:schemeClr val="accent6"/>
              </a:solidFill>
              <a:latin typeface="Arial Narrow" panose="020B0606020202030204" pitchFamily="34" charset="0"/>
            </a:endParaRPr>
          </a:p>
          <a:p>
            <a:pPr algn="ctr" eaLnBrk="1" hangingPunct="1"/>
            <a:endParaRPr lang="it-IT" altLang="it-IT" sz="2400" dirty="0">
              <a:solidFill>
                <a:schemeClr val="accent6"/>
              </a:solidFill>
              <a:latin typeface="Arial Narrow" panose="020B0606020202030204" pitchFamily="34" charset="0"/>
            </a:endParaRPr>
          </a:p>
        </p:txBody>
      </p:sp>
    </p:spTree>
    <p:extLst>
      <p:ext uri="{BB962C8B-B14F-4D97-AF65-F5344CB8AC3E}">
        <p14:creationId xmlns:p14="http://schemas.microsoft.com/office/powerpoint/2010/main" xmlns="" val="2942199094"/>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1"/>
          <p:cNvSpPr>
            <a:spLocks noChangeArrowheads="1"/>
          </p:cNvSpPr>
          <p:nvPr/>
        </p:nvSpPr>
        <p:spPr bwMode="auto">
          <a:xfrm>
            <a:off x="4438650" y="6553200"/>
            <a:ext cx="253275" cy="27443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8" tIns="44450" rIns="90488" bIns="4445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EC1D26E9-8924-4463-AF27-C3A0F5B53697}" type="slidenum">
              <a:rPr lang="it-IT" altLang="it-IT" sz="1200">
                <a:latin typeface="Arial Narrow" panose="020B0606020202030204" pitchFamily="34" charset="0"/>
              </a:rPr>
              <a:pPr eaLnBrk="1" hangingPunct="1"/>
              <a:t>17</a:t>
            </a:fld>
            <a:endParaRPr lang="it-IT" altLang="it-IT" sz="800">
              <a:latin typeface="Arial Narrow" panose="020B0606020202030204" pitchFamily="34" charset="0"/>
            </a:endParaRPr>
          </a:p>
        </p:txBody>
      </p:sp>
      <p:sp>
        <p:nvSpPr>
          <p:cNvPr id="5123" name="Text Box 48"/>
          <p:cNvSpPr txBox="1">
            <a:spLocks noChangeArrowheads="1"/>
          </p:cNvSpPr>
          <p:nvPr/>
        </p:nvSpPr>
        <p:spPr bwMode="auto">
          <a:xfrm>
            <a:off x="755650" y="5287963"/>
            <a:ext cx="8243888" cy="7699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it-IT" altLang="it-IT" sz="2200">
                <a:latin typeface="Arial Narrow" panose="020B0606020202030204" pitchFamily="34" charset="0"/>
              </a:rPr>
              <a:t>    </a:t>
            </a:r>
          </a:p>
          <a:p>
            <a:pPr eaLnBrk="1" hangingPunct="1"/>
            <a:r>
              <a:rPr lang="it-IT" altLang="it-IT" sz="2200">
                <a:latin typeface="Arial Narrow" panose="020B0606020202030204" pitchFamily="34" charset="0"/>
              </a:rPr>
              <a:t>  </a:t>
            </a:r>
            <a:endParaRPr lang="it-IT" altLang="it-IT" sz="2200">
              <a:solidFill>
                <a:schemeClr val="hlink"/>
              </a:solidFill>
              <a:latin typeface="Arial Narrow" panose="020B0606020202030204" pitchFamily="34" charset="0"/>
            </a:endParaRPr>
          </a:p>
        </p:txBody>
      </p:sp>
      <p:sp>
        <p:nvSpPr>
          <p:cNvPr id="5124" name="Line 55"/>
          <p:cNvSpPr>
            <a:spLocks noChangeShapeType="1"/>
          </p:cNvSpPr>
          <p:nvPr/>
        </p:nvSpPr>
        <p:spPr bwMode="auto">
          <a:xfrm>
            <a:off x="468313" y="6092825"/>
            <a:ext cx="8280400" cy="0"/>
          </a:xfrm>
          <a:prstGeom prst="line">
            <a:avLst/>
          </a:prstGeom>
          <a:noFill/>
          <a:ln w="19050">
            <a:solidFill>
              <a:srgbClr val="0000FF"/>
            </a:solidFill>
            <a:round/>
            <a:headEnd/>
            <a:tailEnd/>
          </a:ln>
          <a:extLst>
            <a:ext uri="{909E8E84-426E-40DD-AFC4-6F175D3DCCD1}">
              <a14:hiddenFill xmlns:a14="http://schemas.microsoft.com/office/drawing/2010/main" xmlns="">
                <a:noFill/>
              </a14:hiddenFill>
            </a:ext>
          </a:extLst>
        </p:spPr>
        <p:txBody>
          <a:bodyPr anchor="ctr">
            <a:spAutoFit/>
          </a:bodyPr>
          <a:lstStyle/>
          <a:p>
            <a:endParaRPr lang="it-IT">
              <a:latin typeface="Arial Narrow" panose="020B0606020202030204" pitchFamily="34" charset="0"/>
            </a:endParaRPr>
          </a:p>
        </p:txBody>
      </p:sp>
      <p:sp>
        <p:nvSpPr>
          <p:cNvPr id="5125" name="Text Box 56"/>
          <p:cNvSpPr txBox="1">
            <a:spLocks noChangeArrowheads="1"/>
          </p:cNvSpPr>
          <p:nvPr/>
        </p:nvSpPr>
        <p:spPr bwMode="auto">
          <a:xfrm>
            <a:off x="348837" y="1120618"/>
            <a:ext cx="8280400" cy="46167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a:tailEnd/>
              </a14:hiddenLine>
            </a:ext>
          </a:extLst>
        </p:spPr>
        <p:txBody>
          <a:bodyPr wrap="square"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50000"/>
              </a:lnSpc>
              <a:spcBef>
                <a:spcPct val="0"/>
              </a:spcBef>
              <a:spcAft>
                <a:spcPct val="0"/>
              </a:spcAft>
              <a:buClrTx/>
              <a:buSzTx/>
              <a:buFontTx/>
              <a:buNone/>
              <a:tabLst/>
              <a:defRPr/>
            </a:pPr>
            <a:r>
              <a:rPr kumimoji="0" lang="it-IT" altLang="it-IT" sz="2200" b="1" i="0" u="none" strike="noStrike" kern="1200" cap="none" spc="0" normalizeH="0" baseline="0" noProof="0" dirty="0">
                <a:ln>
                  <a:noFill/>
                </a:ln>
                <a:solidFill>
                  <a:srgbClr val="3333CC"/>
                </a:solidFill>
                <a:effectLst/>
                <a:uLnTx/>
                <a:uFillTx/>
                <a:latin typeface="Times New Roman"/>
                <a:ea typeface="+mn-ea"/>
                <a:cs typeface="+mn-cs"/>
              </a:rPr>
              <a:t>LE RICADUTE SUGLI ESITI FINALI DEI PROCEDIMENTI</a:t>
            </a:r>
          </a:p>
          <a:p>
            <a:pPr algn="just">
              <a:lnSpc>
                <a:spcPct val="107000"/>
              </a:lnSpc>
              <a:spcAft>
                <a:spcPts val="800"/>
              </a:spcAft>
            </a:pPr>
            <a:r>
              <a:rPr lang="it-IT" sz="2000" kern="100" dirty="0">
                <a:solidFill>
                  <a:schemeClr val="accent2"/>
                </a:solidFill>
                <a:latin typeface="Times New Roman" panose="02020603050405020304" pitchFamily="18" charset="0"/>
                <a:ea typeface="Calibri" panose="020F0502020204030204" pitchFamily="34" charset="0"/>
                <a:cs typeface="Times New Roman" panose="02020603050405020304" pitchFamily="18" charset="0"/>
              </a:rPr>
              <a:t>A) </a:t>
            </a:r>
            <a:r>
              <a:rPr lang="it-IT" sz="2000" b="1" kern="100" dirty="0">
                <a:solidFill>
                  <a:schemeClr val="accent2"/>
                </a:solidFill>
                <a:latin typeface="Times New Roman" panose="02020603050405020304" pitchFamily="18" charset="0"/>
                <a:ea typeface="Calibri" panose="020F0502020204030204" pitchFamily="34" charset="0"/>
                <a:cs typeface="Times New Roman" panose="02020603050405020304" pitchFamily="18" charset="0"/>
              </a:rPr>
              <a:t>La struttura del procedimento Consob</a:t>
            </a:r>
          </a:p>
          <a:p>
            <a:pPr algn="just">
              <a:lnSpc>
                <a:spcPct val="107000"/>
              </a:lnSpc>
              <a:spcAft>
                <a:spcPts val="800"/>
              </a:spcAft>
            </a:pPr>
            <a:r>
              <a:rPr lang="it-IT" sz="2000" kern="100" dirty="0">
                <a:solidFill>
                  <a:schemeClr val="accent2"/>
                </a:solidFill>
                <a:latin typeface="Times New Roman" panose="02020603050405020304" pitchFamily="18" charset="0"/>
                <a:ea typeface="Calibri" panose="020F0502020204030204" pitchFamily="34" charset="0"/>
                <a:cs typeface="Times New Roman" panose="02020603050405020304" pitchFamily="18" charset="0"/>
              </a:rPr>
              <a:t>Il procedimento sanzionatorio della Consob è diviso in tre parti:</a:t>
            </a:r>
            <a:endParaRPr lang="it-IT" sz="1600" kern="100" dirty="0">
              <a:solidFill>
                <a:schemeClr val="accent2"/>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Times New Roman" panose="02020603050405020304" pitchFamily="18" charset="0"/>
              <a:buChar char="-"/>
            </a:pPr>
            <a:r>
              <a:rPr lang="it-IT" sz="2000" kern="100" dirty="0">
                <a:solidFill>
                  <a:schemeClr val="accent2"/>
                </a:solidFill>
                <a:latin typeface="Times New Roman" panose="02020603050405020304" pitchFamily="18" charset="0"/>
                <a:ea typeface="Calibri" panose="020F0502020204030204" pitchFamily="34" charset="0"/>
                <a:cs typeface="Times New Roman" panose="02020603050405020304" pitchFamily="18" charset="0"/>
              </a:rPr>
              <a:t>la Divisione di vigilanza che rileva un’irregolarità avvia le relative indagini, raccoglie le informazioni (c.d. </a:t>
            </a:r>
            <a:r>
              <a:rPr lang="it-IT" sz="2000" b="1" i="1" kern="100" dirty="0">
                <a:solidFill>
                  <a:schemeClr val="accent2"/>
                </a:solidFill>
                <a:latin typeface="Times New Roman" panose="02020603050405020304" pitchFamily="18" charset="0"/>
                <a:ea typeface="Calibri" panose="020F0502020204030204" pitchFamily="34" charset="0"/>
                <a:cs typeface="Times New Roman" panose="02020603050405020304" pitchFamily="18" charset="0"/>
              </a:rPr>
              <a:t>fase preistruttoria</a:t>
            </a:r>
            <a:r>
              <a:rPr lang="it-IT" sz="2000" kern="100" dirty="0">
                <a:solidFill>
                  <a:schemeClr val="accent2"/>
                </a:solidFill>
                <a:latin typeface="Times New Roman" panose="02020603050405020304" pitchFamily="18" charset="0"/>
                <a:ea typeface="Calibri" panose="020F0502020204030204" pitchFamily="34" charset="0"/>
                <a:cs typeface="Times New Roman" panose="02020603050405020304" pitchFamily="18" charset="0"/>
              </a:rPr>
              <a:t>) e formula le contestazioni;</a:t>
            </a:r>
            <a:endParaRPr lang="it-IT" sz="1600" kern="100" dirty="0">
              <a:solidFill>
                <a:schemeClr val="accent2"/>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Times New Roman" panose="02020603050405020304" pitchFamily="18" charset="0"/>
              <a:buChar char="-"/>
            </a:pPr>
            <a:r>
              <a:rPr lang="it-IT" sz="2000" kern="100" dirty="0">
                <a:solidFill>
                  <a:schemeClr val="accent2"/>
                </a:solidFill>
                <a:latin typeface="Times New Roman" panose="02020603050405020304" pitchFamily="18" charset="0"/>
                <a:ea typeface="Calibri" panose="020F0502020204030204" pitchFamily="34" charset="0"/>
                <a:cs typeface="Times New Roman" panose="02020603050405020304" pitchFamily="18" charset="0"/>
              </a:rPr>
              <a:t>l’Ufficio Sanzioni Amministrative svolge l’istruttoria del procedimento sanzionatorio, procedendo all’analisi degli elementi di fatto e di diritto oggetto delle contestazioni e alla valutazione delle difese presentate dalle parti. Presenta alla Commissione una propria </a:t>
            </a:r>
            <a:r>
              <a:rPr lang="it-IT" sz="2000" i="1" kern="100" dirty="0">
                <a:solidFill>
                  <a:schemeClr val="accent2"/>
                </a:solidFill>
                <a:latin typeface="Times New Roman" panose="02020603050405020304" pitchFamily="18" charset="0"/>
                <a:ea typeface="Calibri" panose="020F0502020204030204" pitchFamily="34" charset="0"/>
                <a:cs typeface="Times New Roman" panose="02020603050405020304" pitchFamily="18" charset="0"/>
              </a:rPr>
              <a:t>Relazione finale</a:t>
            </a:r>
            <a:r>
              <a:rPr lang="it-IT" sz="2000" kern="100" dirty="0">
                <a:solidFill>
                  <a:schemeClr val="accent2"/>
                </a:solidFill>
                <a:latin typeface="Times New Roman" panose="02020603050405020304" pitchFamily="18" charset="0"/>
                <a:ea typeface="Calibri" panose="020F0502020204030204" pitchFamily="34" charset="0"/>
                <a:cs typeface="Times New Roman" panose="02020603050405020304" pitchFamily="18" charset="0"/>
              </a:rPr>
              <a:t> contenente la proposta motivata di sanzione o archiviazione (</a:t>
            </a:r>
            <a:r>
              <a:rPr lang="it-IT" sz="2000" b="1" i="1" kern="100" dirty="0">
                <a:solidFill>
                  <a:schemeClr val="accent2"/>
                </a:solidFill>
                <a:latin typeface="Times New Roman" panose="02020603050405020304" pitchFamily="18" charset="0"/>
                <a:ea typeface="Calibri" panose="020F0502020204030204" pitchFamily="34" charset="0"/>
                <a:cs typeface="Times New Roman" panose="02020603050405020304" pitchFamily="18" charset="0"/>
              </a:rPr>
              <a:t>fase istruttoria</a:t>
            </a:r>
            <a:r>
              <a:rPr lang="it-IT" sz="2000" kern="100" dirty="0">
                <a:solidFill>
                  <a:schemeClr val="accent2"/>
                </a:solidFill>
                <a:latin typeface="Times New Roman" panose="02020603050405020304" pitchFamily="18" charset="0"/>
                <a:ea typeface="Calibri" panose="020F0502020204030204" pitchFamily="34" charset="0"/>
                <a:cs typeface="Times New Roman" panose="02020603050405020304" pitchFamily="18" charset="0"/>
              </a:rPr>
              <a:t>);</a:t>
            </a:r>
            <a:endParaRPr lang="it-IT" sz="1600" kern="100" dirty="0">
              <a:solidFill>
                <a:schemeClr val="accent2"/>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Times New Roman" panose="02020603050405020304" pitchFamily="18" charset="0"/>
              <a:buChar char="-"/>
            </a:pPr>
            <a:r>
              <a:rPr lang="it-IT" sz="2000" kern="100" dirty="0">
                <a:solidFill>
                  <a:schemeClr val="accent2"/>
                </a:solidFill>
                <a:latin typeface="Times New Roman" panose="02020603050405020304" pitchFamily="18" charset="0"/>
                <a:ea typeface="Calibri" panose="020F0502020204030204" pitchFamily="34" charset="0"/>
                <a:cs typeface="Times New Roman" panose="02020603050405020304" pitchFamily="18" charset="0"/>
              </a:rPr>
              <a:t>la Commissione assume la decisione finale (</a:t>
            </a:r>
            <a:r>
              <a:rPr lang="it-IT" sz="2000" b="1" i="1" kern="100" dirty="0">
                <a:solidFill>
                  <a:schemeClr val="accent2"/>
                </a:solidFill>
                <a:latin typeface="Times New Roman" panose="02020603050405020304" pitchFamily="18" charset="0"/>
                <a:ea typeface="Calibri" panose="020F0502020204030204" pitchFamily="34" charset="0"/>
                <a:cs typeface="Times New Roman" panose="02020603050405020304" pitchFamily="18" charset="0"/>
              </a:rPr>
              <a:t>fase decisoria</a:t>
            </a:r>
            <a:r>
              <a:rPr lang="it-IT" sz="2000" kern="100" dirty="0">
                <a:solidFill>
                  <a:schemeClr val="accent2"/>
                </a:solidFill>
                <a:latin typeface="Times New Roman" panose="02020603050405020304" pitchFamily="18" charset="0"/>
                <a:ea typeface="Calibri" panose="020F0502020204030204" pitchFamily="34" charset="0"/>
                <a:cs typeface="Times New Roman" panose="02020603050405020304" pitchFamily="18" charset="0"/>
              </a:rPr>
              <a:t>).</a:t>
            </a:r>
            <a:endParaRPr lang="it-IT" sz="1600" kern="100" dirty="0">
              <a:solidFill>
                <a:schemeClr val="accent2"/>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3030564785"/>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1"/>
          <p:cNvSpPr>
            <a:spLocks noChangeArrowheads="1"/>
          </p:cNvSpPr>
          <p:nvPr/>
        </p:nvSpPr>
        <p:spPr bwMode="auto">
          <a:xfrm>
            <a:off x="4438650" y="6553200"/>
            <a:ext cx="253275" cy="27443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8" tIns="44450" rIns="90488" bIns="4445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EC1D26E9-8924-4463-AF27-C3A0F5B53697}" type="slidenum">
              <a:rPr lang="it-IT" altLang="it-IT" sz="1200">
                <a:latin typeface="Arial Narrow" panose="020B0606020202030204" pitchFamily="34" charset="0"/>
              </a:rPr>
              <a:pPr eaLnBrk="1" hangingPunct="1"/>
              <a:t>18</a:t>
            </a:fld>
            <a:endParaRPr lang="it-IT" altLang="it-IT" sz="800">
              <a:latin typeface="Arial Narrow" panose="020B0606020202030204" pitchFamily="34" charset="0"/>
            </a:endParaRPr>
          </a:p>
        </p:txBody>
      </p:sp>
      <p:sp>
        <p:nvSpPr>
          <p:cNvPr id="5123" name="Text Box 48"/>
          <p:cNvSpPr txBox="1">
            <a:spLocks noChangeArrowheads="1"/>
          </p:cNvSpPr>
          <p:nvPr/>
        </p:nvSpPr>
        <p:spPr bwMode="auto">
          <a:xfrm>
            <a:off x="755650" y="5287963"/>
            <a:ext cx="8243888" cy="7699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it-IT" altLang="it-IT" sz="2200">
                <a:latin typeface="Arial Narrow" panose="020B0606020202030204" pitchFamily="34" charset="0"/>
              </a:rPr>
              <a:t>    </a:t>
            </a:r>
          </a:p>
          <a:p>
            <a:pPr eaLnBrk="1" hangingPunct="1"/>
            <a:r>
              <a:rPr lang="it-IT" altLang="it-IT" sz="2200">
                <a:latin typeface="Arial Narrow" panose="020B0606020202030204" pitchFamily="34" charset="0"/>
              </a:rPr>
              <a:t>  </a:t>
            </a:r>
            <a:endParaRPr lang="it-IT" altLang="it-IT" sz="2200">
              <a:solidFill>
                <a:schemeClr val="hlink"/>
              </a:solidFill>
              <a:latin typeface="Arial Narrow" panose="020B0606020202030204" pitchFamily="34" charset="0"/>
            </a:endParaRPr>
          </a:p>
        </p:txBody>
      </p:sp>
      <p:sp>
        <p:nvSpPr>
          <p:cNvPr id="5124" name="Line 55"/>
          <p:cNvSpPr>
            <a:spLocks noChangeShapeType="1"/>
          </p:cNvSpPr>
          <p:nvPr/>
        </p:nvSpPr>
        <p:spPr bwMode="auto">
          <a:xfrm>
            <a:off x="468313" y="6092825"/>
            <a:ext cx="8280400" cy="0"/>
          </a:xfrm>
          <a:prstGeom prst="line">
            <a:avLst/>
          </a:prstGeom>
          <a:noFill/>
          <a:ln w="19050">
            <a:solidFill>
              <a:srgbClr val="0000FF"/>
            </a:solidFill>
            <a:round/>
            <a:headEnd/>
            <a:tailEnd/>
          </a:ln>
          <a:extLst>
            <a:ext uri="{909E8E84-426E-40DD-AFC4-6F175D3DCCD1}">
              <a14:hiddenFill xmlns:a14="http://schemas.microsoft.com/office/drawing/2010/main" xmlns="">
                <a:noFill/>
              </a14:hiddenFill>
            </a:ext>
          </a:extLst>
        </p:spPr>
        <p:txBody>
          <a:bodyPr anchor="ctr">
            <a:spAutoFit/>
          </a:bodyPr>
          <a:lstStyle/>
          <a:p>
            <a:endParaRPr lang="it-IT">
              <a:latin typeface="Arial Narrow" panose="020B0606020202030204" pitchFamily="34" charset="0"/>
            </a:endParaRPr>
          </a:p>
        </p:txBody>
      </p:sp>
      <p:sp>
        <p:nvSpPr>
          <p:cNvPr id="5125" name="Text Box 56"/>
          <p:cNvSpPr txBox="1">
            <a:spLocks noChangeArrowheads="1"/>
          </p:cNvSpPr>
          <p:nvPr/>
        </p:nvSpPr>
        <p:spPr bwMode="auto">
          <a:xfrm>
            <a:off x="107504" y="746715"/>
            <a:ext cx="8557868" cy="44544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a:tailEnd/>
              </a14:hiddenLine>
            </a:ext>
          </a:extLst>
        </p:spPr>
        <p:txBody>
          <a:bodyPr wrap="square"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lnSpc>
                <a:spcPct val="150000"/>
              </a:lnSpc>
            </a:pPr>
            <a:r>
              <a:rPr kumimoji="0" lang="it-IT" altLang="it-IT" sz="2400" b="1" i="0" u="none" strike="noStrike" kern="1200" cap="none" spc="0" normalizeH="0" baseline="0" noProof="0" dirty="0">
                <a:ln>
                  <a:noFill/>
                </a:ln>
                <a:solidFill>
                  <a:srgbClr val="3333CC"/>
                </a:solidFill>
                <a:effectLst/>
                <a:uLnTx/>
                <a:uFillTx/>
                <a:latin typeface="Times New Roman"/>
                <a:ea typeface="+mn-ea"/>
                <a:cs typeface="+mn-cs"/>
              </a:rPr>
              <a:t>LE RICADUTE SUGLI ESITI FINALI DEI PROCEDIMENTI</a:t>
            </a:r>
          </a:p>
          <a:p>
            <a:pPr algn="ctr" eaLnBrk="1" hangingPunct="1">
              <a:lnSpc>
                <a:spcPct val="150000"/>
              </a:lnSpc>
            </a:pPr>
            <a:endParaRPr kumimoji="0" lang="it-IT" altLang="it-IT" sz="2400" b="1" i="0" u="none" strike="noStrike" kern="1200" cap="none" spc="0" normalizeH="0" baseline="0" noProof="0" dirty="0">
              <a:ln>
                <a:noFill/>
              </a:ln>
              <a:solidFill>
                <a:srgbClr val="3333CC"/>
              </a:solidFill>
              <a:effectLst/>
              <a:uLnTx/>
              <a:uFillTx/>
              <a:latin typeface="Times New Roman"/>
              <a:ea typeface="+mn-ea"/>
              <a:cs typeface="+mn-cs"/>
            </a:endParaRPr>
          </a:p>
          <a:p>
            <a:pPr algn="just" eaLnBrk="1" hangingPunct="1">
              <a:lnSpc>
                <a:spcPct val="150000"/>
              </a:lnSpc>
            </a:pPr>
            <a:r>
              <a:rPr lang="it-IT" altLang="it-IT" sz="2400" b="1" dirty="0">
                <a:solidFill>
                  <a:srgbClr val="3333CC"/>
                </a:solidFill>
                <a:latin typeface="Times New Roman"/>
                <a:cs typeface="+mn-cs"/>
              </a:rPr>
              <a:t>B) L’autore dell’illecito</a:t>
            </a:r>
            <a:endParaRPr kumimoji="0" lang="it-IT" altLang="it-IT" sz="2400" b="1" i="0" u="none" strike="noStrike" kern="1200" cap="none" spc="0" normalizeH="0" baseline="0" noProof="0" dirty="0">
              <a:ln>
                <a:noFill/>
              </a:ln>
              <a:solidFill>
                <a:srgbClr val="3333CC"/>
              </a:solidFill>
              <a:effectLst/>
              <a:uLnTx/>
              <a:uFillTx/>
              <a:latin typeface="Times New Roman"/>
              <a:ea typeface="+mn-ea"/>
              <a:cs typeface="+mn-cs"/>
            </a:endParaRPr>
          </a:p>
          <a:p>
            <a:pPr algn="ctr" eaLnBrk="1" hangingPunct="1">
              <a:lnSpc>
                <a:spcPct val="150000"/>
              </a:lnSpc>
            </a:pPr>
            <a:endParaRPr kumimoji="0" lang="it-IT" altLang="it-IT" sz="2400" b="1" i="0" u="none" strike="noStrike" kern="1200" cap="none" spc="0" normalizeH="0" baseline="0" noProof="0" dirty="0">
              <a:ln>
                <a:noFill/>
              </a:ln>
              <a:solidFill>
                <a:srgbClr val="3333CC"/>
              </a:solidFill>
              <a:effectLst/>
              <a:uLnTx/>
              <a:uFillTx/>
              <a:latin typeface="Times New Roman"/>
              <a:ea typeface="+mn-ea"/>
              <a:cs typeface="+mn-cs"/>
            </a:endParaRPr>
          </a:p>
          <a:p>
            <a:pPr marL="342900" indent="-342900" algn="just" eaLnBrk="1" hangingPunct="1">
              <a:lnSpc>
                <a:spcPct val="150000"/>
              </a:lnSpc>
              <a:buFont typeface="Wingdings" panose="05000000000000000000" pitchFamily="2" charset="2"/>
              <a:buChar char="q"/>
            </a:pPr>
            <a:r>
              <a:rPr lang="it-IT" sz="2400" dirty="0">
                <a:solidFill>
                  <a:schemeClr val="accent6"/>
                </a:solidFill>
                <a:latin typeface="Arial Narrow" panose="020B0606020202030204" pitchFamily="34" charset="0"/>
              </a:rPr>
              <a:t>Persone fisiche</a:t>
            </a:r>
          </a:p>
          <a:p>
            <a:pPr marL="342900" indent="-342900" algn="just" eaLnBrk="1" hangingPunct="1">
              <a:lnSpc>
                <a:spcPct val="150000"/>
              </a:lnSpc>
              <a:buFont typeface="Wingdings" panose="05000000000000000000" pitchFamily="2" charset="2"/>
              <a:buChar char="q"/>
            </a:pPr>
            <a:endParaRPr lang="it-IT" sz="2400" dirty="0">
              <a:solidFill>
                <a:schemeClr val="accent6"/>
              </a:solidFill>
              <a:latin typeface="Arial Narrow" panose="020B0606020202030204" pitchFamily="34" charset="0"/>
            </a:endParaRPr>
          </a:p>
          <a:p>
            <a:pPr marL="342900" indent="-342900" algn="just" eaLnBrk="1" hangingPunct="1">
              <a:lnSpc>
                <a:spcPct val="150000"/>
              </a:lnSpc>
              <a:buFont typeface="Wingdings" panose="05000000000000000000" pitchFamily="2" charset="2"/>
              <a:buChar char="q"/>
            </a:pPr>
            <a:r>
              <a:rPr lang="it-IT" sz="2400" dirty="0">
                <a:solidFill>
                  <a:schemeClr val="accent6"/>
                </a:solidFill>
                <a:latin typeface="Arial Narrow" panose="020B0606020202030204" pitchFamily="34" charset="0"/>
              </a:rPr>
              <a:t>Persone giuridiche</a:t>
            </a:r>
          </a:p>
          <a:p>
            <a:pPr algn="ctr" eaLnBrk="1" hangingPunct="1">
              <a:lnSpc>
                <a:spcPct val="150000"/>
              </a:lnSpc>
            </a:pPr>
            <a:endParaRPr lang="it-IT" sz="2400" dirty="0">
              <a:solidFill>
                <a:schemeClr val="accent6"/>
              </a:solidFill>
              <a:latin typeface="Arial Narrow" panose="020B0606020202030204" pitchFamily="34" charset="0"/>
            </a:endParaRPr>
          </a:p>
        </p:txBody>
      </p:sp>
    </p:spTree>
    <p:extLst>
      <p:ext uri="{BB962C8B-B14F-4D97-AF65-F5344CB8AC3E}">
        <p14:creationId xmlns:p14="http://schemas.microsoft.com/office/powerpoint/2010/main" xmlns="" val="3476478997"/>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1"/>
          <p:cNvSpPr>
            <a:spLocks noChangeArrowheads="1"/>
          </p:cNvSpPr>
          <p:nvPr/>
        </p:nvSpPr>
        <p:spPr bwMode="auto">
          <a:xfrm>
            <a:off x="4365873" y="6549182"/>
            <a:ext cx="323808" cy="27443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8" tIns="44450" rIns="90488" bIns="4445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7A714697-A557-43AA-ABD4-0DE55C98C006}" type="slidenum">
              <a:rPr lang="it-IT" altLang="it-IT" sz="1200">
                <a:solidFill>
                  <a:srgbClr val="0070C0"/>
                </a:solidFill>
                <a:latin typeface="Arial Narrow" panose="020B0606020202030204" pitchFamily="34" charset="0"/>
              </a:rPr>
              <a:pPr eaLnBrk="1" hangingPunct="1"/>
              <a:t>19</a:t>
            </a:fld>
            <a:endParaRPr lang="it-IT" altLang="it-IT" sz="800">
              <a:solidFill>
                <a:srgbClr val="0070C0"/>
              </a:solidFill>
              <a:latin typeface="Arial Narrow" panose="020B0606020202030204" pitchFamily="34" charset="0"/>
            </a:endParaRPr>
          </a:p>
        </p:txBody>
      </p:sp>
      <p:sp>
        <p:nvSpPr>
          <p:cNvPr id="8196" name="Line 55"/>
          <p:cNvSpPr>
            <a:spLocks noChangeShapeType="1"/>
          </p:cNvSpPr>
          <p:nvPr/>
        </p:nvSpPr>
        <p:spPr bwMode="auto">
          <a:xfrm>
            <a:off x="395536" y="6088807"/>
            <a:ext cx="8280400" cy="0"/>
          </a:xfrm>
          <a:prstGeom prst="line">
            <a:avLst/>
          </a:prstGeom>
          <a:noFill/>
          <a:ln w="19050">
            <a:solidFill>
              <a:srgbClr val="0000FF"/>
            </a:solidFill>
            <a:round/>
            <a:headEnd/>
            <a:tailEnd/>
          </a:ln>
          <a:extLst>
            <a:ext uri="{909E8E84-426E-40DD-AFC4-6F175D3DCCD1}">
              <a14:hiddenFill xmlns:a14="http://schemas.microsoft.com/office/drawing/2010/main" xmlns="">
                <a:noFill/>
              </a14:hiddenFill>
            </a:ext>
          </a:extLst>
        </p:spPr>
        <p:txBody>
          <a:bodyPr anchor="ctr">
            <a:spAutoFit/>
          </a:bodyPr>
          <a:lstStyle/>
          <a:p>
            <a:endParaRPr lang="it-IT">
              <a:solidFill>
                <a:srgbClr val="0070C0"/>
              </a:solidFill>
              <a:latin typeface="Arial Narrow" panose="020B0606020202030204" pitchFamily="34" charset="0"/>
            </a:endParaRPr>
          </a:p>
        </p:txBody>
      </p:sp>
      <p:sp>
        <p:nvSpPr>
          <p:cNvPr id="4" name="CasellaDiTesto 3">
            <a:extLst>
              <a:ext uri="{FF2B5EF4-FFF2-40B4-BE49-F238E27FC236}">
                <a16:creationId xmlns:a16="http://schemas.microsoft.com/office/drawing/2014/main" xmlns="" id="{844252CD-675F-556C-D059-CD96EFE09E2D}"/>
              </a:ext>
            </a:extLst>
          </p:cNvPr>
          <p:cNvSpPr txBox="1"/>
          <p:nvPr/>
        </p:nvSpPr>
        <p:spPr>
          <a:xfrm>
            <a:off x="611560" y="1052737"/>
            <a:ext cx="8280400" cy="5894691"/>
          </a:xfrm>
          <a:prstGeom prst="rect">
            <a:avLst/>
          </a:prstGeom>
          <a:noFill/>
        </p:spPr>
        <p:txBody>
          <a:bodyPr wrap="square">
            <a:spAutoFit/>
          </a:bodyPr>
          <a:lstStyle/>
          <a:p>
            <a:pPr marL="0" marR="0" lvl="0" indent="0" algn="ctr" defTabSz="914400" rtl="0" eaLnBrk="1" fontAlgn="base" latinLnBrk="0" hangingPunct="1">
              <a:lnSpc>
                <a:spcPct val="150000"/>
              </a:lnSpc>
              <a:spcBef>
                <a:spcPct val="0"/>
              </a:spcBef>
              <a:spcAft>
                <a:spcPct val="0"/>
              </a:spcAft>
              <a:buClrTx/>
              <a:buSzTx/>
              <a:buFontTx/>
              <a:buNone/>
              <a:tabLst/>
              <a:defRPr/>
            </a:pPr>
            <a:r>
              <a:rPr kumimoji="0" lang="it-IT" altLang="it-IT" sz="2200" b="1" i="0" u="none" strike="noStrike" kern="1200" cap="none" spc="0" normalizeH="0" baseline="0" noProof="0" dirty="0">
                <a:ln>
                  <a:noFill/>
                </a:ln>
                <a:solidFill>
                  <a:srgbClr val="3333CC"/>
                </a:solidFill>
                <a:effectLst/>
                <a:uLnTx/>
                <a:uFillTx/>
                <a:latin typeface="Times New Roman"/>
                <a:ea typeface="+mn-ea"/>
                <a:cs typeface="+mn-cs"/>
              </a:rPr>
              <a:t>LE RICADUTE SUGLI ESITI FINALI DEI PROCEDIMENTI</a:t>
            </a:r>
          </a:p>
          <a:p>
            <a:pPr marL="0" marR="0" lvl="0" indent="0" algn="ctr" defTabSz="914400" rtl="0" eaLnBrk="1" fontAlgn="base" latinLnBrk="0" hangingPunct="1">
              <a:lnSpc>
                <a:spcPct val="150000"/>
              </a:lnSpc>
              <a:spcBef>
                <a:spcPct val="0"/>
              </a:spcBef>
              <a:spcAft>
                <a:spcPct val="0"/>
              </a:spcAft>
              <a:buClrTx/>
              <a:buSzTx/>
              <a:buFontTx/>
              <a:buNone/>
              <a:tabLst/>
              <a:defRPr/>
            </a:pPr>
            <a:endParaRPr kumimoji="0" lang="it-IT" altLang="it-IT" sz="2200" b="1" i="0" u="none" strike="noStrike" kern="1200" cap="none" spc="0" normalizeH="0" baseline="0" noProof="0" dirty="0">
              <a:ln>
                <a:noFill/>
              </a:ln>
              <a:solidFill>
                <a:srgbClr val="3333CC"/>
              </a:solidFill>
              <a:effectLst/>
              <a:uLnTx/>
              <a:uFillTx/>
              <a:latin typeface="Times New Roman"/>
              <a:ea typeface="+mn-ea"/>
              <a:cs typeface="+mn-cs"/>
            </a:endParaRPr>
          </a:p>
          <a:p>
            <a:pPr marL="0" marR="0" lvl="0" indent="0" algn="just" defTabSz="914400" rtl="0" eaLnBrk="1" fontAlgn="base" latinLnBrk="0" hangingPunct="1">
              <a:lnSpc>
                <a:spcPct val="150000"/>
              </a:lnSpc>
              <a:spcBef>
                <a:spcPct val="0"/>
              </a:spcBef>
              <a:spcAft>
                <a:spcPct val="0"/>
              </a:spcAft>
              <a:buClrTx/>
              <a:buSzTx/>
              <a:buFontTx/>
              <a:buNone/>
              <a:tabLst/>
              <a:defRPr/>
            </a:pPr>
            <a:r>
              <a:rPr lang="it-IT" altLang="it-IT" sz="2200" b="1" dirty="0">
                <a:solidFill>
                  <a:srgbClr val="3333CC"/>
                </a:solidFill>
                <a:latin typeface="Times New Roman"/>
              </a:rPr>
              <a:t>C) La tipologia degli illeciti</a:t>
            </a:r>
          </a:p>
          <a:p>
            <a:pPr marL="0" marR="0" lvl="0" indent="0" algn="ctr" defTabSz="914400" rtl="0" eaLnBrk="1" fontAlgn="base" latinLnBrk="0" hangingPunct="1">
              <a:lnSpc>
                <a:spcPct val="150000"/>
              </a:lnSpc>
              <a:spcBef>
                <a:spcPct val="0"/>
              </a:spcBef>
              <a:spcAft>
                <a:spcPct val="0"/>
              </a:spcAft>
              <a:buClrTx/>
              <a:buSzTx/>
              <a:buFontTx/>
              <a:buNone/>
              <a:tabLst/>
              <a:defRPr/>
            </a:pPr>
            <a:endParaRPr kumimoji="0" lang="it-IT" altLang="it-IT" sz="2200" b="1" i="0" u="none" strike="noStrike" kern="1200" cap="none" spc="0" normalizeH="0" baseline="0" noProof="0" dirty="0">
              <a:ln>
                <a:noFill/>
              </a:ln>
              <a:solidFill>
                <a:srgbClr val="3333CC"/>
              </a:solidFill>
              <a:effectLst/>
              <a:uLnTx/>
              <a:uFillTx/>
              <a:latin typeface="Times New Roman"/>
              <a:ea typeface="+mn-ea"/>
              <a:cs typeface="+mn-cs"/>
            </a:endParaRPr>
          </a:p>
          <a:p>
            <a:pPr marL="0" marR="0" lvl="0" indent="0" algn="just" defTabSz="914400" rtl="0" eaLnBrk="1" fontAlgn="base" latinLnBrk="0" hangingPunct="1">
              <a:lnSpc>
                <a:spcPct val="150000"/>
              </a:lnSpc>
              <a:spcBef>
                <a:spcPct val="0"/>
              </a:spcBef>
              <a:spcAft>
                <a:spcPct val="0"/>
              </a:spcAft>
              <a:buClrTx/>
              <a:buSzTx/>
              <a:buFontTx/>
              <a:buNone/>
              <a:tabLst/>
              <a:defRPr/>
            </a:pPr>
            <a:r>
              <a:rPr lang="it-IT" sz="2000" b="1" dirty="0">
                <a:solidFill>
                  <a:schemeClr val="accent2"/>
                </a:solidFill>
                <a:effectLst/>
                <a:latin typeface="Times New Roman" panose="02020603050405020304" pitchFamily="18" charset="0"/>
                <a:ea typeface="Calibri" panose="020F0502020204030204" pitchFamily="34" charset="0"/>
              </a:rPr>
              <a:t>Gli illeciti nel diritto dei mercati finanziari sono stati spesso costruiti dal Legislatore come </a:t>
            </a:r>
            <a:r>
              <a:rPr lang="it-IT" sz="2000" b="1" i="1" dirty="0">
                <a:solidFill>
                  <a:schemeClr val="accent2"/>
                </a:solidFill>
                <a:effectLst/>
                <a:latin typeface="Times New Roman" panose="02020603050405020304" pitchFamily="18" charset="0"/>
                <a:ea typeface="Calibri" panose="020F0502020204030204" pitchFamily="34" charset="0"/>
              </a:rPr>
              <a:t>illeciti di pericolo </a:t>
            </a:r>
            <a:r>
              <a:rPr lang="it-IT" sz="2000" b="1" dirty="0">
                <a:solidFill>
                  <a:schemeClr val="accent2"/>
                </a:solidFill>
                <a:effectLst/>
                <a:latin typeface="Times New Roman" panose="02020603050405020304" pitchFamily="18" charset="0"/>
                <a:ea typeface="Calibri" panose="020F0502020204030204" pitchFamily="34" charset="0"/>
              </a:rPr>
              <a:t>e non come illeciti di danno (ossia rispetto ai quali l’offesa viene ritenuta anticipata al momento della messa in pericolo di un determinato bene e non è ravvisata nel suo concreto danneggiamento) o come </a:t>
            </a:r>
            <a:r>
              <a:rPr lang="it-IT" sz="2000" b="1" i="1" dirty="0">
                <a:solidFill>
                  <a:schemeClr val="accent2"/>
                </a:solidFill>
                <a:effectLst/>
                <a:latin typeface="Times New Roman" panose="02020603050405020304" pitchFamily="18" charset="0"/>
                <a:ea typeface="Calibri" panose="020F0502020204030204" pitchFamily="34" charset="0"/>
              </a:rPr>
              <a:t>illeciti istantanei</a:t>
            </a:r>
            <a:endParaRPr lang="it-IT" altLang="it-IT" sz="2000" b="1" dirty="0">
              <a:solidFill>
                <a:schemeClr val="accent2"/>
              </a:solidFill>
              <a:latin typeface="Times New Roman"/>
            </a:endParaRPr>
          </a:p>
          <a:p>
            <a:pPr marL="0" marR="0" lvl="0" indent="0" algn="ctr" defTabSz="914400" rtl="0" eaLnBrk="1" fontAlgn="base" latinLnBrk="0" hangingPunct="1">
              <a:lnSpc>
                <a:spcPct val="150000"/>
              </a:lnSpc>
              <a:spcBef>
                <a:spcPct val="0"/>
              </a:spcBef>
              <a:spcAft>
                <a:spcPct val="0"/>
              </a:spcAft>
              <a:buClrTx/>
              <a:buSzTx/>
              <a:buFontTx/>
              <a:buNone/>
              <a:tabLst/>
              <a:defRPr/>
            </a:pPr>
            <a:endParaRPr kumimoji="0" lang="it-IT" altLang="it-IT" sz="2200" b="1" i="0" u="none" strike="noStrike" kern="1200" cap="none" spc="0" normalizeH="0" baseline="0" noProof="0" dirty="0">
              <a:ln>
                <a:noFill/>
              </a:ln>
              <a:solidFill>
                <a:srgbClr val="3333CC"/>
              </a:solidFill>
              <a:effectLst/>
              <a:uLnTx/>
              <a:uFillTx/>
              <a:latin typeface="Times New Roman"/>
              <a:ea typeface="+mn-ea"/>
              <a:cs typeface="+mn-cs"/>
            </a:endParaRPr>
          </a:p>
          <a:p>
            <a:pPr marL="0" marR="0" lvl="0" indent="0" algn="ctr" defTabSz="914400" rtl="0" eaLnBrk="1" fontAlgn="base" latinLnBrk="0" hangingPunct="1">
              <a:lnSpc>
                <a:spcPct val="150000"/>
              </a:lnSpc>
              <a:spcBef>
                <a:spcPct val="0"/>
              </a:spcBef>
              <a:spcAft>
                <a:spcPct val="0"/>
              </a:spcAft>
              <a:buClrTx/>
              <a:buSzTx/>
              <a:buFontTx/>
              <a:buNone/>
              <a:tabLst/>
              <a:defRPr/>
            </a:pPr>
            <a:endParaRPr lang="it-IT" altLang="it-IT" sz="2200" b="1" dirty="0">
              <a:solidFill>
                <a:srgbClr val="3333CC"/>
              </a:solidFill>
              <a:latin typeface="Times New Roman"/>
            </a:endParaRPr>
          </a:p>
          <a:p>
            <a:pPr marL="0" marR="0" lvl="0" indent="0" algn="ctr" defTabSz="914400" rtl="0" eaLnBrk="1" fontAlgn="base" latinLnBrk="0" hangingPunct="1">
              <a:lnSpc>
                <a:spcPct val="150000"/>
              </a:lnSpc>
              <a:spcBef>
                <a:spcPct val="0"/>
              </a:spcBef>
              <a:spcAft>
                <a:spcPct val="0"/>
              </a:spcAft>
              <a:buClrTx/>
              <a:buSzTx/>
              <a:buFontTx/>
              <a:buNone/>
              <a:tabLst/>
              <a:defRPr/>
            </a:pPr>
            <a:endParaRPr kumimoji="0" lang="it-IT" altLang="it-IT" sz="2200" b="1" i="0" u="none" strike="noStrike" kern="1200" cap="none" spc="0" normalizeH="0" baseline="0" noProof="0" dirty="0">
              <a:ln>
                <a:noFill/>
              </a:ln>
              <a:solidFill>
                <a:srgbClr val="3333CC"/>
              </a:solidFill>
              <a:effectLst/>
              <a:uLnTx/>
              <a:uFillTx/>
              <a:latin typeface="Times New Roman"/>
              <a:ea typeface="+mn-ea"/>
              <a:cs typeface="+mn-cs"/>
            </a:endParaRPr>
          </a:p>
        </p:txBody>
      </p:sp>
    </p:spTree>
    <p:extLst>
      <p:ext uri="{BB962C8B-B14F-4D97-AF65-F5344CB8AC3E}">
        <p14:creationId xmlns:p14="http://schemas.microsoft.com/office/powerpoint/2010/main" xmlns="" val="1985548272"/>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1"/>
          <p:cNvSpPr>
            <a:spLocks noChangeArrowheads="1"/>
          </p:cNvSpPr>
          <p:nvPr/>
        </p:nvSpPr>
        <p:spPr bwMode="auto">
          <a:xfrm>
            <a:off x="4438650" y="6553200"/>
            <a:ext cx="261938" cy="274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8" tIns="44450" rIns="90488" bIns="4445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D05A54AA-2351-4186-8475-06D5E4B97453}" type="slidenum">
              <a:rPr lang="it-IT" altLang="it-IT" sz="1200">
                <a:latin typeface="Arial Narrow" panose="020B0606020202030204" pitchFamily="34" charset="0"/>
              </a:rPr>
              <a:pPr eaLnBrk="1" hangingPunct="1"/>
              <a:t>2</a:t>
            </a:fld>
            <a:endParaRPr lang="it-IT" altLang="it-IT" sz="800">
              <a:latin typeface="Arial Narrow" panose="020B0606020202030204" pitchFamily="34" charset="0"/>
            </a:endParaRPr>
          </a:p>
        </p:txBody>
      </p:sp>
      <p:sp>
        <p:nvSpPr>
          <p:cNvPr id="4099" name="Text Box 48"/>
          <p:cNvSpPr txBox="1">
            <a:spLocks noChangeArrowheads="1"/>
          </p:cNvSpPr>
          <p:nvPr/>
        </p:nvSpPr>
        <p:spPr bwMode="auto">
          <a:xfrm>
            <a:off x="755650" y="5287963"/>
            <a:ext cx="8243888" cy="7699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it-IT" altLang="it-IT" sz="2200">
                <a:latin typeface="Arial Narrow" panose="020B0606020202030204" pitchFamily="34" charset="0"/>
              </a:rPr>
              <a:t>    </a:t>
            </a:r>
          </a:p>
          <a:p>
            <a:pPr eaLnBrk="1" hangingPunct="1"/>
            <a:r>
              <a:rPr lang="it-IT" altLang="it-IT" sz="2200">
                <a:latin typeface="Arial Narrow" panose="020B0606020202030204" pitchFamily="34" charset="0"/>
              </a:rPr>
              <a:t>  </a:t>
            </a:r>
            <a:endParaRPr lang="it-IT" altLang="it-IT" sz="2200">
              <a:solidFill>
                <a:schemeClr val="hlink"/>
              </a:solidFill>
              <a:latin typeface="Arial Narrow" panose="020B0606020202030204" pitchFamily="34" charset="0"/>
            </a:endParaRPr>
          </a:p>
        </p:txBody>
      </p:sp>
      <p:sp>
        <p:nvSpPr>
          <p:cNvPr id="4100" name="Line 55"/>
          <p:cNvSpPr>
            <a:spLocks noChangeShapeType="1"/>
          </p:cNvSpPr>
          <p:nvPr/>
        </p:nvSpPr>
        <p:spPr bwMode="auto">
          <a:xfrm>
            <a:off x="468313" y="6092825"/>
            <a:ext cx="8280400" cy="0"/>
          </a:xfrm>
          <a:prstGeom prst="line">
            <a:avLst/>
          </a:prstGeom>
          <a:noFill/>
          <a:ln w="19050">
            <a:solidFill>
              <a:srgbClr val="0000FF"/>
            </a:solidFill>
            <a:round/>
            <a:headEnd/>
            <a:tailEnd/>
          </a:ln>
          <a:extLst>
            <a:ext uri="{909E8E84-426E-40DD-AFC4-6F175D3DCCD1}">
              <a14:hiddenFill xmlns:a14="http://schemas.microsoft.com/office/drawing/2010/main" xmlns="">
                <a:noFill/>
              </a14:hiddenFill>
            </a:ext>
          </a:extLst>
        </p:spPr>
        <p:txBody>
          <a:bodyPr anchor="ctr">
            <a:spAutoFit/>
          </a:bodyPr>
          <a:lstStyle/>
          <a:p>
            <a:endParaRPr lang="it-IT">
              <a:latin typeface="Arial Narrow" panose="020B0606020202030204" pitchFamily="34" charset="0"/>
            </a:endParaRPr>
          </a:p>
        </p:txBody>
      </p:sp>
      <p:sp>
        <p:nvSpPr>
          <p:cNvPr id="112696" name="Text Box 56"/>
          <p:cNvSpPr txBox="1">
            <a:spLocks noChangeArrowheads="1"/>
          </p:cNvSpPr>
          <p:nvPr/>
        </p:nvSpPr>
        <p:spPr bwMode="auto">
          <a:xfrm>
            <a:off x="792163" y="1429071"/>
            <a:ext cx="7883525" cy="3939540"/>
          </a:xfrm>
          <a:prstGeom prst="rect">
            <a:avLst/>
          </a:prstGeom>
          <a:noFill/>
          <a:ln w="3175">
            <a:noFill/>
            <a:miter lim="800000"/>
            <a:headEnd/>
            <a:tailEnd/>
          </a:ln>
          <a:effectLst/>
        </p:spPr>
        <p:txBody>
          <a:bodyPr anchor="ctr">
            <a:spAutoFit/>
          </a:bodyPr>
          <a:lstStyle/>
          <a:p>
            <a:pPr fontAlgn="auto">
              <a:spcAft>
                <a:spcPts val="0"/>
              </a:spcAft>
              <a:defRPr/>
            </a:pPr>
            <a:r>
              <a:rPr lang="it-IT" sz="2500" dirty="0">
                <a:solidFill>
                  <a:schemeClr val="accent2"/>
                </a:solidFill>
                <a:latin typeface="Arial Narrow" panose="020B0606020202030204" pitchFamily="34" charset="0"/>
                <a:cs typeface="+mn-cs"/>
              </a:rPr>
              <a:t>1.</a:t>
            </a:r>
            <a:r>
              <a:rPr lang="it-IT" sz="1600" dirty="0">
                <a:solidFill>
                  <a:schemeClr val="accent2"/>
                </a:solidFill>
                <a:latin typeface="Arial Narrow" panose="020B0606020202030204" pitchFamily="34" charset="0"/>
                <a:cs typeface="+mn-cs"/>
              </a:rPr>
              <a:t>	</a:t>
            </a:r>
            <a:r>
              <a:rPr lang="it-IT" sz="2500" dirty="0">
                <a:solidFill>
                  <a:schemeClr val="accent2"/>
                </a:solidFill>
                <a:latin typeface="+mj-lt"/>
                <a:cs typeface="+mn-cs"/>
              </a:rPr>
              <a:t>Introduzione.</a:t>
            </a:r>
          </a:p>
          <a:p>
            <a:pPr algn="just" fontAlgn="auto">
              <a:spcAft>
                <a:spcPts val="0"/>
              </a:spcAft>
              <a:defRPr/>
            </a:pPr>
            <a:r>
              <a:rPr lang="it-IT" sz="2500" dirty="0">
                <a:solidFill>
                  <a:schemeClr val="accent2"/>
                </a:solidFill>
                <a:latin typeface="+mj-lt"/>
                <a:cs typeface="+mn-cs"/>
              </a:rPr>
              <a:t>2.	La portata innovativa della norma.</a:t>
            </a:r>
          </a:p>
          <a:p>
            <a:pPr algn="just" fontAlgn="auto">
              <a:spcAft>
                <a:spcPts val="0"/>
              </a:spcAft>
              <a:defRPr/>
            </a:pPr>
            <a:r>
              <a:rPr lang="it-IT" sz="2500" dirty="0">
                <a:solidFill>
                  <a:schemeClr val="accent2"/>
                </a:solidFill>
                <a:latin typeface="+mj-lt"/>
                <a:cs typeface="+mn-cs"/>
              </a:rPr>
              <a:t>3.	Le ricadute attese in linea generale: sul procedimento in sé e sugli esiti del procedimento sanzionatorio.</a:t>
            </a:r>
          </a:p>
          <a:p>
            <a:pPr algn="just" fontAlgn="auto">
              <a:spcAft>
                <a:spcPts val="0"/>
              </a:spcAft>
              <a:defRPr/>
            </a:pPr>
            <a:r>
              <a:rPr lang="it-IT" sz="2500" dirty="0">
                <a:solidFill>
                  <a:schemeClr val="accent2"/>
                </a:solidFill>
                <a:latin typeface="+mj-lt"/>
                <a:cs typeface="+mn-cs"/>
              </a:rPr>
              <a:t>4.	Il sub-procedimento che porta la Consob a rendere obbligatori gli impegni assunti.</a:t>
            </a:r>
          </a:p>
          <a:p>
            <a:pPr algn="just" fontAlgn="auto">
              <a:spcAft>
                <a:spcPts val="0"/>
              </a:spcAft>
              <a:defRPr/>
            </a:pPr>
            <a:r>
              <a:rPr lang="it-IT" sz="2500" dirty="0">
                <a:solidFill>
                  <a:schemeClr val="accent2"/>
                </a:solidFill>
                <a:latin typeface="+mj-lt"/>
                <a:cs typeface="+mn-cs"/>
              </a:rPr>
              <a:t>5.	Le ricadute sugli esiti finali del procedimento sanzionatorio, ossia sulle sanzioni amministrative pecuniarie.</a:t>
            </a:r>
          </a:p>
        </p:txBody>
      </p:sp>
      <p:sp>
        <p:nvSpPr>
          <p:cNvPr id="4102" name="Line 60"/>
          <p:cNvSpPr>
            <a:spLocks noChangeShapeType="1"/>
          </p:cNvSpPr>
          <p:nvPr/>
        </p:nvSpPr>
        <p:spPr bwMode="auto">
          <a:xfrm>
            <a:off x="792163" y="1124744"/>
            <a:ext cx="34925" cy="4968081"/>
          </a:xfrm>
          <a:prstGeom prst="line">
            <a:avLst/>
          </a:prstGeom>
          <a:noFill/>
          <a:ln w="12700">
            <a:solidFill>
              <a:srgbClr val="3333FF"/>
            </a:solidFill>
            <a:round/>
            <a:headEnd/>
            <a:tailEnd/>
          </a:ln>
          <a:extLst>
            <a:ext uri="{909E8E84-426E-40DD-AFC4-6F175D3DCCD1}">
              <a14:hiddenFill xmlns:a14="http://schemas.microsoft.com/office/drawing/2010/main" xmlns="">
                <a:noFill/>
              </a14:hiddenFill>
            </a:ext>
          </a:extLst>
        </p:spPr>
        <p:txBody>
          <a:bodyPr wrap="square" anchor="ctr">
            <a:spAutoFit/>
          </a:bodyPr>
          <a:lstStyle/>
          <a:p>
            <a:endParaRPr lang="it-IT">
              <a:latin typeface="Arial Narrow" panose="020B0606020202030204" pitchFamily="34" charset="0"/>
            </a:endParaRPr>
          </a:p>
        </p:txBody>
      </p:sp>
      <p:sp>
        <p:nvSpPr>
          <p:cNvPr id="4105" name="Line 55"/>
          <p:cNvSpPr>
            <a:spLocks noChangeShapeType="1"/>
          </p:cNvSpPr>
          <p:nvPr/>
        </p:nvSpPr>
        <p:spPr bwMode="auto">
          <a:xfrm>
            <a:off x="539750" y="1124744"/>
            <a:ext cx="8280400" cy="0"/>
          </a:xfrm>
          <a:prstGeom prst="line">
            <a:avLst/>
          </a:prstGeom>
          <a:noFill/>
          <a:ln w="19050">
            <a:solidFill>
              <a:srgbClr val="0000FF"/>
            </a:solidFill>
            <a:round/>
            <a:headEnd/>
            <a:tailEnd/>
          </a:ln>
          <a:extLst>
            <a:ext uri="{909E8E84-426E-40DD-AFC4-6F175D3DCCD1}">
              <a14:hiddenFill xmlns:a14="http://schemas.microsoft.com/office/drawing/2010/main" xmlns="">
                <a:noFill/>
              </a14:hiddenFill>
            </a:ext>
          </a:extLst>
        </p:spPr>
        <p:txBody>
          <a:bodyPr anchor="ctr">
            <a:spAutoFit/>
          </a:bodyPr>
          <a:lstStyle/>
          <a:p>
            <a:endParaRPr lang="it-IT" dirty="0">
              <a:latin typeface="Arial Narrow" panose="020B0606020202030204" pitchFamily="34" charset="0"/>
            </a:endParaRPr>
          </a:p>
        </p:txBody>
      </p:sp>
      <p:sp>
        <p:nvSpPr>
          <p:cNvPr id="4106" name="CasellaDiTesto 14"/>
          <p:cNvSpPr txBox="1">
            <a:spLocks noChangeArrowheads="1"/>
          </p:cNvSpPr>
          <p:nvPr/>
        </p:nvSpPr>
        <p:spPr bwMode="auto">
          <a:xfrm>
            <a:off x="7667625" y="848519"/>
            <a:ext cx="1225550" cy="2762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it-IT" altLang="it-IT" sz="1200" b="1" i="1" dirty="0">
                <a:solidFill>
                  <a:srgbClr val="0033CC"/>
                </a:solidFill>
                <a:latin typeface="Arial Narrow" panose="020B0606020202030204" pitchFamily="34" charset="0"/>
              </a:rPr>
              <a:t>AGENDA</a:t>
            </a: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Grp="1" noChangeArrowheads="1"/>
          </p:cNvSpPr>
          <p:nvPr>
            <p:ph type="title" idx="4294967295"/>
          </p:nvPr>
        </p:nvSpPr>
        <p:spPr bwMode="auto">
          <a:xfrm>
            <a:off x="468313" y="1125538"/>
            <a:ext cx="8229600" cy="706437"/>
          </a:xfrm>
          <a:prstGeom prst="rect">
            <a:avLst/>
          </a:prstGeom>
          <a:noFill/>
          <a:ln>
            <a:miter lim="800000"/>
            <a:headEnd/>
            <a:tailEnd/>
          </a:ln>
        </p:spPr>
        <p:txBody>
          <a:bodyPr/>
          <a:lstStyle/>
          <a:p>
            <a:pPr marL="0" marR="0" lvl="0" indent="0" defTabSz="914400" rtl="0" eaLnBrk="1" fontAlgn="base" latinLnBrk="0" hangingPunct="1">
              <a:lnSpc>
                <a:spcPct val="150000"/>
              </a:lnSpc>
              <a:spcBef>
                <a:spcPct val="0"/>
              </a:spcBef>
              <a:spcAft>
                <a:spcPct val="0"/>
              </a:spcAft>
              <a:tabLst/>
              <a:defRPr/>
            </a:pPr>
            <a:r>
              <a:rPr kumimoji="0" lang="it-IT" altLang="it-IT" sz="2200" b="1" i="0" u="none" strike="noStrike" kern="1200" cap="none" spc="0" normalizeH="0" baseline="0" noProof="0" dirty="0">
                <a:ln>
                  <a:noFill/>
                </a:ln>
                <a:solidFill>
                  <a:srgbClr val="3333CC"/>
                </a:solidFill>
                <a:effectLst/>
                <a:uLnTx/>
                <a:uFillTx/>
                <a:latin typeface="Times New Roman"/>
                <a:ea typeface="+mn-ea"/>
                <a:cs typeface="+mn-cs"/>
              </a:rPr>
              <a:t>LE RICADUTE SUGLI ESITI FINALI DEI PROCEDIMENTI</a:t>
            </a:r>
            <a:br>
              <a:rPr kumimoji="0" lang="it-IT" altLang="it-IT" sz="2200" b="1" i="0" u="none" strike="noStrike" kern="1200" cap="none" spc="0" normalizeH="0" baseline="0" noProof="0" dirty="0">
                <a:ln>
                  <a:noFill/>
                </a:ln>
                <a:solidFill>
                  <a:srgbClr val="3333CC"/>
                </a:solidFill>
                <a:effectLst/>
                <a:uLnTx/>
                <a:uFillTx/>
                <a:latin typeface="Times New Roman"/>
                <a:ea typeface="+mn-ea"/>
                <a:cs typeface="+mn-cs"/>
              </a:rPr>
            </a:br>
            <a:endParaRPr lang="it-IT" sz="2400" dirty="0">
              <a:solidFill>
                <a:srgbClr val="000099"/>
              </a:solidFill>
              <a:latin typeface="Arial Narrow" panose="020B0606020202030204" pitchFamily="34" charset="0"/>
            </a:endParaRPr>
          </a:p>
        </p:txBody>
      </p:sp>
      <p:sp>
        <p:nvSpPr>
          <p:cNvPr id="34818" name="Rectangle 3"/>
          <p:cNvSpPr>
            <a:spLocks noGrp="1" noChangeArrowheads="1"/>
          </p:cNvSpPr>
          <p:nvPr>
            <p:ph type="body" idx="4294967295"/>
          </p:nvPr>
        </p:nvSpPr>
        <p:spPr bwMode="auto">
          <a:xfrm>
            <a:off x="395288" y="1844675"/>
            <a:ext cx="8229600" cy="5013325"/>
          </a:xfrm>
          <a:prstGeom prst="rect">
            <a:avLst/>
          </a:prstGeom>
          <a:noFill/>
          <a:ln>
            <a:miter lim="800000"/>
            <a:headEnd/>
            <a:tailEnd/>
          </a:ln>
        </p:spPr>
        <p:txBody>
          <a:bodyPr/>
          <a:lstStyle/>
          <a:p>
            <a:pPr marL="608013" indent="-608013" algn="just" defTabSz="912813" eaLnBrk="1" hangingPunct="1">
              <a:lnSpc>
                <a:spcPct val="80000"/>
              </a:lnSpc>
              <a:buFontTx/>
              <a:buNone/>
            </a:pPr>
            <a:endParaRPr lang="it-IT" sz="1400" dirty="0">
              <a:solidFill>
                <a:srgbClr val="000099"/>
              </a:solidFill>
              <a:latin typeface="Arial Narrow" panose="020B0606020202030204" pitchFamily="34" charset="0"/>
              <a:cs typeface="Times New Roman" pitchFamily="18" charset="0"/>
            </a:endParaRPr>
          </a:p>
          <a:p>
            <a:pPr marL="342900" lvl="0" indent="-342900" eaLnBrk="0" fontAlgn="base" hangingPunct="0">
              <a:lnSpc>
                <a:spcPct val="80000"/>
              </a:lnSpc>
              <a:buFont typeface="Times New Roman" panose="02020603050405020304" pitchFamily="18" charset="0"/>
              <a:buChar char="•"/>
              <a:tabLst>
                <a:tab pos="457200" algn="l"/>
              </a:tabLst>
            </a:pPr>
            <a:endParaRPr lang="it-IT" sz="2000" dirty="0">
              <a:solidFill>
                <a:srgbClr val="000000"/>
              </a:solidFill>
              <a:effectLst/>
              <a:latin typeface="Times New Roman" panose="02020603050405020304" pitchFamily="18" charset="0"/>
              <a:ea typeface="Calibri" panose="020F0502020204030204" pitchFamily="34" charset="0"/>
              <a:cs typeface="+mn-cs"/>
            </a:endParaRPr>
          </a:p>
          <a:p>
            <a:pPr marL="342900" lvl="0" indent="-342900" algn="just" eaLnBrk="0" fontAlgn="base" hangingPunct="0">
              <a:lnSpc>
                <a:spcPct val="80000"/>
              </a:lnSpc>
              <a:buFont typeface="Times New Roman" panose="02020603050405020304" pitchFamily="18" charset="0"/>
              <a:buChar char="•"/>
              <a:tabLst>
                <a:tab pos="457200" algn="l"/>
              </a:tabLst>
            </a:pPr>
            <a:r>
              <a:rPr lang="it-IT" sz="3000" dirty="0">
                <a:solidFill>
                  <a:schemeClr val="accent2"/>
                </a:solidFill>
                <a:effectLst/>
                <a:latin typeface="+mj-lt"/>
                <a:ea typeface="Calibri" panose="020F0502020204030204" pitchFamily="34" charset="0"/>
                <a:cs typeface="+mn-cs"/>
              </a:rPr>
              <a:t>Oltre a porre termine alla condotta, la parte potrebbe impegnarsi a “</a:t>
            </a:r>
            <a:r>
              <a:rPr lang="it-IT" sz="3000" b="1" dirty="0">
                <a:solidFill>
                  <a:schemeClr val="accent2"/>
                </a:solidFill>
                <a:effectLst/>
                <a:latin typeface="+mj-lt"/>
                <a:ea typeface="Calibri" panose="020F0502020204030204" pitchFamily="34" charset="0"/>
                <a:cs typeface="+mn-cs"/>
              </a:rPr>
              <a:t>far venir meno i profili di lesione degli interessi degli investitori e del mercato oggetto della contestazione</a:t>
            </a:r>
            <a:r>
              <a:rPr lang="it-IT" sz="3000" dirty="0">
                <a:solidFill>
                  <a:schemeClr val="accent2"/>
                </a:solidFill>
                <a:effectLst/>
                <a:latin typeface="+mj-lt"/>
                <a:ea typeface="Calibri" panose="020F0502020204030204" pitchFamily="34" charset="0"/>
                <a:cs typeface="+mn-cs"/>
              </a:rPr>
              <a:t>”.</a:t>
            </a:r>
          </a:p>
          <a:p>
            <a:pPr marL="342900" lvl="0" indent="-342900" algn="just" eaLnBrk="0" fontAlgn="base" hangingPunct="0">
              <a:lnSpc>
                <a:spcPct val="80000"/>
              </a:lnSpc>
              <a:buFont typeface="Times New Roman" panose="02020603050405020304" pitchFamily="18" charset="0"/>
              <a:buChar char="•"/>
              <a:tabLst>
                <a:tab pos="457200" algn="l"/>
              </a:tabLst>
            </a:pPr>
            <a:endParaRPr lang="it-IT" sz="3000" dirty="0">
              <a:solidFill>
                <a:schemeClr val="accent2"/>
              </a:solidFill>
              <a:effectLst/>
              <a:latin typeface="+mj-lt"/>
              <a:ea typeface="Calibri" panose="020F0502020204030204" pitchFamily="34" charset="0"/>
              <a:cs typeface="+mn-cs"/>
            </a:endParaRPr>
          </a:p>
          <a:p>
            <a:pPr marL="342900" lvl="0" indent="-342900" algn="just" eaLnBrk="0" fontAlgn="base" hangingPunct="0">
              <a:lnSpc>
                <a:spcPct val="80000"/>
              </a:lnSpc>
              <a:buFont typeface="Times New Roman" panose="02020603050405020304" pitchFamily="18" charset="0"/>
              <a:buChar char="•"/>
              <a:tabLst>
                <a:tab pos="457200" algn="l"/>
              </a:tabLst>
            </a:pPr>
            <a:r>
              <a:rPr lang="it-IT" sz="3000" dirty="0">
                <a:solidFill>
                  <a:schemeClr val="accent2"/>
                </a:solidFill>
                <a:latin typeface="+mj-lt"/>
                <a:ea typeface="Calibri" panose="020F0502020204030204" pitchFamily="34" charset="0"/>
              </a:rPr>
              <a:t>Si potrebbe forse immaginare una </a:t>
            </a:r>
            <a:r>
              <a:rPr lang="it-IT" sz="3000" dirty="0">
                <a:solidFill>
                  <a:schemeClr val="accent2"/>
                </a:solidFill>
                <a:effectLst/>
                <a:latin typeface="+mj-lt"/>
                <a:ea typeface="Calibri" panose="020F0502020204030204" pitchFamily="34" charset="0"/>
                <a:cs typeface="+mn-cs"/>
              </a:rPr>
              <a:t>risarcimento del danno o una  restituzione di titoli?</a:t>
            </a:r>
            <a:r>
              <a:rPr lang="it-IT" sz="3000" kern="100" dirty="0">
                <a:effectLst/>
                <a:latin typeface="+mj-lt"/>
                <a:ea typeface="Calibri" panose="020F0502020204030204" pitchFamily="34" charset="0"/>
                <a:cs typeface="Times New Roman" panose="02020603050405020304" pitchFamily="18" charset="0"/>
              </a:rPr>
              <a:t> </a:t>
            </a:r>
          </a:p>
        </p:txBody>
      </p:sp>
    </p:spTree>
  </p:cSld>
  <p:clrMapOvr>
    <a:masterClrMapping/>
  </p:clrMapOvr>
  <p:transition advClick="0"/>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bwMode="auto">
          <a:xfrm>
            <a:off x="179512" y="981075"/>
            <a:ext cx="8518401" cy="575718"/>
          </a:xfrm>
          <a:ln>
            <a:miter lim="800000"/>
            <a:headEnd/>
            <a:tailEnd/>
          </a:ln>
        </p:spPr>
        <p:txBody>
          <a:bodyPr vert="horz" wrap="square" lIns="91440" tIns="45720" rIns="91440" bIns="45720" numCol="1" anchor="t" anchorCtr="0" compatLnSpc="1">
            <a:prstTxWarp prst="textNoShape">
              <a:avLst/>
            </a:prstTxWarp>
          </a:bodyPr>
          <a:lstStyle/>
          <a:p>
            <a:pPr>
              <a:defRPr/>
            </a:pPr>
            <a:r>
              <a:rPr kumimoji="0" lang="it-IT" altLang="it-IT" sz="2400" b="1" i="0" u="none" strike="noStrike" kern="1200" cap="none" spc="0" normalizeH="0" baseline="0" noProof="0" dirty="0">
                <a:ln>
                  <a:noFill/>
                </a:ln>
                <a:solidFill>
                  <a:srgbClr val="3333CC"/>
                </a:solidFill>
                <a:effectLst/>
                <a:uLnTx/>
                <a:uFillTx/>
                <a:latin typeface="Times New Roman"/>
                <a:ea typeface="+mn-ea"/>
                <a:cs typeface="+mn-cs"/>
              </a:rPr>
              <a:t>LE RICADUTE SUGLI ESITI FINALI DEI PROCEDIMENTI</a:t>
            </a:r>
            <a:br>
              <a:rPr kumimoji="0" lang="it-IT" altLang="it-IT" sz="2400" b="1" i="0" u="none" strike="noStrike" kern="1200" cap="none" spc="0" normalizeH="0" baseline="0" noProof="0" dirty="0">
                <a:ln>
                  <a:noFill/>
                </a:ln>
                <a:solidFill>
                  <a:srgbClr val="3333CC"/>
                </a:solidFill>
                <a:effectLst/>
                <a:uLnTx/>
                <a:uFillTx/>
                <a:latin typeface="Times New Roman"/>
                <a:ea typeface="+mn-ea"/>
                <a:cs typeface="+mn-cs"/>
              </a:rPr>
            </a:br>
            <a:r>
              <a:rPr kumimoji="0" lang="it-IT" altLang="it-IT" sz="3200" b="1" i="0" u="none" strike="noStrike" kern="1200" cap="none" spc="0" normalizeH="0" baseline="0" noProof="0" dirty="0">
                <a:ln>
                  <a:noFill/>
                </a:ln>
                <a:solidFill>
                  <a:srgbClr val="3333CC"/>
                </a:solidFill>
                <a:effectLst/>
                <a:uLnTx/>
                <a:uFillTx/>
                <a:latin typeface="Times New Roman"/>
                <a:ea typeface="+mn-ea"/>
                <a:cs typeface="+mn-cs"/>
              </a:rPr>
              <a:t/>
            </a:r>
            <a:br>
              <a:rPr kumimoji="0" lang="it-IT" altLang="it-IT" sz="3200" b="1" i="0" u="none" strike="noStrike" kern="1200" cap="none" spc="0" normalizeH="0" baseline="0" noProof="0" dirty="0">
                <a:ln>
                  <a:noFill/>
                </a:ln>
                <a:solidFill>
                  <a:srgbClr val="3333CC"/>
                </a:solidFill>
                <a:effectLst/>
                <a:uLnTx/>
                <a:uFillTx/>
                <a:latin typeface="Times New Roman"/>
                <a:ea typeface="+mn-ea"/>
                <a:cs typeface="+mn-cs"/>
              </a:rPr>
            </a:br>
            <a:endParaRPr lang="it-IT" sz="3200" b="1" dirty="0">
              <a:solidFill>
                <a:srgbClr val="000099"/>
              </a:solidFill>
              <a:latin typeface="Arial Narrow" panose="020B0606020202030204" pitchFamily="34" charset="0"/>
            </a:endParaRPr>
          </a:p>
        </p:txBody>
      </p:sp>
      <p:sp>
        <p:nvSpPr>
          <p:cNvPr id="38914" name="Rectangle 3"/>
          <p:cNvSpPr>
            <a:spLocks noGrp="1" noChangeArrowheads="1"/>
          </p:cNvSpPr>
          <p:nvPr>
            <p:ph type="body" idx="1"/>
          </p:nvPr>
        </p:nvSpPr>
        <p:spPr bwMode="auto">
          <a:xfrm>
            <a:off x="179512" y="1556793"/>
            <a:ext cx="8518401" cy="5029746"/>
          </a:xfrm>
          <a:noFill/>
          <a:ln>
            <a:miter lim="800000"/>
            <a:headEnd/>
            <a:tailEnd/>
          </a:ln>
        </p:spPr>
        <p:txBody>
          <a:bodyPr vert="horz" wrap="square" lIns="91440" tIns="45720" rIns="91440" bIns="45720" numCol="1" anchor="t" anchorCtr="0" compatLnSpc="1">
            <a:prstTxWarp prst="textNoShape">
              <a:avLst/>
            </a:prstTxWarp>
          </a:bodyPr>
          <a:lstStyle/>
          <a:p>
            <a:pPr marL="342900" lvl="0" indent="-342900" algn="just">
              <a:lnSpc>
                <a:spcPct val="107000"/>
              </a:lnSpc>
              <a:buFont typeface="+mj-lt"/>
              <a:buAutoNum type="arabicPeriod"/>
            </a:pPr>
            <a:r>
              <a:rPr lang="it-IT" sz="1800" b="1" kern="100"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VIOLAZIONI IN MATERIA DI MERCATI</a:t>
            </a:r>
            <a:endParaRPr lang="it-IT" sz="1800" kern="1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it-IT" sz="1800" b="1" kern="100"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Abuso di informazioni privilegiate</a:t>
            </a:r>
            <a:r>
              <a:rPr lang="it-IT" sz="1800" kern="100"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 (n. 1 nel 2022, n. 5 nel 2023 e n. 2 nel 2024)</a:t>
            </a:r>
            <a:endParaRPr lang="it-IT" sz="1800" kern="1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it-IT" sz="1800" b="1" kern="100"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Manipolazione del mercato</a:t>
            </a:r>
            <a:r>
              <a:rPr lang="it-IT" sz="1800" kern="100"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 (n. 2 nel 2022 e n. 2 nel 2023)</a:t>
            </a:r>
            <a:endParaRPr lang="it-IT" sz="1800" kern="1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it-IT" sz="1800" b="1" kern="100"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Ritardata comunicazione al mercato di una informazione privilegiata</a:t>
            </a:r>
            <a:r>
              <a:rPr lang="it-IT" sz="1800" kern="100"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 (n. 3 nel 2022 e n. 3 nel 2023)</a:t>
            </a:r>
            <a:endParaRPr lang="it-IT" sz="1800" kern="1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it-IT" sz="1800" b="1" i="1" kern="100" dirty="0" err="1">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Internal</a:t>
            </a:r>
            <a:r>
              <a:rPr lang="it-IT" sz="1800" b="1" i="1" kern="100"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 </a:t>
            </a:r>
            <a:r>
              <a:rPr lang="it-IT" sz="1800" b="1" i="1" kern="100" dirty="0" err="1">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dealing</a:t>
            </a:r>
            <a:r>
              <a:rPr lang="it-IT" sz="1800" kern="100"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 (n. 1 nel 2022 e n. 1 2024)</a:t>
            </a:r>
            <a:endParaRPr lang="it-IT" sz="1800" kern="1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it-IT" sz="1800" b="1" kern="100"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Raccomandazioni di investimento</a:t>
            </a:r>
            <a:r>
              <a:rPr lang="it-IT" sz="1800" kern="100"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 (n. 1 nel 2023)</a:t>
            </a:r>
            <a:endParaRPr lang="it-IT" sz="1800" kern="1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it-IT" sz="1800" b="1" kern="0" dirty="0">
                <a:solidFill>
                  <a:schemeClr val="accent2"/>
                </a:solidFill>
                <a:effectLst/>
                <a:latin typeface="TimesNewRomanPS-BoldMT"/>
                <a:ea typeface="Calibri" panose="020F0502020204030204" pitchFamily="34" charset="0"/>
                <a:cs typeface="TimesNewRomanPS-BoldMT"/>
              </a:rPr>
              <a:t>Obbligo di segnalazione </a:t>
            </a:r>
            <a:r>
              <a:rPr lang="it-IT" sz="1800" b="1" kern="100"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da parte delle </a:t>
            </a:r>
            <a:r>
              <a:rPr lang="it-IT" sz="1800" b="1" kern="0" dirty="0">
                <a:solidFill>
                  <a:schemeClr val="accent2"/>
                </a:solidFill>
                <a:effectLst/>
                <a:latin typeface="TimesNewRomanPS-BoldMT"/>
                <a:ea typeface="Calibri" panose="020F0502020204030204" pitchFamily="34" charset="0"/>
                <a:cs typeface="TimesNewRomanPS-BoldMT"/>
              </a:rPr>
              <a:t>controparti dei contratti derivati al </a:t>
            </a:r>
            <a:r>
              <a:rPr lang="it-IT" sz="1800" b="1" kern="100"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Repertorio di dati sulle negoziazioni registrato</a:t>
            </a:r>
            <a:r>
              <a:rPr lang="it-IT" sz="1800" kern="100"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 </a:t>
            </a:r>
            <a:r>
              <a:rPr lang="it-IT" sz="1800" kern="0" dirty="0">
                <a:solidFill>
                  <a:schemeClr val="accent2"/>
                </a:solidFill>
                <a:effectLst/>
                <a:latin typeface="TimesNewRomanPS-BoldMT"/>
                <a:ea typeface="Calibri" panose="020F0502020204030204" pitchFamily="34" charset="0"/>
                <a:cs typeface="TimesNewRomanPS-BoldMT"/>
              </a:rPr>
              <a:t>(n. 1 nel 2022 e n. 1 del 2024)</a:t>
            </a:r>
            <a:endParaRPr lang="it-IT" sz="1800" kern="1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it-IT" sz="1800" b="1" kern="0" dirty="0">
                <a:solidFill>
                  <a:schemeClr val="accent2"/>
                </a:solidFill>
                <a:effectLst/>
                <a:latin typeface="TimesNewRomanPS-BoldMT"/>
                <a:ea typeface="Calibri" panose="020F0502020204030204" pitchFamily="34" charset="0"/>
                <a:cs typeface="TimesNewRomanPS-BoldMT"/>
              </a:rPr>
              <a:t>Vendite allo scoperto nude e mancata comunicazione Posizione Nette Corte</a:t>
            </a:r>
            <a:r>
              <a:rPr lang="it-IT" sz="1800" kern="0" dirty="0">
                <a:solidFill>
                  <a:schemeClr val="accent2"/>
                </a:solidFill>
                <a:effectLst/>
                <a:latin typeface="TimesNewRomanPS-BoldMT"/>
                <a:ea typeface="Calibri" panose="020F0502020204030204" pitchFamily="34" charset="0"/>
                <a:cs typeface="TimesNewRomanPS-BoldMT"/>
              </a:rPr>
              <a:t> (n. 1 del 2023 e n. 2 del 2024).</a:t>
            </a:r>
            <a:r>
              <a:rPr lang="it-IT" sz="1800" b="1" kern="100"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it-IT" sz="1800" kern="1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it-IT" sz="1800" b="1" kern="100"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Prevenzione abusi di mercato</a:t>
            </a:r>
            <a:r>
              <a:rPr lang="it-IT" sz="1800" kern="100"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 (violazione art. 16 MAR) (n. 1 nel 2022)</a:t>
            </a:r>
            <a:endParaRPr lang="it-IT" sz="1800" kern="1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r>
              <a:rPr lang="it-IT" sz="1800" b="1" kern="100"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Corretta tenuta registro </a:t>
            </a:r>
            <a:r>
              <a:rPr lang="it-IT" sz="1800" b="1" i="1" kern="100"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insider</a:t>
            </a:r>
            <a:r>
              <a:rPr lang="it-IT" sz="1800" kern="100"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 (violazione articolo 18 MAR) (n. 1 nel 2024)</a:t>
            </a:r>
            <a:endParaRPr lang="it-IT" sz="1800" kern="1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gn="just" defTabSz="912813">
              <a:lnSpc>
                <a:spcPct val="90000"/>
              </a:lnSpc>
              <a:buFontTx/>
              <a:buNone/>
            </a:pPr>
            <a:endParaRPr lang="it-IT" sz="2400" dirty="0">
              <a:solidFill>
                <a:srgbClr val="000099"/>
              </a:solidFill>
              <a:latin typeface="Arial Narrow" panose="020B0606020202030204" pitchFamily="34" charset="0"/>
            </a:endParaRPr>
          </a:p>
          <a:p>
            <a:pPr marL="0" indent="0" algn="just" defTabSz="912813">
              <a:lnSpc>
                <a:spcPct val="90000"/>
              </a:lnSpc>
              <a:buFontTx/>
              <a:buNone/>
            </a:pPr>
            <a:endParaRPr lang="it-IT" sz="2000" dirty="0">
              <a:solidFill>
                <a:srgbClr val="000099"/>
              </a:solidFill>
              <a:latin typeface="Arial Narrow" panose="020B0606020202030204" pitchFamily="34" charset="0"/>
            </a:endParaRPr>
          </a:p>
        </p:txBody>
      </p:sp>
    </p:spTree>
  </p:cSld>
  <p:clrMapOvr>
    <a:masterClrMapping/>
  </p:clrMapOvr>
  <p:transition advClick="0"/>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bwMode="auto">
          <a:xfrm>
            <a:off x="179512" y="981075"/>
            <a:ext cx="8518401" cy="850900"/>
          </a:xfrm>
          <a:ln>
            <a:miter lim="800000"/>
            <a:headEnd/>
            <a:tailEnd/>
          </a:ln>
        </p:spPr>
        <p:txBody>
          <a:bodyPr vert="horz" wrap="square" lIns="91440" tIns="45720" rIns="91440" bIns="45720" numCol="1" anchor="t" anchorCtr="0" compatLnSpc="1">
            <a:prstTxWarp prst="textNoShape">
              <a:avLst/>
            </a:prstTxWarp>
          </a:bodyPr>
          <a:lstStyle/>
          <a:p>
            <a:pPr>
              <a:defRPr/>
            </a:pPr>
            <a:r>
              <a:rPr kumimoji="0" lang="it-IT" altLang="it-IT" sz="2400" b="1" i="0" u="none" strike="noStrike" kern="1200" cap="none" spc="0" normalizeH="0" baseline="0" noProof="0" dirty="0">
                <a:ln>
                  <a:noFill/>
                </a:ln>
                <a:solidFill>
                  <a:srgbClr val="3333CC"/>
                </a:solidFill>
                <a:effectLst/>
                <a:uLnTx/>
                <a:uFillTx/>
                <a:latin typeface="Times New Roman"/>
                <a:ea typeface="+mn-ea"/>
                <a:cs typeface="+mn-cs"/>
              </a:rPr>
              <a:t>LE RICADUTE SUGLI ESITI FINALI DEI PROCEDIMENTI</a:t>
            </a:r>
            <a:endParaRPr lang="it-IT" sz="2400" b="1" dirty="0">
              <a:solidFill>
                <a:srgbClr val="000099"/>
              </a:solidFill>
              <a:latin typeface="Arial Narrow" panose="020B0606020202030204" pitchFamily="34" charset="0"/>
            </a:endParaRPr>
          </a:p>
        </p:txBody>
      </p:sp>
      <p:sp>
        <p:nvSpPr>
          <p:cNvPr id="38914" name="Rectangle 3"/>
          <p:cNvSpPr>
            <a:spLocks noGrp="1" noChangeArrowheads="1"/>
          </p:cNvSpPr>
          <p:nvPr>
            <p:ph type="body" idx="1"/>
          </p:nvPr>
        </p:nvSpPr>
        <p:spPr bwMode="auto">
          <a:xfrm>
            <a:off x="179512" y="1556793"/>
            <a:ext cx="8518401" cy="5029746"/>
          </a:xfrm>
          <a:noFill/>
          <a:ln>
            <a:miter lim="800000"/>
            <a:headEnd/>
            <a:tailEnd/>
          </a:ln>
        </p:spPr>
        <p:txBody>
          <a:bodyPr vert="horz" wrap="square" lIns="91440" tIns="45720" rIns="91440" bIns="45720" numCol="1" anchor="t" anchorCtr="0" compatLnSpc="1">
            <a:prstTxWarp prst="textNoShape">
              <a:avLst/>
            </a:prstTxWarp>
          </a:bodyPr>
          <a:lstStyle/>
          <a:p>
            <a:pPr marL="342900" lvl="0" indent="-342900" algn="just">
              <a:buFont typeface="+mj-lt"/>
              <a:buAutoNum type="arabicPeriod" startAt="2"/>
            </a:pPr>
            <a:endParaRPr lang="it-IT" sz="1800" b="1" dirty="0">
              <a:effectLst/>
              <a:latin typeface="Times New Roman" panose="02020603050405020304" pitchFamily="18" charset="0"/>
              <a:ea typeface="Times New Roman" panose="02020603050405020304" pitchFamily="18" charset="0"/>
            </a:endParaRPr>
          </a:p>
          <a:p>
            <a:pPr marL="342900" lvl="0" indent="-342900" algn="just">
              <a:buFont typeface="+mj-lt"/>
              <a:buAutoNum type="arabicPeriod" startAt="2"/>
            </a:pPr>
            <a:endParaRPr lang="it-IT" sz="1800" b="1" dirty="0">
              <a:latin typeface="Times New Roman" panose="02020603050405020304" pitchFamily="18" charset="0"/>
              <a:ea typeface="Times New Roman" panose="02020603050405020304" pitchFamily="18" charset="0"/>
            </a:endParaRPr>
          </a:p>
          <a:p>
            <a:pPr marL="342900" lvl="0" indent="-342900" algn="just">
              <a:buFont typeface="+mj-lt"/>
              <a:buAutoNum type="arabicPeriod" startAt="2"/>
            </a:pPr>
            <a:r>
              <a:rPr lang="it-IT" sz="1800" b="1" dirty="0">
                <a:solidFill>
                  <a:schemeClr val="accent2"/>
                </a:solidFill>
                <a:effectLst/>
                <a:latin typeface="Times New Roman" panose="02020603050405020304" pitchFamily="18" charset="0"/>
                <a:ea typeface="Times New Roman" panose="02020603050405020304" pitchFamily="18" charset="0"/>
              </a:rPr>
              <a:t>VIOLAZIONI IN MATERIA DI OFFERTE AL PUBBLICO IN ASSENZA DI UN PROSPETTO INFORMATIVO </a:t>
            </a:r>
            <a:r>
              <a:rPr lang="it-IT" sz="1800" kern="100"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 (n. 1 nel 2022, n. 2 nel 2023, n. 3 nel 2024)</a:t>
            </a:r>
            <a:endParaRPr lang="it-IT" sz="1800" kern="1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gn="just" defTabSz="912813">
              <a:lnSpc>
                <a:spcPct val="90000"/>
              </a:lnSpc>
              <a:buFontTx/>
              <a:buNone/>
            </a:pPr>
            <a:endParaRPr lang="it-IT" sz="2000" dirty="0">
              <a:solidFill>
                <a:srgbClr val="000099"/>
              </a:solidFill>
              <a:latin typeface="Arial Narrow" panose="020B0606020202030204" pitchFamily="34" charset="0"/>
            </a:endParaRPr>
          </a:p>
        </p:txBody>
      </p:sp>
    </p:spTree>
    <p:extLst>
      <p:ext uri="{BB962C8B-B14F-4D97-AF65-F5344CB8AC3E}">
        <p14:creationId xmlns:p14="http://schemas.microsoft.com/office/powerpoint/2010/main" xmlns="" val="3203399593"/>
      </p:ext>
    </p:extLst>
  </p:cSld>
  <p:clrMapOvr>
    <a:masterClrMapping/>
  </p:clrMapOvr>
  <p:transition advClick="0"/>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bwMode="auto">
          <a:xfrm>
            <a:off x="323528" y="981075"/>
            <a:ext cx="8518401" cy="850900"/>
          </a:xfrm>
          <a:ln>
            <a:miter lim="800000"/>
            <a:headEnd/>
            <a:tailEnd/>
          </a:ln>
        </p:spPr>
        <p:txBody>
          <a:bodyPr vert="horz" wrap="square" lIns="91440" tIns="45720" rIns="91440" bIns="45720" numCol="1" anchor="t" anchorCtr="0" compatLnSpc="1">
            <a:prstTxWarp prst="textNoShape">
              <a:avLst/>
            </a:prstTxWarp>
          </a:bodyPr>
          <a:lstStyle/>
          <a:p>
            <a:pPr>
              <a:defRPr/>
            </a:pPr>
            <a:r>
              <a:rPr kumimoji="0" lang="it-IT" altLang="it-IT" sz="2400" b="1" i="0" u="none" strike="noStrike" kern="1200" cap="none" spc="0" normalizeH="0" baseline="0" noProof="0" dirty="0">
                <a:ln>
                  <a:noFill/>
                </a:ln>
                <a:solidFill>
                  <a:srgbClr val="3333CC"/>
                </a:solidFill>
                <a:effectLst/>
                <a:uLnTx/>
                <a:uFillTx/>
                <a:latin typeface="Times New Roman"/>
                <a:ea typeface="+mn-ea"/>
                <a:cs typeface="+mn-cs"/>
              </a:rPr>
              <a:t>LE RICADUTE SUGLI ESITI FINALI DEI PROCEDIMENTI</a:t>
            </a:r>
            <a:endParaRPr lang="it-IT" sz="2400" b="1" dirty="0">
              <a:solidFill>
                <a:srgbClr val="000099"/>
              </a:solidFill>
              <a:latin typeface="Arial Narrow" panose="020B0606020202030204" pitchFamily="34" charset="0"/>
            </a:endParaRPr>
          </a:p>
        </p:txBody>
      </p:sp>
      <p:sp>
        <p:nvSpPr>
          <p:cNvPr id="38914" name="Rectangle 3"/>
          <p:cNvSpPr>
            <a:spLocks noGrp="1" noChangeArrowheads="1"/>
          </p:cNvSpPr>
          <p:nvPr>
            <p:ph type="body" idx="1"/>
          </p:nvPr>
        </p:nvSpPr>
        <p:spPr bwMode="auto">
          <a:xfrm>
            <a:off x="179512" y="1556793"/>
            <a:ext cx="8518401" cy="5029746"/>
          </a:xfrm>
          <a:noFill/>
          <a:ln>
            <a:miter lim="800000"/>
            <a:headEnd/>
            <a:tailEnd/>
          </a:ln>
        </p:spPr>
        <p:txBody>
          <a:bodyPr vert="horz" wrap="square" lIns="91440" tIns="45720" rIns="91440" bIns="45720" numCol="1" anchor="t" anchorCtr="0" compatLnSpc="1">
            <a:prstTxWarp prst="textNoShape">
              <a:avLst/>
            </a:prstTxWarp>
          </a:bodyPr>
          <a:lstStyle/>
          <a:p>
            <a:pPr marL="342900" lvl="0" indent="-342900" algn="just">
              <a:buFont typeface="+mj-lt"/>
              <a:buAutoNum type="arabicPeriod" startAt="3"/>
            </a:pPr>
            <a:endParaRPr lang="it-IT" sz="2000" b="1" dirty="0">
              <a:effectLst/>
              <a:latin typeface="Times New Roman" panose="02020603050405020304" pitchFamily="18" charset="0"/>
              <a:ea typeface="Times New Roman" panose="02020603050405020304" pitchFamily="18" charset="0"/>
            </a:endParaRPr>
          </a:p>
          <a:p>
            <a:pPr marL="342900" lvl="0" indent="-342900" algn="just">
              <a:buFont typeface="+mj-lt"/>
              <a:buAutoNum type="arabicPeriod" startAt="3"/>
            </a:pPr>
            <a:r>
              <a:rPr lang="it-IT" sz="2000" b="1" dirty="0">
                <a:solidFill>
                  <a:schemeClr val="accent2"/>
                </a:solidFill>
                <a:effectLst/>
                <a:latin typeface="Times New Roman" panose="02020603050405020304" pitchFamily="18" charset="0"/>
                <a:ea typeface="Times New Roman" panose="02020603050405020304" pitchFamily="18" charset="0"/>
              </a:rPr>
              <a:t>VIOLAZIONI IN MATERIA DI REVISIONE CONTABILE e ANTIRICICLAGGIO</a:t>
            </a:r>
            <a:endParaRPr lang="it-IT" sz="1800" dirty="0">
              <a:solidFill>
                <a:schemeClr val="accent2"/>
              </a:solidFill>
              <a:effectLst/>
              <a:latin typeface="Times New Roman" panose="02020603050405020304" pitchFamily="18" charset="0"/>
              <a:ea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r>
              <a:rPr lang="it-IT" sz="2000" b="1" dirty="0">
                <a:solidFill>
                  <a:schemeClr val="accent2"/>
                </a:solidFill>
                <a:effectLst/>
                <a:latin typeface="Times New Roman" panose="02020603050405020304" pitchFamily="18" charset="0"/>
                <a:ea typeface="Times New Roman" panose="02020603050405020304" pitchFamily="18" charset="0"/>
              </a:rPr>
              <a:t>Attività di revisione dei bilanci di società quotate </a:t>
            </a:r>
            <a:r>
              <a:rPr lang="it-IT" sz="2000" dirty="0">
                <a:solidFill>
                  <a:schemeClr val="accent2"/>
                </a:solidFill>
                <a:effectLst/>
                <a:latin typeface="Times New Roman" panose="02020603050405020304" pitchFamily="18" charset="0"/>
                <a:ea typeface="Times New Roman" panose="02020603050405020304" pitchFamily="18" charset="0"/>
              </a:rPr>
              <a:t>(n. 5 nel 2022, n. 2 del 2023 e n. 2 del 2024)</a:t>
            </a:r>
            <a:endParaRPr lang="it-IT" sz="1800" dirty="0">
              <a:solidFill>
                <a:schemeClr val="accent2"/>
              </a:solidFill>
              <a:effectLst/>
              <a:latin typeface="Times New Roman" panose="02020603050405020304" pitchFamily="18" charset="0"/>
              <a:ea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r>
              <a:rPr lang="it-IT" sz="2000" b="1" dirty="0">
                <a:solidFill>
                  <a:schemeClr val="accent2"/>
                </a:solidFill>
                <a:effectLst/>
                <a:latin typeface="Times New Roman" panose="02020603050405020304" pitchFamily="18" charset="0"/>
                <a:ea typeface="Times New Roman" panose="02020603050405020304" pitchFamily="18" charset="0"/>
              </a:rPr>
              <a:t>Rispetto regole in materia di antiriciclaggio </a:t>
            </a:r>
            <a:r>
              <a:rPr lang="it-IT" sz="2000" dirty="0">
                <a:solidFill>
                  <a:schemeClr val="accent2"/>
                </a:solidFill>
                <a:effectLst/>
                <a:latin typeface="Times New Roman" panose="02020603050405020304" pitchFamily="18" charset="0"/>
                <a:ea typeface="Times New Roman" panose="02020603050405020304" pitchFamily="18" charset="0"/>
              </a:rPr>
              <a:t>(assetto organizzativo, procedure, controlli interni in materia di antiriciclaggio; adeguata verifica della clientela; obblighi di conservazione e registrazione dei documenti, dei dati e delle informazioni; formazione del personale; segnalazione di operazioni sospette) (n. 2 nel 2023 e n. 1 nel 2024)</a:t>
            </a:r>
            <a:endParaRPr lang="it-IT" sz="1800" dirty="0">
              <a:solidFill>
                <a:schemeClr val="accent2"/>
              </a:solidFill>
              <a:effectLst/>
              <a:latin typeface="Times New Roman" panose="02020603050405020304" pitchFamily="18" charset="0"/>
              <a:ea typeface="Times New Roman" panose="02020603050405020304" pitchFamily="18" charset="0"/>
            </a:endParaRPr>
          </a:p>
          <a:p>
            <a:pPr marL="0" indent="0" algn="just" defTabSz="912813">
              <a:lnSpc>
                <a:spcPct val="90000"/>
              </a:lnSpc>
              <a:buFontTx/>
              <a:buNone/>
            </a:pPr>
            <a:endParaRPr lang="it-IT" sz="2000" dirty="0">
              <a:solidFill>
                <a:srgbClr val="000099"/>
              </a:solidFill>
              <a:latin typeface="Arial Narrow" panose="020B0606020202030204" pitchFamily="34" charset="0"/>
            </a:endParaRPr>
          </a:p>
        </p:txBody>
      </p:sp>
    </p:spTree>
    <p:extLst>
      <p:ext uri="{BB962C8B-B14F-4D97-AF65-F5344CB8AC3E}">
        <p14:creationId xmlns:p14="http://schemas.microsoft.com/office/powerpoint/2010/main" xmlns="" val="2574138973"/>
      </p:ext>
    </p:extLst>
  </p:cSld>
  <p:clrMapOvr>
    <a:masterClrMapping/>
  </p:clrMapOvr>
  <p:transition advClick="0"/>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2"/>
          <p:cNvSpPr>
            <a:spLocks noGrp="1" noChangeArrowheads="1"/>
          </p:cNvSpPr>
          <p:nvPr>
            <p:ph type="title"/>
          </p:nvPr>
        </p:nvSpPr>
        <p:spPr bwMode="auto">
          <a:xfrm>
            <a:off x="179512" y="1121790"/>
            <a:ext cx="8712968" cy="723034"/>
          </a:xfrm>
          <a:noFill/>
          <a:ln>
            <a:miter lim="800000"/>
            <a:headEnd/>
            <a:tailEnd/>
          </a:ln>
        </p:spPr>
        <p:txBody>
          <a:bodyPr vert="horz" wrap="square" lIns="91440" tIns="45720" rIns="91440" bIns="45720" numCol="1" anchor="t" anchorCtr="0" compatLnSpc="1">
            <a:prstTxWarp prst="textNoShape">
              <a:avLst/>
            </a:prstTxWarp>
          </a:bodyPr>
          <a:lstStyle/>
          <a:p>
            <a:pPr defTabSz="912813"/>
            <a:r>
              <a:rPr kumimoji="0" lang="it-IT" altLang="it-IT" sz="2400" b="1" i="0" u="none" strike="noStrike" kern="1200" cap="none" spc="0" normalizeH="0" baseline="0" noProof="0" dirty="0">
                <a:ln>
                  <a:noFill/>
                </a:ln>
                <a:solidFill>
                  <a:srgbClr val="3333CC"/>
                </a:solidFill>
                <a:effectLst/>
                <a:uLnTx/>
                <a:uFillTx/>
                <a:latin typeface="Times New Roman"/>
                <a:ea typeface="+mn-ea"/>
                <a:cs typeface="+mn-cs"/>
              </a:rPr>
              <a:t>LE RICADUTE SUGLI ESITI FINALI DEI PROCEDIMENTI</a:t>
            </a:r>
            <a:endParaRPr lang="it-IT" sz="2400" b="1" dirty="0">
              <a:solidFill>
                <a:srgbClr val="000099"/>
              </a:solidFill>
              <a:latin typeface="Arial Narrow" panose="020B0606020202030204" pitchFamily="34" charset="0"/>
              <a:cs typeface="Times New Roman" pitchFamily="18" charset="0"/>
            </a:endParaRPr>
          </a:p>
        </p:txBody>
      </p:sp>
      <p:sp>
        <p:nvSpPr>
          <p:cNvPr id="40962" name="Rectangle 3"/>
          <p:cNvSpPr>
            <a:spLocks noGrp="1" noChangeArrowheads="1"/>
          </p:cNvSpPr>
          <p:nvPr>
            <p:ph type="body" idx="1"/>
          </p:nvPr>
        </p:nvSpPr>
        <p:spPr bwMode="auto">
          <a:xfrm>
            <a:off x="468313" y="1844675"/>
            <a:ext cx="8229600" cy="4525963"/>
          </a:xfrm>
          <a:noFill/>
          <a:ln>
            <a:miter lim="800000"/>
            <a:headEnd/>
            <a:tailEnd/>
          </a:ln>
        </p:spPr>
        <p:txBody>
          <a:bodyPr vert="horz" wrap="square" lIns="91440" tIns="45720" rIns="91440" bIns="45720" numCol="1" anchor="t" anchorCtr="0" compatLnSpc="1">
            <a:prstTxWarp prst="textNoShape">
              <a:avLst/>
            </a:prstTxWarp>
          </a:bodyPr>
          <a:lstStyle/>
          <a:p>
            <a:pPr marL="608013" indent="-608013" algn="just" defTabSz="912813">
              <a:buFontTx/>
              <a:buNone/>
            </a:pPr>
            <a:r>
              <a:rPr lang="it-IT" i="1" dirty="0">
                <a:solidFill>
                  <a:srgbClr val="000099"/>
                </a:solidFill>
                <a:latin typeface="Arial Narrow" panose="020B0606020202030204" pitchFamily="34" charset="0"/>
                <a:cs typeface="Times New Roman" pitchFamily="18" charset="0"/>
              </a:rPr>
              <a:t>	</a:t>
            </a:r>
          </a:p>
          <a:p>
            <a:pPr marL="342900" lvl="0" indent="-342900" algn="just">
              <a:buFont typeface="+mj-lt"/>
              <a:buAutoNum type="arabicPeriod" startAt="4"/>
            </a:pPr>
            <a:r>
              <a:rPr lang="it-IT" sz="2800" i="1" dirty="0">
                <a:solidFill>
                  <a:srgbClr val="000099"/>
                </a:solidFill>
                <a:latin typeface="Arial Narrow" panose="020B0606020202030204" pitchFamily="34" charset="0"/>
                <a:cs typeface="Times New Roman" pitchFamily="18" charset="0"/>
              </a:rPr>
              <a:t>	</a:t>
            </a:r>
            <a:r>
              <a:rPr lang="it-IT" sz="1800" b="1" dirty="0">
                <a:solidFill>
                  <a:schemeClr val="accent2"/>
                </a:solidFill>
                <a:effectLst/>
                <a:latin typeface="Times New Roman" panose="02020603050405020304" pitchFamily="18" charset="0"/>
                <a:ea typeface="Times New Roman" panose="02020603050405020304" pitchFamily="18" charset="0"/>
              </a:rPr>
              <a:t>VIOLAZIONI IN MATERIA DI INTERMEDIARI</a:t>
            </a:r>
            <a:endParaRPr lang="it-IT" sz="1600" dirty="0">
              <a:solidFill>
                <a:schemeClr val="accent2"/>
              </a:solidFill>
              <a:effectLst/>
              <a:latin typeface="Times New Roman" panose="02020603050405020304" pitchFamily="18" charset="0"/>
              <a:ea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r>
              <a:rPr lang="it-IT" sz="1800" dirty="0">
                <a:solidFill>
                  <a:schemeClr val="accent2"/>
                </a:solidFill>
                <a:effectLst/>
                <a:latin typeface="TimesNewRomanPS-BoldMT"/>
                <a:ea typeface="Times New Roman" panose="02020603050405020304" pitchFamily="18" charset="0"/>
                <a:cs typeface="TimesNewRomanPS-BoldMT"/>
              </a:rPr>
              <a:t>Violazioni degli artt. 21 del Tuf (criteri generali per lo svolgimento di servizi e attività di investimento), 22 (separazione patrimoniale), 23 (contratti relativi alla prestazione dei servizi di investimento), 24 (servizio di gestione di portafogli) e violazioni in materia di conflitto di interesse di cui al Reg. 231/213 (n. 2 nel 2022, n. 4 nel 2023 e n. 1 nel 2024)</a:t>
            </a:r>
            <a:endParaRPr lang="it-IT" sz="1600" dirty="0">
              <a:solidFill>
                <a:schemeClr val="accent2"/>
              </a:solidFill>
              <a:effectLst/>
              <a:latin typeface="Times New Roman" panose="02020603050405020304" pitchFamily="18" charset="0"/>
              <a:ea typeface="Times New Roman" panose="02020603050405020304" pitchFamily="18" charset="0"/>
            </a:endParaRPr>
          </a:p>
          <a:p>
            <a:pPr marL="608013" indent="-608013" defTabSz="912813">
              <a:buFontTx/>
              <a:buNone/>
            </a:pPr>
            <a:endParaRPr lang="it-IT" dirty="0">
              <a:solidFill>
                <a:srgbClr val="000099"/>
              </a:solidFill>
              <a:latin typeface="Arial Narrow" panose="020B0606020202030204" pitchFamily="34" charset="0"/>
              <a:cs typeface="Times New Roman" pitchFamily="18" charset="0"/>
            </a:endParaRPr>
          </a:p>
          <a:p>
            <a:pPr marL="608013" indent="-608013" defTabSz="912813">
              <a:buFontTx/>
              <a:buNone/>
            </a:pPr>
            <a:endParaRPr lang="it-IT" dirty="0">
              <a:solidFill>
                <a:schemeClr val="accent2"/>
              </a:solidFill>
              <a:latin typeface="Arial Narrow" panose="020B0606020202030204" pitchFamily="34" charset="0"/>
              <a:cs typeface="Times New Roman" pitchFamily="18" charset="0"/>
            </a:endParaRPr>
          </a:p>
          <a:p>
            <a:pPr marL="608013" indent="-608013" defTabSz="912813">
              <a:buFontTx/>
              <a:buNone/>
            </a:pPr>
            <a:endParaRPr lang="it-IT" dirty="0">
              <a:solidFill>
                <a:schemeClr val="accent2"/>
              </a:solidFill>
              <a:latin typeface="Arial Narrow" panose="020B0606020202030204" pitchFamily="34" charset="0"/>
              <a:cs typeface="Times New Roman" pitchFamily="18" charset="0"/>
            </a:endParaRPr>
          </a:p>
          <a:p>
            <a:pPr marL="608013" indent="-608013" defTabSz="912813">
              <a:buFontTx/>
              <a:buNone/>
            </a:pPr>
            <a:endParaRPr lang="it-IT" dirty="0">
              <a:solidFill>
                <a:schemeClr val="accent2"/>
              </a:solidFill>
              <a:latin typeface="Arial Narrow" panose="020B0606020202030204" pitchFamily="34" charset="0"/>
              <a:cs typeface="Times New Roman" pitchFamily="18" charset="0"/>
            </a:endParaRPr>
          </a:p>
        </p:txBody>
      </p:sp>
    </p:spTree>
  </p:cSld>
  <p:clrMapOvr>
    <a:masterClrMapping/>
  </p:clrMapOvr>
  <p:transition advClick="0"/>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1"/>
          <p:cNvSpPr>
            <a:spLocks noChangeArrowheads="1"/>
          </p:cNvSpPr>
          <p:nvPr/>
        </p:nvSpPr>
        <p:spPr bwMode="auto">
          <a:xfrm>
            <a:off x="4438650" y="6553200"/>
            <a:ext cx="261938" cy="274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8" tIns="44450" rIns="90488" bIns="4445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D05A54AA-2351-4186-8475-06D5E4B97453}" type="slidenum">
              <a:rPr lang="it-IT" altLang="it-IT" sz="1200">
                <a:latin typeface="Arial Narrow" panose="020B0606020202030204" pitchFamily="34" charset="0"/>
              </a:rPr>
              <a:pPr eaLnBrk="1" hangingPunct="1"/>
              <a:t>25</a:t>
            </a:fld>
            <a:endParaRPr lang="it-IT" altLang="it-IT" sz="800">
              <a:latin typeface="Arial Narrow" panose="020B0606020202030204" pitchFamily="34" charset="0"/>
            </a:endParaRPr>
          </a:p>
        </p:txBody>
      </p:sp>
      <p:sp>
        <p:nvSpPr>
          <p:cNvPr id="4099" name="Text Box 48"/>
          <p:cNvSpPr txBox="1">
            <a:spLocks noChangeArrowheads="1"/>
          </p:cNvSpPr>
          <p:nvPr/>
        </p:nvSpPr>
        <p:spPr bwMode="auto">
          <a:xfrm>
            <a:off x="755650" y="5287963"/>
            <a:ext cx="8243888" cy="7699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it-IT" altLang="it-IT" sz="2200">
                <a:latin typeface="Arial Narrow" panose="020B0606020202030204" pitchFamily="34" charset="0"/>
              </a:rPr>
              <a:t>    </a:t>
            </a:r>
          </a:p>
          <a:p>
            <a:pPr eaLnBrk="1" hangingPunct="1"/>
            <a:r>
              <a:rPr lang="it-IT" altLang="it-IT" sz="2200">
                <a:latin typeface="Arial Narrow" panose="020B0606020202030204" pitchFamily="34" charset="0"/>
              </a:rPr>
              <a:t>  </a:t>
            </a:r>
            <a:endParaRPr lang="it-IT" altLang="it-IT" sz="2200">
              <a:solidFill>
                <a:schemeClr val="hlink"/>
              </a:solidFill>
              <a:latin typeface="Arial Narrow" panose="020B0606020202030204" pitchFamily="34" charset="0"/>
            </a:endParaRPr>
          </a:p>
        </p:txBody>
      </p:sp>
      <p:sp>
        <p:nvSpPr>
          <p:cNvPr id="4100" name="Line 55"/>
          <p:cNvSpPr>
            <a:spLocks noChangeShapeType="1"/>
          </p:cNvSpPr>
          <p:nvPr/>
        </p:nvSpPr>
        <p:spPr bwMode="auto">
          <a:xfrm>
            <a:off x="468313" y="6092825"/>
            <a:ext cx="8280400" cy="0"/>
          </a:xfrm>
          <a:prstGeom prst="line">
            <a:avLst/>
          </a:prstGeom>
          <a:noFill/>
          <a:ln w="19050">
            <a:solidFill>
              <a:srgbClr val="0000FF"/>
            </a:solidFill>
            <a:round/>
            <a:headEnd/>
            <a:tailEnd/>
          </a:ln>
          <a:extLst>
            <a:ext uri="{909E8E84-426E-40DD-AFC4-6F175D3DCCD1}">
              <a14:hiddenFill xmlns:a14="http://schemas.microsoft.com/office/drawing/2010/main" xmlns="">
                <a:noFill/>
              </a14:hiddenFill>
            </a:ext>
          </a:extLst>
        </p:spPr>
        <p:txBody>
          <a:bodyPr anchor="ctr">
            <a:spAutoFit/>
          </a:bodyPr>
          <a:lstStyle/>
          <a:p>
            <a:endParaRPr lang="it-IT">
              <a:latin typeface="Arial Narrow" panose="020B0606020202030204" pitchFamily="34" charset="0"/>
            </a:endParaRPr>
          </a:p>
        </p:txBody>
      </p:sp>
      <p:sp>
        <p:nvSpPr>
          <p:cNvPr id="112696" name="Text Box 56"/>
          <p:cNvSpPr txBox="1">
            <a:spLocks noChangeArrowheads="1"/>
          </p:cNvSpPr>
          <p:nvPr/>
        </p:nvSpPr>
        <p:spPr bwMode="auto">
          <a:xfrm>
            <a:off x="539750" y="572898"/>
            <a:ext cx="8315698" cy="6913367"/>
          </a:xfrm>
          <a:prstGeom prst="rect">
            <a:avLst/>
          </a:prstGeom>
          <a:noFill/>
          <a:ln w="3175">
            <a:noFill/>
            <a:miter lim="800000"/>
            <a:headEnd/>
            <a:tailEnd/>
          </a:ln>
          <a:effectLst/>
        </p:spPr>
        <p:txBody>
          <a:bodyPr wrap="square" anchor="ctr">
            <a:spAutoFit/>
          </a:bodyPr>
          <a:lstStyle/>
          <a:p>
            <a:pPr algn="ctr" fontAlgn="auto">
              <a:spcAft>
                <a:spcPts val="0"/>
              </a:spcAft>
              <a:defRPr/>
            </a:pPr>
            <a:r>
              <a:rPr kumimoji="0" lang="it-IT" altLang="it-IT" sz="1600" b="1" i="0" u="none" strike="noStrike" kern="1200" cap="none" spc="0" normalizeH="0" baseline="0" noProof="0" dirty="0">
                <a:ln>
                  <a:noFill/>
                </a:ln>
                <a:solidFill>
                  <a:srgbClr val="3333CC"/>
                </a:solidFill>
                <a:effectLst/>
                <a:uLnTx/>
                <a:uFillTx/>
                <a:latin typeface="Times New Roman"/>
                <a:ea typeface="+mn-ea"/>
                <a:cs typeface="+mn-cs"/>
              </a:rPr>
              <a:t>LE RICADUTE SUGLI ESITI FINALI DEI PROCEDIMENTI</a:t>
            </a:r>
          </a:p>
          <a:p>
            <a:pPr fontAlgn="auto">
              <a:spcAft>
                <a:spcPts val="0"/>
              </a:spcAft>
              <a:defRPr/>
            </a:pPr>
            <a:endParaRPr lang="it-IT" sz="1600" b="1" dirty="0">
              <a:solidFill>
                <a:srgbClr val="3333CC"/>
              </a:solidFill>
              <a:latin typeface="Times New Roman"/>
            </a:endParaRPr>
          </a:p>
          <a:p>
            <a:pPr lvl="0" algn="just">
              <a:lnSpc>
                <a:spcPct val="107000"/>
              </a:lnSpc>
            </a:pPr>
            <a:r>
              <a:rPr lang="it-IT" sz="1600" b="1" kern="100"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5. </a:t>
            </a:r>
            <a:r>
              <a:rPr lang="it-IT" sz="1800" b="1" kern="100"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VIOLAZIONI IN MATERIA DI EMITTENTI (CORPORATE GOVERNANCE</a:t>
            </a:r>
            <a:r>
              <a:rPr lang="it-IT" sz="1600" b="1" kern="100"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a:t>
            </a:r>
          </a:p>
          <a:p>
            <a:pPr lvl="0" algn="just">
              <a:lnSpc>
                <a:spcPct val="107000"/>
              </a:lnSpc>
            </a:pPr>
            <a:endParaRPr lang="it-IT" sz="1200" kern="1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it-IT" sz="1800" b="1" kern="100"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Violazione obbligo comunicazione partecipazioni rilevanti</a:t>
            </a:r>
            <a:r>
              <a:rPr lang="it-IT" sz="1800" kern="100"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 (n. 2 nel 2022 e n. 2 nel 2023).</a:t>
            </a:r>
            <a:endParaRPr lang="it-IT" sz="1800" kern="1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it-IT" sz="1800" b="1" kern="0"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Violazione di obblighi informativi con riferimento alla Relazione Illustrativa del Consiglio di Amministrazione</a:t>
            </a:r>
            <a:r>
              <a:rPr lang="it-IT" sz="1800" kern="0"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 predisposta ai sensi dell’art. 125</a:t>
            </a:r>
            <a:r>
              <a:rPr lang="it-IT" sz="1800" i="1" kern="0"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-ter </a:t>
            </a:r>
            <a:r>
              <a:rPr lang="it-IT" sz="1800" kern="0"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del TUF (n. 1 nel 2022)</a:t>
            </a:r>
            <a:endParaRPr lang="it-IT" sz="1800" kern="1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it-IT" sz="1800" b="1" kern="100"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Violazione dell’art. 123-bis, comma 2, lett. a) del Tuf con riferimento al contenuto della relazione sul governo societario e sugli assetti proprietari </a:t>
            </a:r>
            <a:r>
              <a:rPr lang="it-IT" sz="1800" kern="100"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(n. 1 nel 2022 e n. 1 nel 2023)</a:t>
            </a:r>
            <a:endParaRPr lang="it-IT" sz="1800" kern="1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it-IT" sz="1800" b="1" kern="100"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Violazione dell’art. 154</a:t>
            </a:r>
            <a:r>
              <a:rPr lang="it-IT" sz="1800" b="1" i="1" kern="100"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-ter</a:t>
            </a:r>
            <a:r>
              <a:rPr lang="it-IT" sz="1800" b="1" kern="100"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 del Tuf in relazione alla attestazione sulla relazione finanziaria </a:t>
            </a:r>
            <a:r>
              <a:rPr lang="it-IT" sz="1800" kern="100"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(n. 1 nel 2024).</a:t>
            </a:r>
            <a:endParaRPr lang="it-IT" sz="1800" kern="1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it-IT" sz="1800" b="1" kern="0"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Violazione dell’art. 149, comma 1, lett. c-</a:t>
            </a:r>
            <a:r>
              <a:rPr lang="it-IT" sz="1800" b="1" i="1" kern="0"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bis</a:t>
            </a:r>
            <a:r>
              <a:rPr lang="it-IT" sz="1800" b="1" kern="0"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 e comma 3 del Tuf (obblighi di vigilanza del Collegio sindacale</a:t>
            </a:r>
            <a:r>
              <a:rPr lang="it-IT" sz="1800" kern="0"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 (n. 1 nel 2022 e n. 1 nel 2024).</a:t>
            </a:r>
            <a:endParaRPr lang="it-IT" sz="1800" kern="1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r>
              <a:rPr lang="it-IT" sz="1800" b="1" kern="100"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Violazione in materia di operazioni con parti correlate</a:t>
            </a:r>
            <a:r>
              <a:rPr lang="it-IT" sz="1800" kern="100" dirty="0">
                <a:solidFill>
                  <a:schemeClr val="accent2"/>
                </a:solidFill>
                <a:effectLst/>
                <a:latin typeface="Times New Roman" panose="02020603050405020304" pitchFamily="18" charset="0"/>
                <a:ea typeface="Calibri" panose="020F0502020204030204" pitchFamily="34" charset="0"/>
                <a:cs typeface="Times New Roman" panose="02020603050405020304" pitchFamily="18" charset="0"/>
              </a:rPr>
              <a:t> e violazione delle regole di trasparenza in materia di informazione societaria) (n. 1 nel 2022 e n. 1 nel 2024). </a:t>
            </a:r>
            <a:endParaRPr lang="it-IT" sz="1800" kern="100"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p>
            <a:pPr fontAlgn="auto">
              <a:spcAft>
                <a:spcPts val="0"/>
              </a:spcAft>
              <a:defRPr/>
            </a:pPr>
            <a:endParaRPr lang="it-IT" sz="1600" b="1" dirty="0">
              <a:solidFill>
                <a:schemeClr val="accent2"/>
              </a:solidFill>
              <a:latin typeface="Times New Roman"/>
              <a:cs typeface="+mn-cs"/>
            </a:endParaRPr>
          </a:p>
          <a:p>
            <a:pPr fontAlgn="auto">
              <a:spcAft>
                <a:spcPts val="0"/>
              </a:spcAft>
              <a:defRPr/>
            </a:pPr>
            <a:endParaRPr lang="it-IT" sz="1600" b="1" dirty="0">
              <a:solidFill>
                <a:srgbClr val="3333CC"/>
              </a:solidFill>
              <a:latin typeface="Times New Roman"/>
            </a:endParaRPr>
          </a:p>
          <a:p>
            <a:pPr fontAlgn="auto">
              <a:spcAft>
                <a:spcPts val="0"/>
              </a:spcAft>
              <a:defRPr/>
            </a:pPr>
            <a:endParaRPr lang="it-IT" sz="1600" b="1" dirty="0">
              <a:solidFill>
                <a:srgbClr val="3333CC"/>
              </a:solidFill>
              <a:latin typeface="Times New Roman"/>
              <a:cs typeface="+mn-cs"/>
            </a:endParaRPr>
          </a:p>
          <a:p>
            <a:pPr fontAlgn="auto">
              <a:spcAft>
                <a:spcPts val="0"/>
              </a:spcAft>
              <a:defRPr/>
            </a:pPr>
            <a:endParaRPr lang="it-IT" sz="1600" b="1" dirty="0">
              <a:solidFill>
                <a:srgbClr val="3333CC"/>
              </a:solidFill>
              <a:latin typeface="Times New Roman"/>
            </a:endParaRPr>
          </a:p>
          <a:p>
            <a:pPr fontAlgn="auto">
              <a:spcAft>
                <a:spcPts val="0"/>
              </a:spcAft>
              <a:defRPr/>
            </a:pPr>
            <a:endParaRPr lang="it-IT" sz="1600" dirty="0">
              <a:solidFill>
                <a:schemeClr val="accent2"/>
              </a:solidFill>
              <a:latin typeface="Arial Narrow" panose="020B0606020202030204" pitchFamily="34" charset="0"/>
              <a:cs typeface="+mn-cs"/>
            </a:endParaRPr>
          </a:p>
          <a:p>
            <a:pPr marL="987425" indent="-633413" algn="just" fontAlgn="auto">
              <a:spcBef>
                <a:spcPct val="25000"/>
              </a:spcBef>
              <a:spcAft>
                <a:spcPts val="0"/>
              </a:spcAft>
              <a:buClr>
                <a:srgbClr val="FF0000"/>
              </a:buClr>
              <a:buSzPct val="90000"/>
              <a:defRPr/>
            </a:pPr>
            <a:endParaRPr lang="it-IT" sz="2000" dirty="0">
              <a:latin typeface="Arial Narrow" panose="020B0606020202030204" pitchFamily="34" charset="0"/>
              <a:cs typeface="+mn-cs"/>
            </a:endParaRPr>
          </a:p>
        </p:txBody>
      </p:sp>
      <p:sp>
        <p:nvSpPr>
          <p:cNvPr id="4102" name="Line 60"/>
          <p:cNvSpPr>
            <a:spLocks noChangeShapeType="1"/>
          </p:cNvSpPr>
          <p:nvPr/>
        </p:nvSpPr>
        <p:spPr bwMode="auto">
          <a:xfrm>
            <a:off x="792163" y="1124744"/>
            <a:ext cx="34925" cy="4968081"/>
          </a:xfrm>
          <a:prstGeom prst="line">
            <a:avLst/>
          </a:prstGeom>
          <a:noFill/>
          <a:ln w="12700">
            <a:solidFill>
              <a:srgbClr val="3333FF"/>
            </a:solidFill>
            <a:round/>
            <a:headEnd/>
            <a:tailEnd/>
          </a:ln>
          <a:extLst>
            <a:ext uri="{909E8E84-426E-40DD-AFC4-6F175D3DCCD1}">
              <a14:hiddenFill xmlns:a14="http://schemas.microsoft.com/office/drawing/2010/main" xmlns="">
                <a:noFill/>
              </a14:hiddenFill>
            </a:ext>
          </a:extLst>
        </p:spPr>
        <p:txBody>
          <a:bodyPr wrap="square" anchor="ctr">
            <a:spAutoFit/>
          </a:bodyPr>
          <a:lstStyle/>
          <a:p>
            <a:endParaRPr lang="it-IT">
              <a:latin typeface="Arial Narrow" panose="020B0606020202030204" pitchFamily="34" charset="0"/>
            </a:endParaRPr>
          </a:p>
        </p:txBody>
      </p:sp>
      <p:sp>
        <p:nvSpPr>
          <p:cNvPr id="4105" name="Line 55"/>
          <p:cNvSpPr>
            <a:spLocks noChangeShapeType="1"/>
          </p:cNvSpPr>
          <p:nvPr/>
        </p:nvSpPr>
        <p:spPr bwMode="auto">
          <a:xfrm>
            <a:off x="539750" y="1124744"/>
            <a:ext cx="8280400" cy="0"/>
          </a:xfrm>
          <a:prstGeom prst="line">
            <a:avLst/>
          </a:prstGeom>
          <a:noFill/>
          <a:ln w="19050">
            <a:solidFill>
              <a:srgbClr val="0000FF"/>
            </a:solidFill>
            <a:round/>
            <a:headEnd/>
            <a:tailEnd/>
          </a:ln>
          <a:extLst>
            <a:ext uri="{909E8E84-426E-40DD-AFC4-6F175D3DCCD1}">
              <a14:hiddenFill xmlns:a14="http://schemas.microsoft.com/office/drawing/2010/main" xmlns="">
                <a:noFill/>
              </a14:hiddenFill>
            </a:ext>
          </a:extLst>
        </p:spPr>
        <p:txBody>
          <a:bodyPr anchor="ctr">
            <a:spAutoFit/>
          </a:bodyPr>
          <a:lstStyle/>
          <a:p>
            <a:endParaRPr lang="it-IT" dirty="0">
              <a:latin typeface="Arial Narrow" panose="020B0606020202030204" pitchFamily="34" charset="0"/>
            </a:endParaRPr>
          </a:p>
        </p:txBody>
      </p:sp>
    </p:spTree>
    <p:extLst>
      <p:ext uri="{BB962C8B-B14F-4D97-AF65-F5344CB8AC3E}">
        <p14:creationId xmlns:p14="http://schemas.microsoft.com/office/powerpoint/2010/main" xmlns="" val="3753769596"/>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DF0BA915-0104-6BB8-D9F4-016F4AF303EE}"/>
              </a:ext>
            </a:extLst>
          </p:cNvPr>
          <p:cNvSpPr>
            <a:spLocks noGrp="1"/>
          </p:cNvSpPr>
          <p:nvPr>
            <p:ph type="ctrTitle"/>
          </p:nvPr>
        </p:nvSpPr>
        <p:spPr>
          <a:xfrm>
            <a:off x="0" y="1052737"/>
            <a:ext cx="9036496" cy="576063"/>
          </a:xfrm>
        </p:spPr>
        <p:txBody>
          <a:bodyPr/>
          <a:lstStyle/>
          <a:p>
            <a:pPr marL="0" marR="0" lvl="0" indent="0" defTabSz="914400" rtl="0" eaLnBrk="1" fontAlgn="auto" latinLnBrk="0" hangingPunct="1">
              <a:lnSpc>
                <a:spcPct val="100000"/>
              </a:lnSpc>
              <a:spcBef>
                <a:spcPct val="0"/>
              </a:spcBef>
              <a:spcAft>
                <a:spcPts val="0"/>
              </a:spcAft>
              <a:tabLst/>
              <a:defRPr/>
            </a:pPr>
            <a:r>
              <a:rPr kumimoji="0" lang="it-IT" altLang="it-IT" sz="2400" b="1" i="0" u="none" strike="noStrike" kern="1200" cap="none" spc="0" normalizeH="0" baseline="0" noProof="0" dirty="0">
                <a:ln>
                  <a:noFill/>
                </a:ln>
                <a:solidFill>
                  <a:srgbClr val="3333CC"/>
                </a:solidFill>
                <a:effectLst/>
                <a:uLnTx/>
                <a:uFillTx/>
                <a:latin typeface="Times New Roman"/>
                <a:ea typeface="+mn-ea"/>
                <a:cs typeface="+mn-cs"/>
              </a:rPr>
              <a:t>LE RICADUTE SUGLI ESITI FINALI DEI PROCEDIMENTI</a:t>
            </a:r>
            <a:r>
              <a:rPr kumimoji="0" lang="it-IT" altLang="it-IT" sz="1600" b="1" i="0" u="none" strike="noStrike" kern="1200" cap="none" spc="0" normalizeH="0" baseline="0" noProof="0" dirty="0">
                <a:ln>
                  <a:noFill/>
                </a:ln>
                <a:solidFill>
                  <a:srgbClr val="3333CC"/>
                </a:solidFill>
                <a:effectLst/>
                <a:uLnTx/>
                <a:uFillTx/>
                <a:latin typeface="Times New Roman"/>
                <a:ea typeface="+mn-ea"/>
                <a:cs typeface="+mn-cs"/>
              </a:rPr>
              <a:t/>
            </a:r>
            <a:br>
              <a:rPr kumimoji="0" lang="it-IT" altLang="it-IT" sz="1600" b="1" i="0" u="none" strike="noStrike" kern="1200" cap="none" spc="0" normalizeH="0" baseline="0" noProof="0" dirty="0">
                <a:ln>
                  <a:noFill/>
                </a:ln>
                <a:solidFill>
                  <a:srgbClr val="3333CC"/>
                </a:solidFill>
                <a:effectLst/>
                <a:uLnTx/>
                <a:uFillTx/>
                <a:latin typeface="Times New Roman"/>
                <a:ea typeface="+mn-ea"/>
                <a:cs typeface="+mn-cs"/>
              </a:rPr>
            </a:br>
            <a:endParaRPr lang="it-IT" dirty="0"/>
          </a:p>
        </p:txBody>
      </p:sp>
      <p:sp>
        <p:nvSpPr>
          <p:cNvPr id="3" name="Sottotitolo 2">
            <a:extLst>
              <a:ext uri="{FF2B5EF4-FFF2-40B4-BE49-F238E27FC236}">
                <a16:creationId xmlns:a16="http://schemas.microsoft.com/office/drawing/2014/main" xmlns="" id="{7DB10BBF-5384-6387-BF5E-5D26768305C9}"/>
              </a:ext>
            </a:extLst>
          </p:cNvPr>
          <p:cNvSpPr>
            <a:spLocks noGrp="1"/>
          </p:cNvSpPr>
          <p:nvPr>
            <p:ph type="subTitle" idx="1"/>
          </p:nvPr>
        </p:nvSpPr>
        <p:spPr>
          <a:xfrm>
            <a:off x="539552" y="1628800"/>
            <a:ext cx="8208912" cy="4896544"/>
          </a:xfrm>
        </p:spPr>
        <p:txBody>
          <a:bodyPr/>
          <a:lstStyle/>
          <a:p>
            <a:pPr algn="just">
              <a:lnSpc>
                <a:spcPct val="107000"/>
              </a:lnSpc>
              <a:spcAft>
                <a:spcPts val="800"/>
              </a:spcAft>
            </a:pPr>
            <a:r>
              <a:rPr lang="it-IT" sz="2400" kern="100" dirty="0">
                <a:solidFill>
                  <a:schemeClr val="accent2"/>
                </a:solidFill>
                <a:effectLst/>
                <a:ea typeface="Calibri" panose="020F0502020204030204" pitchFamily="34" charset="0"/>
                <a:cs typeface="Times New Roman" panose="02020603050405020304" pitchFamily="18" charset="0"/>
              </a:rPr>
              <a:t>L’art. 196-</a:t>
            </a:r>
            <a:r>
              <a:rPr lang="it-IT" sz="2400" i="1" kern="100" dirty="0">
                <a:solidFill>
                  <a:schemeClr val="accent2"/>
                </a:solidFill>
                <a:effectLst/>
                <a:ea typeface="Calibri" panose="020F0502020204030204" pitchFamily="34" charset="0"/>
                <a:cs typeface="Times New Roman" panose="02020603050405020304" pitchFamily="18" charset="0"/>
              </a:rPr>
              <a:t>ter</a:t>
            </a:r>
            <a:r>
              <a:rPr lang="it-IT" sz="2400" kern="100" dirty="0">
                <a:solidFill>
                  <a:schemeClr val="accent2"/>
                </a:solidFill>
                <a:effectLst/>
                <a:ea typeface="Calibri" panose="020F0502020204030204" pitchFamily="34" charset="0"/>
                <a:cs typeface="Times New Roman" panose="02020603050405020304" pitchFamily="18" charset="0"/>
              </a:rPr>
              <a:t> del TUF prevede poi la</a:t>
            </a:r>
            <a:r>
              <a:rPr lang="it-IT" sz="2400" b="1" kern="100" dirty="0">
                <a:solidFill>
                  <a:schemeClr val="accent2"/>
                </a:solidFill>
                <a:effectLst/>
                <a:ea typeface="Calibri" panose="020F0502020204030204" pitchFamily="34" charset="0"/>
                <a:cs typeface="Times New Roman" panose="02020603050405020304" pitchFamily="18" charset="0"/>
              </a:rPr>
              <a:t> “</a:t>
            </a:r>
            <a:r>
              <a:rPr lang="it-IT" sz="2400" b="1" i="1" kern="100" dirty="0">
                <a:solidFill>
                  <a:schemeClr val="accent2"/>
                </a:solidFill>
                <a:effectLst/>
                <a:ea typeface="Calibri" panose="020F0502020204030204" pitchFamily="34" charset="0"/>
                <a:cs typeface="Times New Roman" panose="02020603050405020304" pitchFamily="18" charset="0"/>
              </a:rPr>
              <a:t>eventuale consultazione degli operatori di settore</a:t>
            </a:r>
            <a:r>
              <a:rPr lang="it-IT" sz="2400" b="1" kern="100" dirty="0">
                <a:solidFill>
                  <a:schemeClr val="accent2"/>
                </a:solidFill>
                <a:effectLst/>
                <a:ea typeface="Calibri" panose="020F0502020204030204" pitchFamily="34" charset="0"/>
                <a:cs typeface="Times New Roman" panose="02020603050405020304" pitchFamily="18" charset="0"/>
              </a:rPr>
              <a:t>” da parte della Consob ai fini della valutazione sull’idoneità degli impegni (c.d. </a:t>
            </a:r>
            <a:r>
              <a:rPr lang="it-IT" sz="2400" b="1" i="1" kern="100" dirty="0">
                <a:solidFill>
                  <a:schemeClr val="accent2"/>
                </a:solidFill>
                <a:effectLst/>
                <a:ea typeface="Calibri" panose="020F0502020204030204" pitchFamily="34" charset="0"/>
                <a:cs typeface="Times New Roman" panose="02020603050405020304" pitchFamily="18" charset="0"/>
              </a:rPr>
              <a:t>market test</a:t>
            </a:r>
            <a:r>
              <a:rPr lang="it-IT" sz="2400" b="1" kern="100" dirty="0">
                <a:solidFill>
                  <a:schemeClr val="accent2"/>
                </a:solidFill>
                <a:effectLst/>
                <a:ea typeface="Calibri" panose="020F0502020204030204" pitchFamily="34" charset="0"/>
                <a:cs typeface="Times New Roman" panose="02020603050405020304" pitchFamily="18" charset="0"/>
              </a:rPr>
              <a:t>).</a:t>
            </a:r>
            <a:endParaRPr lang="it-IT" sz="2400" kern="100" dirty="0">
              <a:solidFill>
                <a:schemeClr val="accent2"/>
              </a:solidFill>
              <a:effectLst/>
              <a:ea typeface="Calibri" panose="020F0502020204030204" pitchFamily="34" charset="0"/>
              <a:cs typeface="Times New Roman" panose="02020603050405020304" pitchFamily="18" charset="0"/>
            </a:endParaRPr>
          </a:p>
          <a:p>
            <a:pPr algn="just">
              <a:lnSpc>
                <a:spcPct val="107000"/>
              </a:lnSpc>
              <a:spcAft>
                <a:spcPts val="800"/>
              </a:spcAft>
            </a:pPr>
            <a:r>
              <a:rPr lang="it-IT" sz="2400" kern="100" dirty="0">
                <a:solidFill>
                  <a:schemeClr val="accent2"/>
                </a:solidFill>
                <a:effectLst/>
                <a:ea typeface="Calibri" panose="020F0502020204030204" pitchFamily="34" charset="0"/>
                <a:cs typeface="Times New Roman" panose="02020603050405020304" pitchFamily="18" charset="0"/>
              </a:rPr>
              <a:t>Mentre la consultazione degli operatori di settore da parte dell’AGCM è coerente con il relativo sistema (agli operatori di settore è riconosciuto un diritto di partecipazione e di intervento nel procedimento istruttorio e l’accertamento presuppone, su tutto, la verifica dell’impatto della condotta sul mercato rilevante all’interno del quale svolgono la propria attività gli operatori del settore) nel caso dei procedimenti sanzionatori della Consob non è affatto prevista la partecipazione di soggetti diversi rispetto ai destinatari della lettera di contestazione degli addebiti.</a:t>
            </a:r>
          </a:p>
          <a:p>
            <a:endParaRPr lang="it-IT" sz="2400" dirty="0"/>
          </a:p>
        </p:txBody>
      </p:sp>
    </p:spTree>
    <p:extLst>
      <p:ext uri="{BB962C8B-B14F-4D97-AF65-F5344CB8AC3E}">
        <p14:creationId xmlns:p14="http://schemas.microsoft.com/office/powerpoint/2010/main" xmlns="" val="1752686330"/>
      </p:ext>
    </p:extLst>
  </p:cSld>
  <p:clrMapOvr>
    <a:masterClrMapping/>
  </p:clrMapOvr>
  <p:transition advClick="0"/>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1"/>
          <p:cNvSpPr>
            <a:spLocks noChangeArrowheads="1"/>
          </p:cNvSpPr>
          <p:nvPr/>
        </p:nvSpPr>
        <p:spPr bwMode="auto">
          <a:xfrm>
            <a:off x="4438650" y="6553200"/>
            <a:ext cx="323808" cy="27443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8" tIns="44450" rIns="90488" bIns="4445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D05A54AA-2351-4186-8475-06D5E4B97453}" type="slidenum">
              <a:rPr lang="it-IT" altLang="it-IT" sz="1200">
                <a:latin typeface="Arial Narrow" panose="020B0606020202030204" pitchFamily="34" charset="0"/>
              </a:rPr>
              <a:pPr eaLnBrk="1" hangingPunct="1"/>
              <a:t>27</a:t>
            </a:fld>
            <a:endParaRPr lang="it-IT" altLang="it-IT" sz="800">
              <a:latin typeface="Arial Narrow" panose="020B0606020202030204" pitchFamily="34" charset="0"/>
            </a:endParaRPr>
          </a:p>
        </p:txBody>
      </p:sp>
      <p:sp>
        <p:nvSpPr>
          <p:cNvPr id="4099" name="Text Box 48"/>
          <p:cNvSpPr txBox="1">
            <a:spLocks noChangeArrowheads="1"/>
          </p:cNvSpPr>
          <p:nvPr/>
        </p:nvSpPr>
        <p:spPr bwMode="auto">
          <a:xfrm>
            <a:off x="755650" y="5287963"/>
            <a:ext cx="8243888" cy="7699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it-IT" altLang="it-IT" sz="2200">
                <a:latin typeface="Arial Narrow" panose="020B0606020202030204" pitchFamily="34" charset="0"/>
              </a:rPr>
              <a:t>    </a:t>
            </a:r>
          </a:p>
          <a:p>
            <a:pPr eaLnBrk="1" hangingPunct="1"/>
            <a:r>
              <a:rPr lang="it-IT" altLang="it-IT" sz="2200">
                <a:latin typeface="Arial Narrow" panose="020B0606020202030204" pitchFamily="34" charset="0"/>
              </a:rPr>
              <a:t>  </a:t>
            </a:r>
            <a:endParaRPr lang="it-IT" altLang="it-IT" sz="2200">
              <a:solidFill>
                <a:schemeClr val="hlink"/>
              </a:solidFill>
              <a:latin typeface="Arial Narrow" panose="020B0606020202030204" pitchFamily="34" charset="0"/>
            </a:endParaRPr>
          </a:p>
        </p:txBody>
      </p:sp>
      <p:sp>
        <p:nvSpPr>
          <p:cNvPr id="4100" name="Line 55"/>
          <p:cNvSpPr>
            <a:spLocks noChangeShapeType="1"/>
          </p:cNvSpPr>
          <p:nvPr/>
        </p:nvSpPr>
        <p:spPr bwMode="auto">
          <a:xfrm>
            <a:off x="468313" y="6092825"/>
            <a:ext cx="8280400" cy="0"/>
          </a:xfrm>
          <a:prstGeom prst="line">
            <a:avLst/>
          </a:prstGeom>
          <a:noFill/>
          <a:ln w="19050">
            <a:solidFill>
              <a:srgbClr val="0000FF"/>
            </a:solidFill>
            <a:round/>
            <a:headEnd/>
            <a:tailEnd/>
          </a:ln>
          <a:extLst>
            <a:ext uri="{909E8E84-426E-40DD-AFC4-6F175D3DCCD1}">
              <a14:hiddenFill xmlns:a14="http://schemas.microsoft.com/office/drawing/2010/main" xmlns="">
                <a:noFill/>
              </a14:hiddenFill>
            </a:ext>
          </a:extLst>
        </p:spPr>
        <p:txBody>
          <a:bodyPr anchor="ctr">
            <a:spAutoFit/>
          </a:bodyPr>
          <a:lstStyle/>
          <a:p>
            <a:endParaRPr lang="it-IT">
              <a:latin typeface="Arial Narrow" panose="020B0606020202030204" pitchFamily="34" charset="0"/>
            </a:endParaRPr>
          </a:p>
        </p:txBody>
      </p:sp>
      <p:sp>
        <p:nvSpPr>
          <p:cNvPr id="112696" name="Text Box 56"/>
          <p:cNvSpPr txBox="1">
            <a:spLocks noChangeArrowheads="1"/>
          </p:cNvSpPr>
          <p:nvPr/>
        </p:nvSpPr>
        <p:spPr bwMode="auto">
          <a:xfrm>
            <a:off x="864939" y="2860228"/>
            <a:ext cx="7883525" cy="1077218"/>
          </a:xfrm>
          <a:prstGeom prst="rect">
            <a:avLst/>
          </a:prstGeom>
          <a:noFill/>
          <a:ln w="3175">
            <a:noFill/>
            <a:miter lim="800000"/>
            <a:headEnd/>
            <a:tailEnd/>
          </a:ln>
          <a:effectLst/>
        </p:spPr>
        <p:txBody>
          <a:bodyPr anchor="ctr">
            <a:spAutoFit/>
          </a:bodyPr>
          <a:lstStyle/>
          <a:p>
            <a:pPr marL="987425" indent="-633413" algn="ctr" fontAlgn="auto">
              <a:spcBef>
                <a:spcPct val="25000"/>
              </a:spcBef>
              <a:spcAft>
                <a:spcPts val="0"/>
              </a:spcAft>
              <a:buClr>
                <a:srgbClr val="FF0000"/>
              </a:buClr>
              <a:buSzPct val="90000"/>
              <a:defRPr/>
            </a:pPr>
            <a:r>
              <a:rPr lang="it-IT" dirty="0">
                <a:solidFill>
                  <a:schemeClr val="accent6"/>
                </a:solidFill>
                <a:latin typeface="Arial Narrow" panose="020B0606020202030204" pitchFamily="34" charset="0"/>
                <a:cs typeface="+mn-cs"/>
              </a:rPr>
              <a:t>Grazie dell’attenzione</a:t>
            </a:r>
          </a:p>
          <a:p>
            <a:pPr fontAlgn="auto">
              <a:spcAft>
                <a:spcPts val="0"/>
              </a:spcAft>
              <a:defRPr/>
            </a:pPr>
            <a:r>
              <a:rPr lang="it-IT" dirty="0">
                <a:solidFill>
                  <a:schemeClr val="accent6"/>
                </a:solidFill>
                <a:latin typeface="Arial Narrow" panose="020B0606020202030204" pitchFamily="34" charset="0"/>
                <a:cs typeface="+mn-cs"/>
              </a:rPr>
              <a:t>        </a:t>
            </a:r>
          </a:p>
        </p:txBody>
      </p:sp>
    </p:spTree>
    <p:extLst>
      <p:ext uri="{BB962C8B-B14F-4D97-AF65-F5344CB8AC3E}">
        <p14:creationId xmlns:p14="http://schemas.microsoft.com/office/powerpoint/2010/main" xmlns="" val="2996238835"/>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1"/>
          <p:cNvSpPr>
            <a:spLocks noChangeArrowheads="1"/>
          </p:cNvSpPr>
          <p:nvPr/>
        </p:nvSpPr>
        <p:spPr bwMode="auto">
          <a:xfrm>
            <a:off x="4438650" y="6553200"/>
            <a:ext cx="261938" cy="274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8" tIns="44450" rIns="90488" bIns="4445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D05A54AA-2351-4186-8475-06D5E4B97453}" type="slidenum">
              <a:rPr lang="it-IT" altLang="it-IT" sz="1200">
                <a:latin typeface="Arial Narrow" panose="020B0606020202030204" pitchFamily="34" charset="0"/>
              </a:rPr>
              <a:pPr eaLnBrk="1" hangingPunct="1"/>
              <a:t>3</a:t>
            </a:fld>
            <a:endParaRPr lang="it-IT" altLang="it-IT" sz="800">
              <a:latin typeface="Arial Narrow" panose="020B0606020202030204" pitchFamily="34" charset="0"/>
            </a:endParaRPr>
          </a:p>
        </p:txBody>
      </p:sp>
      <p:sp>
        <p:nvSpPr>
          <p:cNvPr id="4099" name="Text Box 48"/>
          <p:cNvSpPr txBox="1">
            <a:spLocks noChangeArrowheads="1"/>
          </p:cNvSpPr>
          <p:nvPr/>
        </p:nvSpPr>
        <p:spPr bwMode="auto">
          <a:xfrm>
            <a:off x="755650" y="5287963"/>
            <a:ext cx="8243888" cy="7699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it-IT" altLang="it-IT" sz="2200">
                <a:latin typeface="Arial Narrow" panose="020B0606020202030204" pitchFamily="34" charset="0"/>
              </a:rPr>
              <a:t>    </a:t>
            </a:r>
          </a:p>
          <a:p>
            <a:pPr eaLnBrk="1" hangingPunct="1"/>
            <a:r>
              <a:rPr lang="it-IT" altLang="it-IT" sz="2200">
                <a:latin typeface="Arial Narrow" panose="020B0606020202030204" pitchFamily="34" charset="0"/>
              </a:rPr>
              <a:t>  </a:t>
            </a:r>
            <a:endParaRPr lang="it-IT" altLang="it-IT" sz="2200">
              <a:solidFill>
                <a:schemeClr val="hlink"/>
              </a:solidFill>
              <a:latin typeface="Arial Narrow" panose="020B0606020202030204" pitchFamily="34" charset="0"/>
            </a:endParaRPr>
          </a:p>
        </p:txBody>
      </p:sp>
      <p:sp>
        <p:nvSpPr>
          <p:cNvPr id="4100" name="Line 55"/>
          <p:cNvSpPr>
            <a:spLocks noChangeShapeType="1"/>
          </p:cNvSpPr>
          <p:nvPr/>
        </p:nvSpPr>
        <p:spPr bwMode="auto">
          <a:xfrm>
            <a:off x="468313" y="6092825"/>
            <a:ext cx="8280400" cy="0"/>
          </a:xfrm>
          <a:prstGeom prst="line">
            <a:avLst/>
          </a:prstGeom>
          <a:noFill/>
          <a:ln w="19050">
            <a:solidFill>
              <a:srgbClr val="0000FF"/>
            </a:solidFill>
            <a:round/>
            <a:headEnd/>
            <a:tailEnd/>
          </a:ln>
          <a:extLst>
            <a:ext uri="{909E8E84-426E-40DD-AFC4-6F175D3DCCD1}">
              <a14:hiddenFill xmlns:a14="http://schemas.microsoft.com/office/drawing/2010/main" xmlns="">
                <a:noFill/>
              </a14:hiddenFill>
            </a:ext>
          </a:extLst>
        </p:spPr>
        <p:txBody>
          <a:bodyPr anchor="ctr">
            <a:spAutoFit/>
          </a:bodyPr>
          <a:lstStyle/>
          <a:p>
            <a:endParaRPr lang="it-IT">
              <a:latin typeface="Arial Narrow" panose="020B0606020202030204" pitchFamily="34" charset="0"/>
            </a:endParaRPr>
          </a:p>
        </p:txBody>
      </p:sp>
      <p:sp>
        <p:nvSpPr>
          <p:cNvPr id="112696" name="Text Box 56"/>
          <p:cNvSpPr txBox="1">
            <a:spLocks noChangeArrowheads="1"/>
          </p:cNvSpPr>
          <p:nvPr/>
        </p:nvSpPr>
        <p:spPr bwMode="auto">
          <a:xfrm>
            <a:off x="801426" y="1056044"/>
            <a:ext cx="7883525" cy="4745915"/>
          </a:xfrm>
          <a:prstGeom prst="rect">
            <a:avLst/>
          </a:prstGeom>
          <a:noFill/>
          <a:ln w="3175">
            <a:noFill/>
            <a:miter lim="800000"/>
            <a:headEnd/>
            <a:tailEnd/>
          </a:ln>
          <a:effectLst/>
        </p:spPr>
        <p:txBody>
          <a:bodyPr anchor="ctr">
            <a:spAutoFit/>
          </a:bodyPr>
          <a:lstStyle/>
          <a:p>
            <a:pPr fontAlgn="auto">
              <a:spcAft>
                <a:spcPts val="0"/>
              </a:spcAft>
              <a:defRPr/>
            </a:pPr>
            <a:endParaRPr lang="it-IT" sz="1600" dirty="0">
              <a:solidFill>
                <a:schemeClr val="accent2"/>
              </a:solidFill>
              <a:latin typeface="Arial Narrow" panose="020B0606020202030204" pitchFamily="34" charset="0"/>
              <a:cs typeface="+mn-cs"/>
            </a:endParaRPr>
          </a:p>
          <a:p>
            <a:pPr marL="987425" indent="-633413" algn="ctr" fontAlgn="auto">
              <a:lnSpc>
                <a:spcPct val="45000"/>
              </a:lnSpc>
              <a:spcBef>
                <a:spcPct val="25000"/>
              </a:spcBef>
              <a:spcAft>
                <a:spcPct val="50000"/>
              </a:spcAft>
              <a:buClr>
                <a:srgbClr val="FF0000"/>
              </a:buClr>
              <a:buSzPct val="90000"/>
              <a:defRPr/>
            </a:pPr>
            <a:r>
              <a:rPr lang="it-IT" b="1" cap="all" dirty="0">
                <a:solidFill>
                  <a:schemeClr val="accent2"/>
                </a:solidFill>
                <a:latin typeface="+mj-lt"/>
                <a:cs typeface="+mn-cs"/>
              </a:rPr>
              <a:t>Introduzione</a:t>
            </a:r>
          </a:p>
          <a:p>
            <a:pPr marL="987425" indent="-633413" fontAlgn="auto">
              <a:spcBef>
                <a:spcPct val="25000"/>
              </a:spcBef>
              <a:spcAft>
                <a:spcPts val="0"/>
              </a:spcAft>
              <a:buClr>
                <a:srgbClr val="FF0000"/>
              </a:buClr>
              <a:buSzPct val="90000"/>
              <a:buFont typeface="Wingdings" pitchFamily="2" charset="2"/>
              <a:buChar char="q"/>
              <a:defRPr/>
            </a:pPr>
            <a:r>
              <a:rPr lang="it-IT" sz="2400" b="1" dirty="0">
                <a:solidFill>
                  <a:schemeClr val="accent2"/>
                </a:solidFill>
                <a:latin typeface="+mj-lt"/>
                <a:cs typeface="+mn-cs"/>
              </a:rPr>
              <a:t>Art. 23 Legge Capitali – Nuovo art. 196-</a:t>
            </a:r>
            <a:r>
              <a:rPr lang="it-IT" sz="2400" b="1" i="1" dirty="0">
                <a:solidFill>
                  <a:schemeClr val="accent2"/>
                </a:solidFill>
                <a:latin typeface="+mj-lt"/>
                <a:cs typeface="+mn-cs"/>
              </a:rPr>
              <a:t>ter</a:t>
            </a:r>
            <a:r>
              <a:rPr lang="it-IT" sz="2400" b="1" dirty="0">
                <a:solidFill>
                  <a:schemeClr val="accent2"/>
                </a:solidFill>
                <a:latin typeface="+mj-lt"/>
                <a:cs typeface="+mn-cs"/>
              </a:rPr>
              <a:t> del TUF (rubricato «Impegni»)</a:t>
            </a:r>
          </a:p>
          <a:p>
            <a:pPr marL="987425" indent="-633413" fontAlgn="auto">
              <a:spcBef>
                <a:spcPct val="25000"/>
              </a:spcBef>
              <a:spcAft>
                <a:spcPts val="0"/>
              </a:spcAft>
              <a:buClr>
                <a:srgbClr val="FF0000"/>
              </a:buClr>
              <a:buSzPct val="90000"/>
              <a:buFont typeface="Wingdings" pitchFamily="2" charset="2"/>
              <a:buChar char="q"/>
              <a:defRPr/>
            </a:pPr>
            <a:r>
              <a:rPr lang="it-IT" sz="2400" b="1" dirty="0">
                <a:solidFill>
                  <a:schemeClr val="accent2"/>
                </a:solidFill>
                <a:latin typeface="+mj-lt"/>
                <a:cs typeface="+mn-cs"/>
              </a:rPr>
              <a:t>Nuovo strumento di </a:t>
            </a:r>
            <a:r>
              <a:rPr lang="it-IT" sz="2400" b="1" i="1" dirty="0">
                <a:solidFill>
                  <a:schemeClr val="accent2"/>
                </a:solidFill>
                <a:latin typeface="+mj-lt"/>
                <a:cs typeface="+mn-cs"/>
              </a:rPr>
              <a:t>enforcement</a:t>
            </a:r>
            <a:r>
              <a:rPr lang="it-IT" sz="2400" b="1" dirty="0">
                <a:solidFill>
                  <a:schemeClr val="accent2"/>
                </a:solidFill>
                <a:latin typeface="+mj-lt"/>
                <a:cs typeface="+mn-cs"/>
              </a:rPr>
              <a:t> della Consob</a:t>
            </a:r>
          </a:p>
          <a:p>
            <a:pPr marL="987425" indent="-633413" fontAlgn="auto">
              <a:spcBef>
                <a:spcPct val="25000"/>
              </a:spcBef>
              <a:spcAft>
                <a:spcPts val="0"/>
              </a:spcAft>
              <a:buClr>
                <a:srgbClr val="FF0000"/>
              </a:buClr>
              <a:buSzPct val="90000"/>
              <a:buFont typeface="Wingdings" pitchFamily="2" charset="2"/>
              <a:buChar char="q"/>
              <a:defRPr/>
            </a:pPr>
            <a:r>
              <a:rPr lang="it-IT" sz="2400" b="1" dirty="0">
                <a:solidFill>
                  <a:schemeClr val="accent2"/>
                </a:solidFill>
                <a:latin typeface="+mj-lt"/>
              </a:rPr>
              <a:t>Proposte di impegni della parte</a:t>
            </a:r>
          </a:p>
          <a:p>
            <a:pPr marL="987425" indent="-633413" fontAlgn="auto">
              <a:spcBef>
                <a:spcPct val="25000"/>
              </a:spcBef>
              <a:spcAft>
                <a:spcPts val="0"/>
              </a:spcAft>
              <a:buClr>
                <a:srgbClr val="FF0000"/>
              </a:buClr>
              <a:buSzPct val="90000"/>
              <a:buFont typeface="Wingdings" pitchFamily="2" charset="2"/>
              <a:buChar char="q"/>
              <a:defRPr/>
            </a:pPr>
            <a:r>
              <a:rPr lang="it-IT" sz="2400" b="1" dirty="0">
                <a:solidFill>
                  <a:schemeClr val="accent2"/>
                </a:solidFill>
                <a:latin typeface="+mj-lt"/>
              </a:rPr>
              <a:t>Nascita di un sub-procedimento</a:t>
            </a:r>
          </a:p>
          <a:p>
            <a:pPr marL="987425" indent="-633413" fontAlgn="auto">
              <a:spcBef>
                <a:spcPct val="25000"/>
              </a:spcBef>
              <a:spcAft>
                <a:spcPts val="0"/>
              </a:spcAft>
              <a:buClr>
                <a:srgbClr val="FF0000"/>
              </a:buClr>
              <a:buSzPct val="90000"/>
              <a:buFont typeface="Wingdings" pitchFamily="2" charset="2"/>
              <a:buChar char="q"/>
              <a:defRPr/>
            </a:pPr>
            <a:r>
              <a:rPr lang="it-IT" sz="2400" b="1" dirty="0">
                <a:solidFill>
                  <a:schemeClr val="accent2"/>
                </a:solidFill>
                <a:latin typeface="+mj-lt"/>
              </a:rPr>
              <a:t>Delibera Consob che chiude il procedimento principale</a:t>
            </a:r>
          </a:p>
          <a:p>
            <a:pPr marL="987425" indent="-633413" fontAlgn="auto">
              <a:spcBef>
                <a:spcPct val="25000"/>
              </a:spcBef>
              <a:spcAft>
                <a:spcPts val="0"/>
              </a:spcAft>
              <a:buClr>
                <a:srgbClr val="FF0000"/>
              </a:buClr>
              <a:buSzPct val="90000"/>
              <a:buFont typeface="Wingdings" pitchFamily="2" charset="2"/>
              <a:buChar char="q"/>
              <a:defRPr/>
            </a:pPr>
            <a:endParaRPr lang="it-IT" sz="2400" b="1" dirty="0">
              <a:solidFill>
                <a:schemeClr val="accent2"/>
              </a:solidFill>
              <a:latin typeface="Arial Narrow" panose="020B0606020202030204" pitchFamily="34" charset="0"/>
              <a:cs typeface="+mn-cs"/>
            </a:endParaRPr>
          </a:p>
          <a:p>
            <a:pPr fontAlgn="auto">
              <a:spcAft>
                <a:spcPts val="0"/>
              </a:spcAft>
              <a:defRPr/>
            </a:pPr>
            <a:r>
              <a:rPr lang="it-IT" sz="2000" dirty="0">
                <a:latin typeface="Arial Narrow" panose="020B0606020202030204" pitchFamily="34" charset="0"/>
                <a:cs typeface="+mn-cs"/>
              </a:rPr>
              <a:t>        </a:t>
            </a:r>
          </a:p>
        </p:txBody>
      </p:sp>
      <p:sp>
        <p:nvSpPr>
          <p:cNvPr id="4102" name="Line 60"/>
          <p:cNvSpPr>
            <a:spLocks noChangeShapeType="1"/>
          </p:cNvSpPr>
          <p:nvPr/>
        </p:nvSpPr>
        <p:spPr bwMode="auto">
          <a:xfrm>
            <a:off x="792163" y="1124744"/>
            <a:ext cx="34925" cy="4968081"/>
          </a:xfrm>
          <a:prstGeom prst="line">
            <a:avLst/>
          </a:prstGeom>
          <a:noFill/>
          <a:ln w="12700">
            <a:solidFill>
              <a:srgbClr val="3333FF"/>
            </a:solidFill>
            <a:round/>
            <a:headEnd/>
            <a:tailEnd/>
          </a:ln>
          <a:extLst>
            <a:ext uri="{909E8E84-426E-40DD-AFC4-6F175D3DCCD1}">
              <a14:hiddenFill xmlns:a14="http://schemas.microsoft.com/office/drawing/2010/main" xmlns="">
                <a:noFill/>
              </a14:hiddenFill>
            </a:ext>
          </a:extLst>
        </p:spPr>
        <p:txBody>
          <a:bodyPr wrap="square" anchor="ctr">
            <a:spAutoFit/>
          </a:bodyPr>
          <a:lstStyle/>
          <a:p>
            <a:endParaRPr lang="it-IT">
              <a:latin typeface="Arial Narrow" panose="020B0606020202030204" pitchFamily="34" charset="0"/>
            </a:endParaRPr>
          </a:p>
        </p:txBody>
      </p:sp>
      <p:sp>
        <p:nvSpPr>
          <p:cNvPr id="4105" name="Line 55"/>
          <p:cNvSpPr>
            <a:spLocks noChangeShapeType="1"/>
          </p:cNvSpPr>
          <p:nvPr/>
        </p:nvSpPr>
        <p:spPr bwMode="auto">
          <a:xfrm>
            <a:off x="539750" y="1124744"/>
            <a:ext cx="8280400" cy="0"/>
          </a:xfrm>
          <a:prstGeom prst="line">
            <a:avLst/>
          </a:prstGeom>
          <a:noFill/>
          <a:ln w="19050">
            <a:solidFill>
              <a:srgbClr val="0000FF"/>
            </a:solidFill>
            <a:round/>
            <a:headEnd/>
            <a:tailEnd/>
          </a:ln>
          <a:extLst>
            <a:ext uri="{909E8E84-426E-40DD-AFC4-6F175D3DCCD1}">
              <a14:hiddenFill xmlns:a14="http://schemas.microsoft.com/office/drawing/2010/main" xmlns="">
                <a:noFill/>
              </a14:hiddenFill>
            </a:ext>
          </a:extLst>
        </p:spPr>
        <p:txBody>
          <a:bodyPr anchor="ctr">
            <a:spAutoFit/>
          </a:bodyPr>
          <a:lstStyle/>
          <a:p>
            <a:endParaRPr lang="it-IT" dirty="0">
              <a:latin typeface="Arial Narrow" panose="020B0606020202030204" pitchFamily="34" charset="0"/>
            </a:endParaRPr>
          </a:p>
        </p:txBody>
      </p:sp>
      <p:sp>
        <p:nvSpPr>
          <p:cNvPr id="4106" name="CasellaDiTesto 14"/>
          <p:cNvSpPr txBox="1">
            <a:spLocks noChangeArrowheads="1"/>
          </p:cNvSpPr>
          <p:nvPr/>
        </p:nvSpPr>
        <p:spPr bwMode="auto">
          <a:xfrm>
            <a:off x="7667625" y="848519"/>
            <a:ext cx="1225550" cy="2762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it-IT" altLang="it-IT" sz="1200" b="1" i="1" dirty="0">
                <a:solidFill>
                  <a:srgbClr val="0033CC"/>
                </a:solidFill>
                <a:latin typeface="Arial Narrow" panose="020B0606020202030204" pitchFamily="34" charset="0"/>
              </a:rPr>
              <a:t>AGENDA</a:t>
            </a:r>
          </a:p>
        </p:txBody>
      </p:sp>
    </p:spTree>
    <p:extLst>
      <p:ext uri="{BB962C8B-B14F-4D97-AF65-F5344CB8AC3E}">
        <p14:creationId xmlns:p14="http://schemas.microsoft.com/office/powerpoint/2010/main" xmlns="" val="3483052766"/>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title"/>
          </p:nvPr>
        </p:nvSpPr>
        <p:spPr bwMode="auto">
          <a:xfrm>
            <a:off x="468313" y="1196975"/>
            <a:ext cx="8280151" cy="1079897"/>
          </a:xfrm>
          <a:noFill/>
          <a:ln>
            <a:miter lim="800000"/>
            <a:headEnd/>
            <a:tailEnd/>
          </a:ln>
        </p:spPr>
        <p:txBody>
          <a:bodyPr vert="horz" wrap="square" lIns="91440" tIns="45720" rIns="91440" bIns="45720" numCol="1" anchor="t" anchorCtr="0" compatLnSpc="1">
            <a:prstTxWarp prst="textNoShape">
              <a:avLst/>
            </a:prstTxWarp>
          </a:bodyPr>
          <a:lstStyle/>
          <a:p>
            <a:pPr defTabSz="912813"/>
            <a:r>
              <a:rPr lang="it-IT" sz="3000" b="1" cap="all" dirty="0">
                <a:solidFill>
                  <a:schemeClr val="accent2"/>
                </a:solidFill>
                <a:cs typeface="Times New Roman" pitchFamily="18" charset="0"/>
              </a:rPr>
              <a:t>La portata innovativa della norma</a:t>
            </a:r>
          </a:p>
        </p:txBody>
      </p:sp>
      <p:sp>
        <p:nvSpPr>
          <p:cNvPr id="26626" name="Rectangle 3"/>
          <p:cNvSpPr>
            <a:spLocks noGrp="1" noChangeArrowheads="1"/>
          </p:cNvSpPr>
          <p:nvPr>
            <p:ph type="body" idx="1"/>
          </p:nvPr>
        </p:nvSpPr>
        <p:spPr bwMode="auto">
          <a:xfrm>
            <a:off x="395536" y="1844824"/>
            <a:ext cx="8497317" cy="4237931"/>
          </a:xfrm>
          <a:noFill/>
          <a:ln>
            <a:miter lim="800000"/>
            <a:headEnd/>
            <a:tailEnd/>
          </a:ln>
        </p:spPr>
        <p:txBody>
          <a:bodyPr vert="horz" wrap="square" lIns="91440" tIns="45720" rIns="91440" bIns="45720" numCol="1" anchor="t" anchorCtr="0" compatLnSpc="1">
            <a:prstTxWarp prst="textNoShape">
              <a:avLst/>
            </a:prstTxWarp>
          </a:bodyPr>
          <a:lstStyle/>
          <a:p>
            <a:pPr defTabSz="912813" eaLnBrk="1" hangingPunct="1">
              <a:buFontTx/>
              <a:buNone/>
            </a:pPr>
            <a:endParaRPr lang="it-IT" sz="3600" dirty="0">
              <a:solidFill>
                <a:srgbClr val="000099"/>
              </a:solidFill>
              <a:cs typeface="Times New Roman" pitchFamily="18" charset="0"/>
            </a:endParaRPr>
          </a:p>
          <a:p>
            <a:pPr algn="just" defTabSz="912813" eaLnBrk="1" hangingPunct="1">
              <a:buFontTx/>
              <a:buNone/>
            </a:pPr>
            <a:endParaRPr lang="it-IT" sz="2800" dirty="0">
              <a:solidFill>
                <a:schemeClr val="accent2"/>
              </a:solidFill>
              <a:latin typeface="Arial Narrow" panose="020B0606020202030204" pitchFamily="34" charset="0"/>
              <a:cs typeface="Times New Roman" pitchFamily="18" charset="0"/>
            </a:endParaRPr>
          </a:p>
          <a:p>
            <a:pPr defTabSz="912813" eaLnBrk="1" hangingPunct="1"/>
            <a:r>
              <a:rPr lang="it-IT" sz="3400" b="1" dirty="0">
                <a:solidFill>
                  <a:schemeClr val="accent2"/>
                </a:solidFill>
                <a:cs typeface="Times New Roman" pitchFamily="18" charset="0"/>
              </a:rPr>
              <a:t>Gli impegni davanti alla Consob nel Codice del Consumo</a:t>
            </a:r>
          </a:p>
          <a:p>
            <a:pPr defTabSz="912813" eaLnBrk="1" hangingPunct="1"/>
            <a:endParaRPr lang="it-IT" sz="3400" dirty="0">
              <a:solidFill>
                <a:schemeClr val="accent2"/>
              </a:solidFill>
              <a:cs typeface="Times New Roman" pitchFamily="18" charset="0"/>
            </a:endParaRPr>
          </a:p>
          <a:p>
            <a:pPr algn="just" defTabSz="912813" eaLnBrk="1" hangingPunct="1"/>
            <a:r>
              <a:rPr lang="it-IT" sz="3400" b="1" dirty="0">
                <a:solidFill>
                  <a:schemeClr val="accent2"/>
                </a:solidFill>
                <a:cs typeface="Times New Roman" pitchFamily="18" charset="0"/>
              </a:rPr>
              <a:t>L’ordine di vigilanza nel TUF</a:t>
            </a:r>
          </a:p>
        </p:txBody>
      </p:sp>
    </p:spTree>
  </p:cSld>
  <p:clrMapOvr>
    <a:masterClrMapping/>
  </p:clrMapOvr>
  <p:transition advClick="0"/>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1"/>
          <p:cNvSpPr>
            <a:spLocks noChangeArrowheads="1"/>
          </p:cNvSpPr>
          <p:nvPr/>
        </p:nvSpPr>
        <p:spPr bwMode="auto">
          <a:xfrm>
            <a:off x="4438650" y="6553200"/>
            <a:ext cx="253275" cy="27443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8" tIns="44450" rIns="90488" bIns="4445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EC1D26E9-8924-4463-AF27-C3A0F5B53697}" type="slidenum">
              <a:rPr lang="it-IT" altLang="it-IT" sz="1200">
                <a:latin typeface="Arial Narrow" panose="020B0606020202030204" pitchFamily="34" charset="0"/>
              </a:rPr>
              <a:pPr eaLnBrk="1" hangingPunct="1"/>
              <a:t>5</a:t>
            </a:fld>
            <a:endParaRPr lang="it-IT" altLang="it-IT" sz="800">
              <a:latin typeface="Arial Narrow" panose="020B0606020202030204" pitchFamily="34" charset="0"/>
            </a:endParaRPr>
          </a:p>
        </p:txBody>
      </p:sp>
      <p:sp>
        <p:nvSpPr>
          <p:cNvPr id="5123" name="Text Box 48"/>
          <p:cNvSpPr txBox="1">
            <a:spLocks noChangeArrowheads="1"/>
          </p:cNvSpPr>
          <p:nvPr/>
        </p:nvSpPr>
        <p:spPr bwMode="auto">
          <a:xfrm>
            <a:off x="755650" y="5287963"/>
            <a:ext cx="8243888" cy="7699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it-IT" altLang="it-IT" sz="2200">
                <a:latin typeface="Arial Narrow" panose="020B0606020202030204" pitchFamily="34" charset="0"/>
              </a:rPr>
              <a:t>    </a:t>
            </a:r>
          </a:p>
          <a:p>
            <a:pPr eaLnBrk="1" hangingPunct="1"/>
            <a:r>
              <a:rPr lang="it-IT" altLang="it-IT" sz="2200">
                <a:latin typeface="Arial Narrow" panose="020B0606020202030204" pitchFamily="34" charset="0"/>
              </a:rPr>
              <a:t>  </a:t>
            </a:r>
            <a:endParaRPr lang="it-IT" altLang="it-IT" sz="2200">
              <a:solidFill>
                <a:schemeClr val="hlink"/>
              </a:solidFill>
              <a:latin typeface="Arial Narrow" panose="020B0606020202030204" pitchFamily="34" charset="0"/>
            </a:endParaRPr>
          </a:p>
        </p:txBody>
      </p:sp>
      <p:sp>
        <p:nvSpPr>
          <p:cNvPr id="5124" name="Line 55"/>
          <p:cNvSpPr>
            <a:spLocks noChangeShapeType="1"/>
          </p:cNvSpPr>
          <p:nvPr/>
        </p:nvSpPr>
        <p:spPr bwMode="auto">
          <a:xfrm>
            <a:off x="468313" y="6092825"/>
            <a:ext cx="8280400" cy="0"/>
          </a:xfrm>
          <a:prstGeom prst="line">
            <a:avLst/>
          </a:prstGeom>
          <a:noFill/>
          <a:ln w="19050">
            <a:solidFill>
              <a:srgbClr val="0000FF"/>
            </a:solidFill>
            <a:round/>
            <a:headEnd/>
            <a:tailEnd/>
          </a:ln>
          <a:extLst>
            <a:ext uri="{909E8E84-426E-40DD-AFC4-6F175D3DCCD1}">
              <a14:hiddenFill xmlns:a14="http://schemas.microsoft.com/office/drawing/2010/main" xmlns="">
                <a:noFill/>
              </a14:hiddenFill>
            </a:ext>
          </a:extLst>
        </p:spPr>
        <p:txBody>
          <a:bodyPr anchor="ctr">
            <a:spAutoFit/>
          </a:bodyPr>
          <a:lstStyle/>
          <a:p>
            <a:endParaRPr lang="it-IT">
              <a:latin typeface="Arial Narrow" panose="020B0606020202030204" pitchFamily="34" charset="0"/>
            </a:endParaRPr>
          </a:p>
        </p:txBody>
      </p:sp>
      <p:sp>
        <p:nvSpPr>
          <p:cNvPr id="3" name="CasellaDiTesto 2">
            <a:extLst>
              <a:ext uri="{FF2B5EF4-FFF2-40B4-BE49-F238E27FC236}">
                <a16:creationId xmlns:a16="http://schemas.microsoft.com/office/drawing/2014/main" xmlns="" id="{F031A802-25AF-FF5D-6147-95A5D1580C8D}"/>
              </a:ext>
            </a:extLst>
          </p:cNvPr>
          <p:cNvSpPr txBox="1"/>
          <p:nvPr/>
        </p:nvSpPr>
        <p:spPr>
          <a:xfrm>
            <a:off x="395287" y="1196752"/>
            <a:ext cx="8425185" cy="5457904"/>
          </a:xfrm>
          <a:prstGeom prst="rect">
            <a:avLst/>
          </a:prstGeom>
          <a:noFill/>
        </p:spPr>
        <p:txBody>
          <a:bodyPr wrap="square">
            <a:spAutoFit/>
          </a:bodyPr>
          <a:lstStyle/>
          <a:p>
            <a:pPr algn="ctr"/>
            <a:r>
              <a:rPr lang="it-IT" sz="3000" b="1" cap="all" dirty="0">
                <a:solidFill>
                  <a:schemeClr val="accent2"/>
                </a:solidFill>
                <a:latin typeface="+mj-lt"/>
                <a:cs typeface="Times New Roman" pitchFamily="18" charset="0"/>
              </a:rPr>
              <a:t>La portata innovativa della norma</a:t>
            </a:r>
          </a:p>
          <a:p>
            <a:endParaRPr lang="it-IT" b="1" dirty="0">
              <a:solidFill>
                <a:schemeClr val="accent2"/>
              </a:solidFill>
              <a:latin typeface="+mj-lt"/>
              <a:cs typeface="Times New Roman" pitchFamily="18" charset="0"/>
            </a:endParaRPr>
          </a:p>
          <a:p>
            <a:pPr marL="285750" indent="-285750" algn="just">
              <a:lnSpc>
                <a:spcPct val="150000"/>
              </a:lnSpc>
              <a:buFont typeface="Arial" panose="020B0604020202020204" pitchFamily="34" charset="0"/>
              <a:buChar char="•"/>
            </a:pPr>
            <a:r>
              <a:rPr lang="it-IT" sz="2400" b="1" dirty="0">
                <a:solidFill>
                  <a:schemeClr val="accent2"/>
                </a:solidFill>
                <a:effectLst/>
                <a:latin typeface="+mj-lt"/>
                <a:ea typeface="Calibri" panose="020F0502020204030204" pitchFamily="34" charset="0"/>
              </a:rPr>
              <a:t>valorizzare gli strumenti di vigilanza attiva </a:t>
            </a:r>
          </a:p>
          <a:p>
            <a:pPr marL="285750" indent="-285750" algn="just">
              <a:lnSpc>
                <a:spcPct val="150000"/>
              </a:lnSpc>
              <a:spcAft>
                <a:spcPts val="800"/>
              </a:spcAft>
              <a:buFont typeface="Arial" panose="020B0604020202020204" pitchFamily="34" charset="0"/>
              <a:buChar char="•"/>
            </a:pPr>
            <a:r>
              <a:rPr lang="it-IT" sz="2400" b="1" kern="100" dirty="0">
                <a:solidFill>
                  <a:schemeClr val="accent2"/>
                </a:solidFill>
                <a:effectLst/>
                <a:latin typeface="+mj-lt"/>
                <a:ea typeface="Calibri" panose="020F0502020204030204" pitchFamily="34" charset="0"/>
                <a:cs typeface="Times New Roman" panose="02020603050405020304" pitchFamily="18" charset="0"/>
              </a:rPr>
              <a:t>da un approccio </a:t>
            </a:r>
            <a:r>
              <a:rPr lang="it-IT" sz="2400" b="1" i="1" kern="100" dirty="0" err="1">
                <a:solidFill>
                  <a:schemeClr val="accent2"/>
                </a:solidFill>
                <a:effectLst/>
                <a:latin typeface="+mj-lt"/>
                <a:ea typeface="Calibri" panose="020F0502020204030204" pitchFamily="34" charset="0"/>
                <a:cs typeface="Times New Roman" panose="02020603050405020304" pitchFamily="18" charset="0"/>
              </a:rPr>
              <a:t>form-based</a:t>
            </a:r>
            <a:r>
              <a:rPr lang="it-IT" sz="2400" b="1" kern="100" dirty="0">
                <a:solidFill>
                  <a:schemeClr val="accent2"/>
                </a:solidFill>
                <a:effectLst/>
                <a:latin typeface="+mj-lt"/>
                <a:ea typeface="Calibri" panose="020F0502020204030204" pitchFamily="34" charset="0"/>
                <a:cs typeface="Times New Roman" panose="02020603050405020304" pitchFamily="18" charset="0"/>
              </a:rPr>
              <a:t> ad un approccio </a:t>
            </a:r>
            <a:r>
              <a:rPr lang="it-IT" sz="2400" b="1" i="1" kern="100" dirty="0" err="1">
                <a:solidFill>
                  <a:schemeClr val="accent2"/>
                </a:solidFill>
                <a:effectLst/>
                <a:latin typeface="+mj-lt"/>
                <a:ea typeface="Calibri" panose="020F0502020204030204" pitchFamily="34" charset="0"/>
                <a:cs typeface="Times New Roman" panose="02020603050405020304" pitchFamily="18" charset="0"/>
              </a:rPr>
              <a:t>effects-based</a:t>
            </a:r>
            <a:endParaRPr lang="it-IT" sz="2400" kern="100" dirty="0">
              <a:solidFill>
                <a:schemeClr val="accent2"/>
              </a:solidFill>
              <a:effectLst/>
              <a:latin typeface="+mj-lt"/>
              <a:ea typeface="Calibri" panose="020F0502020204030204" pitchFamily="34" charset="0"/>
              <a:cs typeface="Times New Roman" panose="02020603050405020304" pitchFamily="18" charset="0"/>
            </a:endParaRPr>
          </a:p>
          <a:p>
            <a:pPr marL="285750" indent="-285750" algn="just">
              <a:lnSpc>
                <a:spcPct val="150000"/>
              </a:lnSpc>
              <a:buFont typeface="Arial" panose="020B0604020202020204" pitchFamily="34" charset="0"/>
              <a:buChar char="•"/>
            </a:pPr>
            <a:r>
              <a:rPr lang="it-IT" sz="2400" b="1" dirty="0">
                <a:solidFill>
                  <a:schemeClr val="accent2"/>
                </a:solidFill>
                <a:effectLst/>
                <a:latin typeface="+mj-lt"/>
                <a:ea typeface="Calibri" panose="020F0502020204030204" pitchFamily="34" charset="0"/>
              </a:rPr>
              <a:t>nuova visione dell’</a:t>
            </a:r>
            <a:r>
              <a:rPr lang="it-IT" sz="2400" b="1" i="1" dirty="0">
                <a:solidFill>
                  <a:schemeClr val="accent2"/>
                </a:solidFill>
                <a:effectLst/>
                <a:latin typeface="+mj-lt"/>
                <a:ea typeface="Calibri" panose="020F0502020204030204" pitchFamily="34" charset="0"/>
              </a:rPr>
              <a:t>enforcement</a:t>
            </a:r>
            <a:r>
              <a:rPr lang="it-IT" sz="2400" b="1" dirty="0">
                <a:solidFill>
                  <a:schemeClr val="accent2"/>
                </a:solidFill>
                <a:effectLst/>
                <a:latin typeface="+mj-lt"/>
                <a:ea typeface="Calibri" panose="020F0502020204030204" pitchFamily="34" charset="0"/>
              </a:rPr>
              <a:t> e della vigilanza, meno legata alle forme e più incline alla valutazione degli effetti economici sul mercato</a:t>
            </a:r>
          </a:p>
          <a:p>
            <a:pPr marL="285750" indent="-285750" algn="just">
              <a:lnSpc>
                <a:spcPct val="150000"/>
              </a:lnSpc>
              <a:buFont typeface="Arial" panose="020B0604020202020204" pitchFamily="34" charset="0"/>
              <a:buChar char="•"/>
            </a:pPr>
            <a:r>
              <a:rPr lang="it-IT" sz="2400" b="1" dirty="0">
                <a:solidFill>
                  <a:schemeClr val="accent2"/>
                </a:solidFill>
                <a:latin typeface="+mj-lt"/>
                <a:ea typeface="Calibri" panose="020F0502020204030204" pitchFamily="34" charset="0"/>
              </a:rPr>
              <a:t>estensione degli impegni a tutti gli illeciti amministrativi</a:t>
            </a:r>
            <a:r>
              <a:rPr lang="it-IT" sz="2400" b="1" dirty="0">
                <a:solidFill>
                  <a:schemeClr val="accent2"/>
                </a:solidFill>
                <a:effectLst/>
                <a:latin typeface="+mj-lt"/>
                <a:ea typeface="Calibri" panose="020F0502020204030204" pitchFamily="34" charset="0"/>
              </a:rPr>
              <a:t> </a:t>
            </a:r>
            <a:endParaRPr lang="it-IT" sz="2400" b="1" dirty="0">
              <a:solidFill>
                <a:schemeClr val="accent2"/>
              </a:solidFill>
              <a:latin typeface="+mj-lt"/>
              <a:cs typeface="Times New Roman" pitchFamily="18" charset="0"/>
            </a:endParaRPr>
          </a:p>
          <a:p>
            <a:endParaRPr lang="it-IT" b="1" dirty="0">
              <a:solidFill>
                <a:schemeClr val="accent2"/>
              </a:solidFill>
              <a:latin typeface="Arial Narrow" panose="020B0606020202030204" pitchFamily="34" charset="0"/>
              <a:cs typeface="Times New Roman" pitchFamily="18" charset="0"/>
            </a:endParaRPr>
          </a:p>
          <a:p>
            <a:endParaRPr lang="it-IT" dirty="0"/>
          </a:p>
        </p:txBody>
      </p:sp>
    </p:spTree>
    <p:extLst>
      <p:ext uri="{BB962C8B-B14F-4D97-AF65-F5344CB8AC3E}">
        <p14:creationId xmlns:p14="http://schemas.microsoft.com/office/powerpoint/2010/main" xmlns="" val="4064548530"/>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1"/>
          <p:cNvSpPr>
            <a:spLocks noChangeArrowheads="1"/>
          </p:cNvSpPr>
          <p:nvPr/>
        </p:nvSpPr>
        <p:spPr bwMode="auto">
          <a:xfrm>
            <a:off x="4438650" y="6553200"/>
            <a:ext cx="253275" cy="27443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8" tIns="44450" rIns="90488" bIns="4445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EC1D26E9-8924-4463-AF27-C3A0F5B53697}" type="slidenum">
              <a:rPr lang="it-IT" altLang="it-IT" sz="1200">
                <a:latin typeface="Arial Narrow" panose="020B0606020202030204" pitchFamily="34" charset="0"/>
              </a:rPr>
              <a:pPr eaLnBrk="1" hangingPunct="1"/>
              <a:t>6</a:t>
            </a:fld>
            <a:endParaRPr lang="it-IT" altLang="it-IT" sz="800">
              <a:latin typeface="Arial Narrow" panose="020B0606020202030204" pitchFamily="34" charset="0"/>
            </a:endParaRPr>
          </a:p>
        </p:txBody>
      </p:sp>
      <p:sp>
        <p:nvSpPr>
          <p:cNvPr id="5123" name="Text Box 48"/>
          <p:cNvSpPr txBox="1">
            <a:spLocks noChangeArrowheads="1"/>
          </p:cNvSpPr>
          <p:nvPr/>
        </p:nvSpPr>
        <p:spPr bwMode="auto">
          <a:xfrm>
            <a:off x="755650" y="5287963"/>
            <a:ext cx="8243888" cy="7699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it-IT" altLang="it-IT" sz="2200">
                <a:latin typeface="Arial Narrow" panose="020B0606020202030204" pitchFamily="34" charset="0"/>
              </a:rPr>
              <a:t>    </a:t>
            </a:r>
          </a:p>
          <a:p>
            <a:pPr eaLnBrk="1" hangingPunct="1"/>
            <a:r>
              <a:rPr lang="it-IT" altLang="it-IT" sz="2200">
                <a:latin typeface="Arial Narrow" panose="020B0606020202030204" pitchFamily="34" charset="0"/>
              </a:rPr>
              <a:t>  </a:t>
            </a:r>
            <a:endParaRPr lang="it-IT" altLang="it-IT" sz="2200">
              <a:solidFill>
                <a:schemeClr val="hlink"/>
              </a:solidFill>
              <a:latin typeface="Arial Narrow" panose="020B0606020202030204" pitchFamily="34" charset="0"/>
            </a:endParaRPr>
          </a:p>
        </p:txBody>
      </p:sp>
      <p:sp>
        <p:nvSpPr>
          <p:cNvPr id="5124" name="Line 55"/>
          <p:cNvSpPr>
            <a:spLocks noChangeShapeType="1"/>
          </p:cNvSpPr>
          <p:nvPr/>
        </p:nvSpPr>
        <p:spPr bwMode="auto">
          <a:xfrm>
            <a:off x="468313" y="6092825"/>
            <a:ext cx="8280400" cy="0"/>
          </a:xfrm>
          <a:prstGeom prst="line">
            <a:avLst/>
          </a:prstGeom>
          <a:noFill/>
          <a:ln w="19050">
            <a:solidFill>
              <a:srgbClr val="0000FF"/>
            </a:solidFill>
            <a:round/>
            <a:headEnd/>
            <a:tailEnd/>
          </a:ln>
          <a:extLst>
            <a:ext uri="{909E8E84-426E-40DD-AFC4-6F175D3DCCD1}">
              <a14:hiddenFill xmlns:a14="http://schemas.microsoft.com/office/drawing/2010/main" xmlns="">
                <a:noFill/>
              </a14:hiddenFill>
            </a:ext>
          </a:extLst>
        </p:spPr>
        <p:txBody>
          <a:bodyPr anchor="ctr">
            <a:spAutoFit/>
          </a:bodyPr>
          <a:lstStyle/>
          <a:p>
            <a:endParaRPr lang="it-IT">
              <a:latin typeface="Arial Narrow" panose="020B0606020202030204" pitchFamily="34" charset="0"/>
            </a:endParaRPr>
          </a:p>
        </p:txBody>
      </p:sp>
      <p:sp>
        <p:nvSpPr>
          <p:cNvPr id="3" name="CasellaDiTesto 2">
            <a:extLst>
              <a:ext uri="{FF2B5EF4-FFF2-40B4-BE49-F238E27FC236}">
                <a16:creationId xmlns:a16="http://schemas.microsoft.com/office/drawing/2014/main" xmlns="" id="{0D039609-B275-AA92-FE49-53FA8F403469}"/>
              </a:ext>
            </a:extLst>
          </p:cNvPr>
          <p:cNvSpPr txBox="1"/>
          <p:nvPr/>
        </p:nvSpPr>
        <p:spPr>
          <a:xfrm>
            <a:off x="468313" y="1124746"/>
            <a:ext cx="8064127" cy="4555093"/>
          </a:xfrm>
          <a:prstGeom prst="rect">
            <a:avLst/>
          </a:prstGeom>
          <a:noFill/>
        </p:spPr>
        <p:txBody>
          <a:bodyPr wrap="square">
            <a:spAutoFit/>
          </a:bodyPr>
          <a:lstStyle/>
          <a:p>
            <a:pPr algn="ctr"/>
            <a:r>
              <a:rPr lang="it-IT" sz="3000" b="1" cap="all" dirty="0">
                <a:solidFill>
                  <a:schemeClr val="accent2"/>
                </a:solidFill>
                <a:latin typeface="+mn-lt"/>
                <a:cs typeface="Times New Roman" pitchFamily="18" charset="0"/>
              </a:rPr>
              <a:t>La portata innovativa della norma</a:t>
            </a:r>
          </a:p>
          <a:p>
            <a:endParaRPr lang="it-IT" b="1" dirty="0">
              <a:solidFill>
                <a:schemeClr val="accent2"/>
              </a:solidFill>
              <a:latin typeface="+mn-lt"/>
              <a:cs typeface="Times New Roman" pitchFamily="18" charset="0"/>
            </a:endParaRPr>
          </a:p>
          <a:p>
            <a:r>
              <a:rPr lang="it-IT" sz="2800" b="1" dirty="0">
                <a:solidFill>
                  <a:schemeClr val="accent2"/>
                </a:solidFill>
                <a:latin typeface="+mn-lt"/>
                <a:cs typeface="Times New Roman" pitchFamily="18" charset="0"/>
              </a:rPr>
              <a:t>L’analisi costi e benefici</a:t>
            </a:r>
          </a:p>
          <a:p>
            <a:pPr marL="457200" indent="-457200" algn="just">
              <a:buFont typeface="Courier New" panose="02070309020205020404" pitchFamily="49" charset="0"/>
              <a:buChar char="o"/>
            </a:pPr>
            <a:r>
              <a:rPr lang="it-IT" sz="2800" b="1" dirty="0">
                <a:solidFill>
                  <a:schemeClr val="accent2"/>
                </a:solidFill>
                <a:latin typeface="+mn-lt"/>
                <a:cs typeface="Times New Roman" pitchFamily="18" charset="0"/>
              </a:rPr>
              <a:t>Benefici per la parte: a) lungo, complesso e costoso procedimento sanzionatorio, b) ricorso all’Autorità giudiziaria, c) azioni risarcimento del danno, d) sanzione in sé, e) reputazione</a:t>
            </a:r>
          </a:p>
          <a:p>
            <a:pPr marL="457200" indent="-457200" algn="just">
              <a:buFont typeface="Courier New" panose="02070309020205020404" pitchFamily="49" charset="0"/>
              <a:buChar char="o"/>
            </a:pPr>
            <a:r>
              <a:rPr lang="it-IT" sz="2800" b="1" dirty="0">
                <a:solidFill>
                  <a:schemeClr val="accent2"/>
                </a:solidFill>
                <a:latin typeface="+mn-lt"/>
                <a:cs typeface="Times New Roman" pitchFamily="18" charset="0"/>
              </a:rPr>
              <a:t>Benefici per la Consob: celerità ed economicità dell’azione amministrativa</a:t>
            </a:r>
          </a:p>
          <a:p>
            <a:endParaRPr lang="it-IT" dirty="0"/>
          </a:p>
        </p:txBody>
      </p:sp>
    </p:spTree>
    <p:extLst>
      <p:ext uri="{BB962C8B-B14F-4D97-AF65-F5344CB8AC3E}">
        <p14:creationId xmlns:p14="http://schemas.microsoft.com/office/powerpoint/2010/main" xmlns="" val="547596782"/>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1"/>
          <p:cNvSpPr>
            <a:spLocks noChangeArrowheads="1"/>
          </p:cNvSpPr>
          <p:nvPr/>
        </p:nvSpPr>
        <p:spPr bwMode="auto">
          <a:xfrm>
            <a:off x="4438650" y="6553200"/>
            <a:ext cx="253275" cy="27443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8" tIns="44450" rIns="90488" bIns="4445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EC1D26E9-8924-4463-AF27-C3A0F5B53697}" type="slidenum">
              <a:rPr lang="it-IT" altLang="it-IT" sz="1200">
                <a:latin typeface="Arial Narrow" panose="020B0606020202030204" pitchFamily="34" charset="0"/>
              </a:rPr>
              <a:pPr eaLnBrk="1" hangingPunct="1"/>
              <a:t>7</a:t>
            </a:fld>
            <a:endParaRPr lang="it-IT" altLang="it-IT" sz="800">
              <a:latin typeface="Arial Narrow" panose="020B0606020202030204" pitchFamily="34" charset="0"/>
            </a:endParaRPr>
          </a:p>
        </p:txBody>
      </p:sp>
      <p:sp>
        <p:nvSpPr>
          <p:cNvPr id="5123" name="Text Box 48"/>
          <p:cNvSpPr txBox="1">
            <a:spLocks noChangeArrowheads="1"/>
          </p:cNvSpPr>
          <p:nvPr/>
        </p:nvSpPr>
        <p:spPr bwMode="auto">
          <a:xfrm>
            <a:off x="755650" y="5287963"/>
            <a:ext cx="8243888" cy="7699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it-IT" altLang="it-IT" sz="2200">
                <a:latin typeface="Arial Narrow" panose="020B0606020202030204" pitchFamily="34" charset="0"/>
              </a:rPr>
              <a:t>    </a:t>
            </a:r>
          </a:p>
          <a:p>
            <a:pPr eaLnBrk="1" hangingPunct="1"/>
            <a:r>
              <a:rPr lang="it-IT" altLang="it-IT" sz="2200">
                <a:latin typeface="Arial Narrow" panose="020B0606020202030204" pitchFamily="34" charset="0"/>
              </a:rPr>
              <a:t>  </a:t>
            </a:r>
            <a:endParaRPr lang="it-IT" altLang="it-IT" sz="2200">
              <a:solidFill>
                <a:schemeClr val="hlink"/>
              </a:solidFill>
              <a:latin typeface="Arial Narrow" panose="020B0606020202030204" pitchFamily="34" charset="0"/>
            </a:endParaRPr>
          </a:p>
        </p:txBody>
      </p:sp>
      <p:sp>
        <p:nvSpPr>
          <p:cNvPr id="5124" name="Line 55"/>
          <p:cNvSpPr>
            <a:spLocks noChangeShapeType="1"/>
          </p:cNvSpPr>
          <p:nvPr/>
        </p:nvSpPr>
        <p:spPr bwMode="auto">
          <a:xfrm>
            <a:off x="468313" y="6092825"/>
            <a:ext cx="8280400" cy="0"/>
          </a:xfrm>
          <a:prstGeom prst="line">
            <a:avLst/>
          </a:prstGeom>
          <a:noFill/>
          <a:ln w="19050">
            <a:solidFill>
              <a:srgbClr val="0000FF"/>
            </a:solidFill>
            <a:round/>
            <a:headEnd/>
            <a:tailEnd/>
          </a:ln>
          <a:extLst>
            <a:ext uri="{909E8E84-426E-40DD-AFC4-6F175D3DCCD1}">
              <a14:hiddenFill xmlns:a14="http://schemas.microsoft.com/office/drawing/2010/main" xmlns="">
                <a:noFill/>
              </a14:hiddenFill>
            </a:ext>
          </a:extLst>
        </p:spPr>
        <p:txBody>
          <a:bodyPr anchor="ctr">
            <a:spAutoFit/>
          </a:bodyPr>
          <a:lstStyle/>
          <a:p>
            <a:endParaRPr lang="it-IT">
              <a:latin typeface="Arial Narrow" panose="020B0606020202030204" pitchFamily="34" charset="0"/>
            </a:endParaRPr>
          </a:p>
        </p:txBody>
      </p:sp>
      <p:sp>
        <p:nvSpPr>
          <p:cNvPr id="5125" name="Text Box 56"/>
          <p:cNvSpPr txBox="1">
            <a:spLocks noChangeArrowheads="1"/>
          </p:cNvSpPr>
          <p:nvPr/>
        </p:nvSpPr>
        <p:spPr bwMode="auto">
          <a:xfrm>
            <a:off x="853661" y="1103879"/>
            <a:ext cx="7775575" cy="465024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eaLnBrk="1" hangingPunct="1">
              <a:lnSpc>
                <a:spcPct val="150000"/>
              </a:lnSpc>
            </a:pPr>
            <a:r>
              <a:rPr lang="it-IT" altLang="it-IT" sz="2000" b="1" dirty="0">
                <a:solidFill>
                  <a:schemeClr val="accent2"/>
                </a:solidFill>
                <a:latin typeface="Arial Narrow" panose="020B0606020202030204" pitchFamily="34" charset="0"/>
              </a:rPr>
              <a:t>(segue)</a:t>
            </a:r>
          </a:p>
          <a:p>
            <a:pPr algn="just" eaLnBrk="1" hangingPunct="1">
              <a:lnSpc>
                <a:spcPct val="150000"/>
              </a:lnSpc>
            </a:pPr>
            <a:endParaRPr lang="it-IT" altLang="it-IT" sz="2000" b="1" dirty="0">
              <a:solidFill>
                <a:schemeClr val="accent2"/>
              </a:solidFill>
              <a:latin typeface="Arial Narrow" panose="020B0606020202030204" pitchFamily="34" charset="0"/>
            </a:endParaRPr>
          </a:p>
          <a:p>
            <a:pPr algn="just" eaLnBrk="1" hangingPunct="1">
              <a:lnSpc>
                <a:spcPct val="150000"/>
              </a:lnSpc>
            </a:pPr>
            <a:r>
              <a:rPr lang="it-IT" sz="2000" kern="100" dirty="0">
                <a:solidFill>
                  <a:schemeClr val="accent2"/>
                </a:solidFill>
                <a:effectLst/>
                <a:latin typeface="+mj-lt"/>
                <a:ea typeface="Calibri" panose="020F0502020204030204" pitchFamily="34" charset="0"/>
                <a:cs typeface="Times New Roman" panose="02020603050405020304" pitchFamily="18" charset="0"/>
              </a:rPr>
              <a:t>I benefici pubblici in termini di economicità dell’azione amministrativa devono comunque essere superiori ai costi derivanti dal mancato accertamento della (eventuale) infrazione, e, dunque, di chiarimento della portata delle norme, trasparenza, censura pubblica, dissuasione, recupero dei profitti illeciti e punizione, nonché facilitazione dei successivi ricorsi presso i tribunali civili volti al risarcimento dei danni nei confronti dei soggetti che li avessero patiti</a:t>
            </a:r>
          </a:p>
          <a:p>
            <a:pPr algn="just" eaLnBrk="1" hangingPunct="1">
              <a:lnSpc>
                <a:spcPct val="150000"/>
              </a:lnSpc>
            </a:pPr>
            <a:endParaRPr lang="it-IT" altLang="it-IT" sz="2000" b="1" dirty="0">
              <a:solidFill>
                <a:schemeClr val="accent2"/>
              </a:solidFill>
              <a:latin typeface="Arial Narrow" panose="020B0606020202030204" pitchFamily="34" charset="0"/>
            </a:endParaRPr>
          </a:p>
        </p:txBody>
      </p:sp>
    </p:spTree>
    <p:extLst>
      <p:ext uri="{BB962C8B-B14F-4D97-AF65-F5344CB8AC3E}">
        <p14:creationId xmlns:p14="http://schemas.microsoft.com/office/powerpoint/2010/main" xmlns="" val="1929393471"/>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1"/>
          <p:cNvSpPr>
            <a:spLocks noChangeArrowheads="1"/>
          </p:cNvSpPr>
          <p:nvPr/>
        </p:nvSpPr>
        <p:spPr bwMode="auto">
          <a:xfrm>
            <a:off x="4438650" y="6553200"/>
            <a:ext cx="253275" cy="27443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8" tIns="44450" rIns="90488" bIns="4445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EC1D26E9-8924-4463-AF27-C3A0F5B53697}" type="slidenum">
              <a:rPr lang="it-IT" altLang="it-IT" sz="1200">
                <a:latin typeface="Arial Narrow" panose="020B0606020202030204" pitchFamily="34" charset="0"/>
              </a:rPr>
              <a:pPr eaLnBrk="1" hangingPunct="1"/>
              <a:t>8</a:t>
            </a:fld>
            <a:endParaRPr lang="it-IT" altLang="it-IT" sz="800">
              <a:latin typeface="Arial Narrow" panose="020B0606020202030204" pitchFamily="34" charset="0"/>
            </a:endParaRPr>
          </a:p>
        </p:txBody>
      </p:sp>
      <p:sp>
        <p:nvSpPr>
          <p:cNvPr id="5123" name="Text Box 48"/>
          <p:cNvSpPr txBox="1">
            <a:spLocks noChangeArrowheads="1"/>
          </p:cNvSpPr>
          <p:nvPr/>
        </p:nvSpPr>
        <p:spPr bwMode="auto">
          <a:xfrm>
            <a:off x="755650" y="5287963"/>
            <a:ext cx="8243888" cy="7699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it-IT" altLang="it-IT" sz="2200">
                <a:latin typeface="Arial Narrow" panose="020B0606020202030204" pitchFamily="34" charset="0"/>
              </a:rPr>
              <a:t>    </a:t>
            </a:r>
          </a:p>
          <a:p>
            <a:pPr eaLnBrk="1" hangingPunct="1"/>
            <a:r>
              <a:rPr lang="it-IT" altLang="it-IT" sz="2200">
                <a:latin typeface="Arial Narrow" panose="020B0606020202030204" pitchFamily="34" charset="0"/>
              </a:rPr>
              <a:t>  </a:t>
            </a:r>
            <a:endParaRPr lang="it-IT" altLang="it-IT" sz="2200">
              <a:solidFill>
                <a:schemeClr val="hlink"/>
              </a:solidFill>
              <a:latin typeface="Arial Narrow" panose="020B0606020202030204" pitchFamily="34" charset="0"/>
            </a:endParaRPr>
          </a:p>
        </p:txBody>
      </p:sp>
      <p:sp>
        <p:nvSpPr>
          <p:cNvPr id="5124" name="Line 55"/>
          <p:cNvSpPr>
            <a:spLocks noChangeShapeType="1"/>
          </p:cNvSpPr>
          <p:nvPr/>
        </p:nvSpPr>
        <p:spPr bwMode="auto">
          <a:xfrm>
            <a:off x="468313" y="6092825"/>
            <a:ext cx="8280400" cy="0"/>
          </a:xfrm>
          <a:prstGeom prst="line">
            <a:avLst/>
          </a:prstGeom>
          <a:noFill/>
          <a:ln w="19050">
            <a:solidFill>
              <a:srgbClr val="0000FF"/>
            </a:solidFill>
            <a:round/>
            <a:headEnd/>
            <a:tailEnd/>
          </a:ln>
          <a:extLst>
            <a:ext uri="{909E8E84-426E-40DD-AFC4-6F175D3DCCD1}">
              <a14:hiddenFill xmlns:a14="http://schemas.microsoft.com/office/drawing/2010/main" xmlns="">
                <a:noFill/>
              </a14:hiddenFill>
            </a:ext>
          </a:extLst>
        </p:spPr>
        <p:txBody>
          <a:bodyPr anchor="ctr">
            <a:spAutoFit/>
          </a:bodyPr>
          <a:lstStyle/>
          <a:p>
            <a:endParaRPr lang="it-IT">
              <a:latin typeface="Arial Narrow" panose="020B0606020202030204" pitchFamily="34" charset="0"/>
            </a:endParaRPr>
          </a:p>
        </p:txBody>
      </p:sp>
      <p:sp>
        <p:nvSpPr>
          <p:cNvPr id="5125" name="Text Box 56"/>
          <p:cNvSpPr txBox="1">
            <a:spLocks noChangeArrowheads="1"/>
          </p:cNvSpPr>
          <p:nvPr/>
        </p:nvSpPr>
        <p:spPr bwMode="auto">
          <a:xfrm>
            <a:off x="468313" y="923575"/>
            <a:ext cx="8160923" cy="501085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a:tailEnd/>
              </a14:hiddenLine>
            </a:ext>
          </a:extLst>
        </p:spPr>
        <p:txBody>
          <a:bodyPr wrap="square"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lnSpc>
                <a:spcPct val="107000"/>
              </a:lnSpc>
              <a:spcAft>
                <a:spcPts val="800"/>
              </a:spcAft>
            </a:pPr>
            <a:r>
              <a:rPr lang="it-IT" sz="3000" kern="100" dirty="0">
                <a:solidFill>
                  <a:schemeClr val="accent2"/>
                </a:solidFill>
                <a:effectLst/>
                <a:latin typeface="+mn-lt"/>
                <a:ea typeface="Calibri" panose="020F0502020204030204" pitchFamily="34" charset="0"/>
                <a:cs typeface="Times New Roman" panose="02020603050405020304" pitchFamily="18" charset="0"/>
              </a:rPr>
              <a:t>LE RICADUTE ATTESE</a:t>
            </a:r>
          </a:p>
          <a:p>
            <a:pPr algn="just">
              <a:lnSpc>
                <a:spcPct val="107000"/>
              </a:lnSpc>
              <a:spcAft>
                <a:spcPts val="800"/>
              </a:spcAft>
            </a:pPr>
            <a:r>
              <a:rPr lang="it-IT" sz="2800" kern="100" dirty="0">
                <a:solidFill>
                  <a:schemeClr val="accent2"/>
                </a:solidFill>
                <a:effectLst/>
                <a:latin typeface="+mn-lt"/>
                <a:ea typeface="Calibri" panose="020F0502020204030204" pitchFamily="34" charset="0"/>
                <a:cs typeface="Times New Roman" panose="02020603050405020304" pitchFamily="18" charset="0"/>
              </a:rPr>
              <a:t>Le ricadute attese, in linea generale, sono sostanzialmente di due tipi:</a:t>
            </a:r>
          </a:p>
          <a:p>
            <a:pPr marL="342900" lvl="0" indent="-342900" algn="just">
              <a:lnSpc>
                <a:spcPct val="200000"/>
              </a:lnSpc>
              <a:buFont typeface="+mj-lt"/>
              <a:buAutoNum type="alphaLcParenR"/>
            </a:pPr>
            <a:r>
              <a:rPr lang="it-IT" sz="2800" kern="100" dirty="0">
                <a:solidFill>
                  <a:schemeClr val="accent2"/>
                </a:solidFill>
                <a:effectLst/>
                <a:latin typeface="+mn-lt"/>
                <a:ea typeface="Calibri" panose="020F0502020204030204" pitchFamily="34" charset="0"/>
                <a:cs typeface="Times New Roman" panose="02020603050405020304" pitchFamily="18" charset="0"/>
              </a:rPr>
              <a:t>Sul procedimento sanzionatorio in quanto tale;</a:t>
            </a:r>
          </a:p>
          <a:p>
            <a:pPr marL="342900" lvl="0" indent="-342900" algn="just">
              <a:lnSpc>
                <a:spcPct val="200000"/>
              </a:lnSpc>
              <a:spcAft>
                <a:spcPts val="800"/>
              </a:spcAft>
              <a:buFont typeface="+mj-lt"/>
              <a:buAutoNum type="alphaLcParenR"/>
            </a:pPr>
            <a:r>
              <a:rPr lang="it-IT" sz="2800" kern="100" dirty="0">
                <a:solidFill>
                  <a:schemeClr val="accent2"/>
                </a:solidFill>
                <a:effectLst/>
                <a:latin typeface="+mn-lt"/>
                <a:ea typeface="Calibri" panose="020F0502020204030204" pitchFamily="34" charset="0"/>
                <a:cs typeface="Times New Roman" panose="02020603050405020304" pitchFamily="18" charset="0"/>
              </a:rPr>
              <a:t>Sugli esiti finali dei procedimenti e, quindi sull’applicazione di sanzioni</a:t>
            </a:r>
            <a:r>
              <a:rPr lang="it-IT" sz="2900" kern="100" dirty="0">
                <a:solidFill>
                  <a:schemeClr val="accent2"/>
                </a:solidFill>
                <a:effectLst/>
                <a:latin typeface="+mn-lt"/>
                <a:ea typeface="Calibri" panose="020F0502020204030204" pitchFamily="34" charset="0"/>
                <a:cs typeface="Times New Roman" panose="02020603050405020304" pitchFamily="18" charset="0"/>
              </a:rPr>
              <a:t>.</a:t>
            </a:r>
          </a:p>
          <a:p>
            <a:pPr algn="just" eaLnBrk="1" hangingPunct="1">
              <a:lnSpc>
                <a:spcPct val="150000"/>
              </a:lnSpc>
            </a:pPr>
            <a:endParaRPr lang="it-IT" altLang="it-IT" sz="2400" dirty="0">
              <a:solidFill>
                <a:schemeClr val="accent2"/>
              </a:solidFill>
              <a:latin typeface="Arial Narrow" panose="020B0606020202030204" pitchFamily="34" charset="0"/>
            </a:endParaRPr>
          </a:p>
        </p:txBody>
      </p:sp>
    </p:spTree>
    <p:extLst>
      <p:ext uri="{BB962C8B-B14F-4D97-AF65-F5344CB8AC3E}">
        <p14:creationId xmlns:p14="http://schemas.microsoft.com/office/powerpoint/2010/main" xmlns="" val="3945140946"/>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1"/>
          <p:cNvSpPr>
            <a:spLocks noChangeArrowheads="1"/>
          </p:cNvSpPr>
          <p:nvPr/>
        </p:nvSpPr>
        <p:spPr bwMode="auto">
          <a:xfrm>
            <a:off x="4438650" y="6553200"/>
            <a:ext cx="253275" cy="27443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8" tIns="44450" rIns="90488" bIns="4445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EC1D26E9-8924-4463-AF27-C3A0F5B53697}" type="slidenum">
              <a:rPr lang="it-IT" altLang="it-IT" sz="1200">
                <a:latin typeface="Arial Narrow" panose="020B0606020202030204" pitchFamily="34" charset="0"/>
              </a:rPr>
              <a:pPr eaLnBrk="1" hangingPunct="1"/>
              <a:t>9</a:t>
            </a:fld>
            <a:endParaRPr lang="it-IT" altLang="it-IT" sz="800">
              <a:latin typeface="Arial Narrow" panose="020B0606020202030204" pitchFamily="34" charset="0"/>
            </a:endParaRPr>
          </a:p>
        </p:txBody>
      </p:sp>
      <p:sp>
        <p:nvSpPr>
          <p:cNvPr id="5123" name="Text Box 48"/>
          <p:cNvSpPr txBox="1">
            <a:spLocks noChangeArrowheads="1"/>
          </p:cNvSpPr>
          <p:nvPr/>
        </p:nvSpPr>
        <p:spPr bwMode="auto">
          <a:xfrm>
            <a:off x="755650" y="5287963"/>
            <a:ext cx="8243888" cy="7699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it-IT" altLang="it-IT" sz="2200">
                <a:latin typeface="Arial Narrow" panose="020B0606020202030204" pitchFamily="34" charset="0"/>
              </a:rPr>
              <a:t>    </a:t>
            </a:r>
          </a:p>
          <a:p>
            <a:pPr eaLnBrk="1" hangingPunct="1"/>
            <a:r>
              <a:rPr lang="it-IT" altLang="it-IT" sz="2200">
                <a:latin typeface="Arial Narrow" panose="020B0606020202030204" pitchFamily="34" charset="0"/>
              </a:rPr>
              <a:t>  </a:t>
            </a:r>
            <a:endParaRPr lang="it-IT" altLang="it-IT" sz="2200">
              <a:solidFill>
                <a:schemeClr val="hlink"/>
              </a:solidFill>
              <a:latin typeface="Arial Narrow" panose="020B0606020202030204" pitchFamily="34" charset="0"/>
            </a:endParaRPr>
          </a:p>
        </p:txBody>
      </p:sp>
      <p:sp>
        <p:nvSpPr>
          <p:cNvPr id="5124" name="Line 55"/>
          <p:cNvSpPr>
            <a:spLocks noChangeShapeType="1"/>
          </p:cNvSpPr>
          <p:nvPr/>
        </p:nvSpPr>
        <p:spPr bwMode="auto">
          <a:xfrm>
            <a:off x="468313" y="6092825"/>
            <a:ext cx="8280400" cy="0"/>
          </a:xfrm>
          <a:prstGeom prst="line">
            <a:avLst/>
          </a:prstGeom>
          <a:noFill/>
          <a:ln w="19050">
            <a:solidFill>
              <a:srgbClr val="0000FF"/>
            </a:solidFill>
            <a:round/>
            <a:headEnd/>
            <a:tailEnd/>
          </a:ln>
          <a:extLst>
            <a:ext uri="{909E8E84-426E-40DD-AFC4-6F175D3DCCD1}">
              <a14:hiddenFill xmlns:a14="http://schemas.microsoft.com/office/drawing/2010/main" xmlns="">
                <a:noFill/>
              </a14:hiddenFill>
            </a:ext>
          </a:extLst>
        </p:spPr>
        <p:txBody>
          <a:bodyPr anchor="ctr">
            <a:spAutoFit/>
          </a:bodyPr>
          <a:lstStyle/>
          <a:p>
            <a:endParaRPr lang="it-IT">
              <a:latin typeface="Arial Narrow" panose="020B0606020202030204" pitchFamily="34" charset="0"/>
            </a:endParaRPr>
          </a:p>
        </p:txBody>
      </p:sp>
      <p:sp>
        <p:nvSpPr>
          <p:cNvPr id="5125" name="Text Box 56"/>
          <p:cNvSpPr txBox="1">
            <a:spLocks noChangeArrowheads="1"/>
          </p:cNvSpPr>
          <p:nvPr/>
        </p:nvSpPr>
        <p:spPr bwMode="auto">
          <a:xfrm>
            <a:off x="853661" y="1288292"/>
            <a:ext cx="7775575" cy="428142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lnSpc>
                <a:spcPct val="150000"/>
              </a:lnSpc>
            </a:pPr>
            <a:r>
              <a:rPr lang="it-IT" altLang="it-IT" sz="2400" b="1" dirty="0">
                <a:solidFill>
                  <a:srgbClr val="0070C0"/>
                </a:solidFill>
                <a:latin typeface="+mj-lt"/>
              </a:rPr>
              <a:t>LE RICADUTE SUL PROCEDIMENTO</a:t>
            </a:r>
          </a:p>
          <a:p>
            <a:pPr algn="just" eaLnBrk="1" hangingPunct="1">
              <a:lnSpc>
                <a:spcPct val="150000"/>
              </a:lnSpc>
            </a:pPr>
            <a:endParaRPr lang="it-IT" altLang="it-IT" sz="2000" dirty="0">
              <a:solidFill>
                <a:srgbClr val="0070C0"/>
              </a:solidFill>
              <a:latin typeface="+mj-lt"/>
            </a:endParaRPr>
          </a:p>
          <a:p>
            <a:pPr algn="just" eaLnBrk="1" hangingPunct="1">
              <a:lnSpc>
                <a:spcPct val="150000"/>
              </a:lnSpc>
            </a:pPr>
            <a:r>
              <a:rPr lang="it-IT" altLang="it-IT" sz="2000" dirty="0">
                <a:solidFill>
                  <a:srgbClr val="0070C0"/>
                </a:solidFill>
                <a:latin typeface="+mj-lt"/>
              </a:rPr>
              <a:t>L’INIZIATIVA DELLA PARTE. Entro 30 gg la parte può:</a:t>
            </a:r>
          </a:p>
          <a:p>
            <a:pPr marL="457200" indent="-457200" algn="just" eaLnBrk="1" hangingPunct="1">
              <a:lnSpc>
                <a:spcPct val="150000"/>
              </a:lnSpc>
              <a:buAutoNum type="arabicParenR"/>
            </a:pPr>
            <a:r>
              <a:rPr lang="it-IT" altLang="it-IT" sz="2000" dirty="0">
                <a:solidFill>
                  <a:srgbClr val="0070C0"/>
                </a:solidFill>
                <a:latin typeface="+mj-lt"/>
              </a:rPr>
              <a:t>Proporre impegni e avviare un sub-procedimento</a:t>
            </a:r>
          </a:p>
          <a:p>
            <a:pPr marL="457200" indent="-457200" algn="just" eaLnBrk="1" hangingPunct="1">
              <a:lnSpc>
                <a:spcPct val="150000"/>
              </a:lnSpc>
              <a:buAutoNum type="arabicParenR"/>
            </a:pPr>
            <a:r>
              <a:rPr lang="it-IT" altLang="it-IT" sz="2000" dirty="0">
                <a:solidFill>
                  <a:srgbClr val="0070C0"/>
                </a:solidFill>
                <a:latin typeface="+mj-lt"/>
              </a:rPr>
              <a:t>Presentare deduzioni e proseguire nell’iter ordinario</a:t>
            </a:r>
          </a:p>
          <a:p>
            <a:pPr marL="457200" indent="-457200" algn="just" eaLnBrk="1" hangingPunct="1">
              <a:lnSpc>
                <a:spcPct val="150000"/>
              </a:lnSpc>
              <a:buAutoNum type="arabicParenR"/>
            </a:pPr>
            <a:r>
              <a:rPr lang="it-IT" altLang="it-IT" sz="2000" dirty="0">
                <a:solidFill>
                  <a:srgbClr val="0070C0"/>
                </a:solidFill>
                <a:latin typeface="+mj-lt"/>
              </a:rPr>
              <a:t>Nei soli casi previsti dalla legge effettuare il pagamento in misura ridotta (oblazione) </a:t>
            </a:r>
          </a:p>
          <a:p>
            <a:pPr algn="just" eaLnBrk="1" hangingPunct="1">
              <a:lnSpc>
                <a:spcPct val="150000"/>
              </a:lnSpc>
            </a:pPr>
            <a:endParaRPr lang="it-IT" altLang="it-IT" sz="2000" dirty="0">
              <a:solidFill>
                <a:srgbClr val="0070C0"/>
              </a:solidFill>
              <a:latin typeface="Arial Narrow" panose="020B0606020202030204" pitchFamily="34" charset="0"/>
            </a:endParaRPr>
          </a:p>
          <a:p>
            <a:pPr algn="just" eaLnBrk="1" hangingPunct="1">
              <a:lnSpc>
                <a:spcPct val="150000"/>
              </a:lnSpc>
            </a:pPr>
            <a:endParaRPr lang="it-IT" altLang="it-IT" sz="2000" dirty="0">
              <a:solidFill>
                <a:srgbClr val="0070C0"/>
              </a:solidFill>
              <a:latin typeface="Arial Narrow" panose="020B0606020202030204" pitchFamily="34" charset="0"/>
            </a:endParaRPr>
          </a:p>
        </p:txBody>
      </p:sp>
    </p:spTree>
    <p:extLst>
      <p:ext uri="{BB962C8B-B14F-4D97-AF65-F5344CB8AC3E}">
        <p14:creationId xmlns:p14="http://schemas.microsoft.com/office/powerpoint/2010/main" xmlns="" val="2392530348"/>
      </p:ext>
    </p:extLst>
  </p:cSld>
  <p:clrMapOvr>
    <a:masterClrMapping/>
  </p:clrMapOvr>
  <p:transition/>
</p:sld>
</file>

<file path=ppt/theme/theme1.xml><?xml version="1.0" encoding="utf-8"?>
<a:theme xmlns:a="http://schemas.openxmlformats.org/drawingml/2006/main" name="Struttura predefinita">
  <a:themeElements>
    <a:clrScheme name="Struttura predefinita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truttura predefinita">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Tx/>
          <a:buSzTx/>
          <a:buFontTx/>
          <a:buNone/>
          <a:tabLst>
            <a:tab pos="622300" algn="l"/>
          </a:tabLst>
          <a:defRPr kumimoji="0" lang="it-IT" sz="3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Tx/>
          <a:buSzTx/>
          <a:buFontTx/>
          <a:buNone/>
          <a:tabLst>
            <a:tab pos="622300" algn="l"/>
          </a:tabLst>
          <a:defRPr kumimoji="0" lang="it-IT" sz="3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Struttura predefinita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ruttura predefinita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ruttura predefinita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ruttura predefinita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ruttura predefinit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ruttura predefinit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ruttura predefinit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14365</TotalTime>
  <Words>1612</Words>
  <Application>Microsoft Office PowerPoint</Application>
  <PresentationFormat>Presentazione su schermo (4:3)</PresentationFormat>
  <Paragraphs>323</Paragraphs>
  <Slides>27</Slides>
  <Notes>25</Notes>
  <HiddenSlides>0</HiddenSlides>
  <MMClips>0</MMClips>
  <ScaleCrop>false</ScaleCrop>
  <HeadingPairs>
    <vt:vector size="4" baseType="variant">
      <vt:variant>
        <vt:lpstr>Tema</vt:lpstr>
      </vt:variant>
      <vt:variant>
        <vt:i4>1</vt:i4>
      </vt:variant>
      <vt:variant>
        <vt:lpstr>Titoli diapositive</vt:lpstr>
      </vt:variant>
      <vt:variant>
        <vt:i4>27</vt:i4>
      </vt:variant>
    </vt:vector>
  </HeadingPairs>
  <TitlesOfParts>
    <vt:vector size="28" baseType="lpstr">
      <vt:lpstr>Struttura predefinita</vt:lpstr>
      <vt:lpstr>Diapositiva 1</vt:lpstr>
      <vt:lpstr>Diapositiva 2</vt:lpstr>
      <vt:lpstr>Diapositiva 3</vt:lpstr>
      <vt:lpstr>La portata innovativa della norma</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lpstr>Diapositiva 18</vt:lpstr>
      <vt:lpstr>Diapositiva 19</vt:lpstr>
      <vt:lpstr>LE RICADUTE SUGLI ESITI FINALI DEI PROCEDIMENTI </vt:lpstr>
      <vt:lpstr>LE RICADUTE SUGLI ESITI FINALI DEI PROCEDIMENTI  </vt:lpstr>
      <vt:lpstr>LE RICADUTE SUGLI ESITI FINALI DEI PROCEDIMENTI</vt:lpstr>
      <vt:lpstr>LE RICADUTE SUGLI ESITI FINALI DEI PROCEDIMENTI</vt:lpstr>
      <vt:lpstr>LE RICADUTE SUGLI ESITI FINALI DEI PROCEDIMENTI</vt:lpstr>
      <vt:lpstr>Diapositiva 25</vt:lpstr>
      <vt:lpstr>LE RICADUTE SUGLI ESITI FINALI DEI PROCEDIMENTI </vt:lpstr>
      <vt:lpstr>Diapositiva 27</vt:lpstr>
    </vt:vector>
  </TitlesOfParts>
  <Company>Co.N.So.B.</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Annalisa Mancini</dc:creator>
  <cp:lastModifiedBy>Paolo</cp:lastModifiedBy>
  <cp:revision>1485</cp:revision>
  <cp:lastPrinted>2024-05-13T15:06:06Z</cp:lastPrinted>
  <dcterms:created xsi:type="dcterms:W3CDTF">2000-05-16T09:24:32Z</dcterms:created>
  <dcterms:modified xsi:type="dcterms:W3CDTF">2024-05-21T09:56:28Z</dcterms:modified>
</cp:coreProperties>
</file>