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74" r:id="rId2"/>
    <p:sldId id="257" r:id="rId3"/>
    <p:sldId id="272" r:id="rId4"/>
    <p:sldId id="259" r:id="rId5"/>
    <p:sldId id="261" r:id="rId6"/>
    <p:sldId id="262" r:id="rId7"/>
    <p:sldId id="263" r:id="rId8"/>
    <p:sldId id="265" r:id="rId9"/>
    <p:sldId id="273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C1AEF41-B0A1-43E1-B9B3-95C56F799013}">
          <p14:sldIdLst>
            <p14:sldId id="274"/>
            <p14:sldId id="257"/>
            <p14:sldId id="272"/>
          </p14:sldIdLst>
        </p14:section>
        <p14:section name="Sezione senza titolo" id="{521B0275-3BE1-455E-AB5F-8977171577D3}">
          <p14:sldIdLst>
            <p14:sldId id="259"/>
            <p14:sldId id="261"/>
            <p14:sldId id="262"/>
            <p14:sldId id="263"/>
            <p14:sldId id="265"/>
            <p14:sldId id="273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9C1F7-47CC-49A6-9F27-11A5769B2FA8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27917-9F89-4098-B4AA-7D9F5CAD8B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892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144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522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531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226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351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461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271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979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27917-9F89-4098-B4AA-7D9F5CAD8BD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740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F90-4743-4104-87AA-7CEE7627D3C3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CA2-FAFB-4A90-8DC3-9843D70EFB4F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35DC3C5-66D2-456E-AFCC-8677381ED339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6F731-16C7-42D1-947C-6124F65C0FCC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37C11A-97E0-4187-9196-55F4F5B94F61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00EC-DE4F-4CA5-A7C7-8F8F1068EF5C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1B4D-527C-46D8-A4DC-B410D308BE57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C4BF-265E-4703-9A6F-D3AA81B02C01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C90E-6F09-4A45-AED2-DA950CC6BF8E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CFDC1-26A3-41CB-8A1C-65FA556141AC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DB32-B327-41A1-AD84-2DF52AC2EF26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31180E7-6537-4BAF-9FD7-45311140D9DA}" type="datetime1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65759" y="2032000"/>
            <a:ext cx="11471565" cy="1873711"/>
          </a:xfrm>
        </p:spPr>
        <p:txBody>
          <a:bodyPr>
            <a:normAutofit/>
          </a:bodyPr>
          <a:lstStyle/>
          <a:p>
            <a:r>
              <a:rPr lang="it-IT" sz="3600" dirty="0" smtClean="0"/>
              <a:t>La dimensione sociale per la crescita dell’UE 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2473376"/>
          </a:xfrm>
        </p:spPr>
        <p:txBody>
          <a:bodyPr>
            <a:normAutofit fontScale="25000" lnSpcReduction="20000"/>
          </a:bodyPr>
          <a:lstStyle/>
          <a:p>
            <a:r>
              <a:rPr lang="it-IT" sz="16000" dirty="0"/>
              <a:t>Prof. Tiziano Treu </a:t>
            </a:r>
            <a:endParaRPr lang="it-IT" sz="16000" dirty="0" smtClean="0"/>
          </a:p>
          <a:p>
            <a:endParaRPr lang="it-IT" sz="16000" dirty="0"/>
          </a:p>
          <a:p>
            <a:r>
              <a:rPr lang="it-IT" sz="16000" dirty="0" smtClean="0"/>
              <a:t>Roma, 7 giugno 2021</a:t>
            </a:r>
            <a:endParaRPr lang="it-IT" sz="16000" dirty="0"/>
          </a:p>
          <a:p>
            <a:endParaRPr lang="it-IT" sz="16000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    </a:t>
            </a:r>
          </a:p>
          <a:p>
            <a:endParaRPr lang="it-IT" sz="2800" dirty="0"/>
          </a:p>
          <a:p>
            <a:r>
              <a:rPr lang="it-IT" sz="2800" dirty="0"/>
              <a:t>				</a:t>
            </a:r>
          </a:p>
        </p:txBody>
      </p:sp>
      <p:sp>
        <p:nvSpPr>
          <p:cNvPr id="4" name="Rettangolo 3"/>
          <p:cNvSpPr/>
          <p:nvPr/>
        </p:nvSpPr>
        <p:spPr>
          <a:xfrm>
            <a:off x="-441468" y="276946"/>
            <a:ext cx="120543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                    </a:t>
            </a:r>
          </a:p>
          <a:p>
            <a:pPr algn="ctr"/>
            <a:r>
              <a:rPr lang="it-IT" sz="2000" dirty="0" smtClean="0"/>
              <a:t>AIGE 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 smtClean="0"/>
              <a:t>ASSOCIAZIONE ITALIANA GIURISTI EUROPEI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50786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proposte sul </a:t>
            </a:r>
            <a:r>
              <a:rPr lang="it-IT" dirty="0"/>
              <a:t>s</a:t>
            </a:r>
            <a:r>
              <a:rPr lang="it-IT" dirty="0" smtClean="0"/>
              <a:t>alario minimo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8000" dirty="0"/>
              <a:t> </a:t>
            </a:r>
            <a:r>
              <a:rPr lang="it-IT" sz="2400" dirty="0" smtClean="0"/>
              <a:t>DUE STRADE:  </a:t>
            </a:r>
          </a:p>
          <a:p>
            <a:pPr marL="0" indent="0">
              <a:buNone/>
            </a:pPr>
            <a:r>
              <a:rPr lang="it-IT" sz="2400" dirty="0" smtClean="0"/>
              <a:t>- </a:t>
            </a:r>
            <a:r>
              <a:rPr lang="it-IT" sz="2400" u="sng" dirty="0" smtClean="0"/>
              <a:t>legislazione:</a:t>
            </a:r>
            <a:r>
              <a:rPr lang="it-IT" sz="2400" dirty="0" smtClean="0"/>
              <a:t> contenuti  e condizioni </a:t>
            </a:r>
          </a:p>
          <a:p>
            <a:pPr>
              <a:buFontTx/>
              <a:buChar char="-"/>
            </a:pPr>
            <a:r>
              <a:rPr lang="it-IT" sz="2400" u="sng" dirty="0" smtClean="0"/>
              <a:t>contrattazione:</a:t>
            </a:r>
            <a:r>
              <a:rPr lang="it-IT" sz="2400" dirty="0" smtClean="0"/>
              <a:t>  parti negoziali</a:t>
            </a:r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                                 il 70% della copertura</a:t>
            </a:r>
          </a:p>
          <a:p>
            <a:pPr marL="0" indent="0">
              <a:buNone/>
            </a:pPr>
            <a:r>
              <a:rPr lang="it-IT" sz="2400" dirty="0" smtClean="0"/>
              <a:t>                                      come raggiungerla</a:t>
            </a:r>
          </a:p>
          <a:p>
            <a:pPr marL="0" indent="0">
              <a:buNone/>
            </a:pPr>
            <a:r>
              <a:rPr lang="it-IT" sz="2400" dirty="0" smtClean="0"/>
              <a:t>Implicazioni per  l’ordinamento  italiano:</a:t>
            </a:r>
          </a:p>
          <a:p>
            <a:pPr>
              <a:buFontTx/>
              <a:buChar char="-"/>
            </a:pPr>
            <a:r>
              <a:rPr lang="it-IT" sz="2400" dirty="0"/>
              <a:t>u</a:t>
            </a:r>
            <a:r>
              <a:rPr lang="it-IT" sz="2400" dirty="0" smtClean="0"/>
              <a:t>n erga </a:t>
            </a:r>
            <a:r>
              <a:rPr lang="it-IT" sz="2400" dirty="0" err="1" smtClean="0"/>
              <a:t>omnes</a:t>
            </a:r>
            <a:r>
              <a:rPr lang="it-IT" sz="2400" dirty="0" smtClean="0"/>
              <a:t> salariale</a:t>
            </a:r>
          </a:p>
          <a:p>
            <a:pPr>
              <a:buFontTx/>
              <a:buChar char="-"/>
            </a:pPr>
            <a:r>
              <a:rPr lang="it-IT" sz="2400" dirty="0"/>
              <a:t>l</a:t>
            </a:r>
            <a:r>
              <a:rPr lang="it-IT" sz="2400" dirty="0" smtClean="0"/>
              <a:t>a questione della rappresentatività</a:t>
            </a:r>
          </a:p>
          <a:p>
            <a:pPr>
              <a:buFontTx/>
              <a:buChar char="-"/>
            </a:pPr>
            <a:r>
              <a:rPr lang="it-IT" sz="2400" dirty="0"/>
              <a:t> </a:t>
            </a:r>
            <a:r>
              <a:rPr lang="it-IT" sz="2400" dirty="0" smtClean="0"/>
              <a:t>i perimetri contrattuali 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  <a:endParaRPr lang="it-IT" sz="2400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0599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</a:t>
            </a:r>
            <a:r>
              <a:rPr lang="it-IT" sz="3200" dirty="0" smtClean="0"/>
              <a:t>Frame work </a:t>
            </a:r>
            <a:r>
              <a:rPr lang="it-IT" sz="3200" dirty="0" err="1" smtClean="0"/>
              <a:t>agreement</a:t>
            </a:r>
            <a:r>
              <a:rPr lang="it-IT" sz="3200" dirty="0" smtClean="0"/>
              <a:t>  on </a:t>
            </a:r>
            <a:r>
              <a:rPr lang="it-IT" sz="3200" dirty="0" err="1" smtClean="0"/>
              <a:t>digitalization</a:t>
            </a:r>
            <a:r>
              <a:rPr lang="it-IT" sz="3200" dirty="0" smtClean="0"/>
              <a:t>      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900" dirty="0" smtClean="0"/>
              <a:t>Procedure di partecipazioni  delle parti sociali </a:t>
            </a:r>
          </a:p>
          <a:p>
            <a:pPr marL="514350" indent="-514350">
              <a:buAutoNum type="alphaLcParenR"/>
            </a:pPr>
            <a:r>
              <a:rPr lang="it-IT" sz="3200" dirty="0" smtClean="0"/>
              <a:t>Mappatura  condivisa  dei rischi/opportunità </a:t>
            </a:r>
          </a:p>
          <a:p>
            <a:pPr marL="514350" indent="-514350">
              <a:buAutoNum type="alphaLcParenR"/>
            </a:pPr>
            <a:r>
              <a:rPr lang="it-IT" sz="3200" dirty="0" smtClean="0"/>
              <a:t>Informazione digitale  dei lavoratori – </a:t>
            </a:r>
            <a:r>
              <a:rPr lang="it-IT" sz="3200" dirty="0" err="1" smtClean="0"/>
              <a:t>digital</a:t>
            </a:r>
            <a:r>
              <a:rPr lang="it-IT" sz="3200" dirty="0" smtClean="0"/>
              <a:t> </a:t>
            </a:r>
            <a:r>
              <a:rPr lang="it-IT" sz="3200" dirty="0" err="1" smtClean="0"/>
              <a:t>skills</a:t>
            </a:r>
            <a:r>
              <a:rPr lang="it-IT" sz="3200" dirty="0" smtClean="0"/>
              <a:t> </a:t>
            </a:r>
            <a:endParaRPr lang="it-IT" sz="3200" dirty="0"/>
          </a:p>
          <a:p>
            <a:pPr marL="0" indent="0">
              <a:buNone/>
            </a:pPr>
            <a:r>
              <a:rPr lang="it-IT" sz="3200" dirty="0" smtClean="0"/>
              <a:t>c) Modalità di connessione e disconnessione </a:t>
            </a:r>
          </a:p>
          <a:p>
            <a:pPr marL="0" indent="0">
              <a:buNone/>
            </a:pPr>
            <a:r>
              <a:rPr lang="it-IT" sz="3200" dirty="0" smtClean="0"/>
              <a:t>d) Intelligenza artificiale  e principio del controllo  umano</a:t>
            </a:r>
          </a:p>
          <a:p>
            <a:pPr marL="0" indent="0">
              <a:buNone/>
            </a:pPr>
            <a:r>
              <a:rPr lang="it-IT" sz="3200" dirty="0" smtClean="0"/>
              <a:t>e) Rispetto della </a:t>
            </a:r>
            <a:r>
              <a:rPr lang="it-IT" sz="3200" dirty="0" err="1" smtClean="0"/>
              <a:t>dignitàumana</a:t>
            </a:r>
            <a:r>
              <a:rPr lang="it-IT" sz="3200" dirty="0" smtClean="0"/>
              <a:t>  e limiti alla sorveglianza </a:t>
            </a:r>
          </a:p>
          <a:p>
            <a:pPr marL="0" indent="0">
              <a:buNone/>
            </a:pPr>
            <a:r>
              <a:rPr lang="it-IT" sz="3200" dirty="0" smtClean="0"/>
              <a:t>f) Regolazione dei </a:t>
            </a:r>
            <a:r>
              <a:rPr lang="it-IT" sz="3200" dirty="0" err="1" smtClean="0"/>
              <a:t>lavvori</a:t>
            </a:r>
            <a:r>
              <a:rPr lang="it-IT" sz="3200" dirty="0" smtClean="0"/>
              <a:t> su piattaforma (</a:t>
            </a:r>
            <a:r>
              <a:rPr lang="it-IT" sz="3200" dirty="0" err="1" smtClean="0"/>
              <a:t>riders</a:t>
            </a:r>
            <a:r>
              <a:rPr lang="it-IT" sz="3200" dirty="0" smtClean="0"/>
              <a:t> e </a:t>
            </a:r>
            <a:r>
              <a:rPr lang="it-IT" sz="3200" dirty="0" err="1" smtClean="0"/>
              <a:t>gig</a:t>
            </a:r>
            <a:r>
              <a:rPr lang="it-IT" sz="3200" dirty="0" smtClean="0"/>
              <a:t> </a:t>
            </a:r>
            <a:r>
              <a:rPr lang="it-IT" sz="3200" dirty="0" err="1" smtClean="0"/>
              <a:t>workers</a:t>
            </a:r>
            <a:r>
              <a:rPr lang="it-IT" sz="3200" dirty="0" smtClean="0"/>
              <a:t>) </a:t>
            </a:r>
            <a:endParaRPr lang="it-IT" sz="32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10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920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European</a:t>
            </a:r>
            <a:r>
              <a:rPr lang="it-IT" dirty="0" smtClean="0"/>
              <a:t> Pillar of social </a:t>
            </a:r>
            <a:r>
              <a:rPr lang="it-IT" dirty="0" err="1" smtClean="0"/>
              <a:t>rights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it-IT" dirty="0"/>
          </a:p>
          <a:p>
            <a:r>
              <a:rPr lang="it-IT" sz="9600" dirty="0" smtClean="0"/>
              <a:t>Obiettivi </a:t>
            </a:r>
            <a:r>
              <a:rPr lang="it-IT" sz="9600" dirty="0" smtClean="0"/>
              <a:t>al 2030 </a:t>
            </a:r>
          </a:p>
          <a:p>
            <a:r>
              <a:rPr lang="it-IT" sz="9600" dirty="0" smtClean="0"/>
              <a:t>-  78% della popolazione  (20/64 anni) occupati al 2030</a:t>
            </a:r>
          </a:p>
          <a:p>
            <a:r>
              <a:rPr lang="it-IT" sz="9600" dirty="0" smtClean="0"/>
              <a:t>-  Riduzione dei </a:t>
            </a:r>
            <a:r>
              <a:rPr lang="it-IT" sz="9600" dirty="0" err="1" smtClean="0"/>
              <a:t>neet</a:t>
            </a:r>
            <a:r>
              <a:rPr lang="it-IT" sz="9600" dirty="0" smtClean="0"/>
              <a:t> da </a:t>
            </a:r>
            <a:r>
              <a:rPr lang="it-IT" sz="9600" dirty="0" smtClean="0"/>
              <a:t>12.6% (2019) </a:t>
            </a:r>
            <a:r>
              <a:rPr lang="it-IT" sz="9600" dirty="0" smtClean="0"/>
              <a:t>a 9%</a:t>
            </a:r>
          </a:p>
          <a:p>
            <a:r>
              <a:rPr lang="it-IT" sz="9600" dirty="0" smtClean="0"/>
              <a:t>- Dimezzamento gender gap </a:t>
            </a:r>
          </a:p>
          <a:p>
            <a:r>
              <a:rPr lang="it-IT" sz="9600" dirty="0" smtClean="0"/>
              <a:t>- 80%  con </a:t>
            </a:r>
            <a:r>
              <a:rPr lang="it-IT" sz="9600" dirty="0" err="1" smtClean="0"/>
              <a:t>basic</a:t>
            </a:r>
            <a:r>
              <a:rPr lang="it-IT" sz="9600" dirty="0" smtClean="0"/>
              <a:t> </a:t>
            </a:r>
            <a:r>
              <a:rPr lang="it-IT" sz="9600" dirty="0" err="1" smtClean="0"/>
              <a:t>digital</a:t>
            </a:r>
            <a:r>
              <a:rPr lang="it-IT" sz="9600" dirty="0" smtClean="0"/>
              <a:t> </a:t>
            </a:r>
            <a:r>
              <a:rPr lang="it-IT" sz="9600" dirty="0" err="1" smtClean="0"/>
              <a:t>skills</a:t>
            </a:r>
            <a:endParaRPr lang="it-IT" sz="9600" dirty="0"/>
          </a:p>
          <a:p>
            <a:r>
              <a:rPr lang="it-IT" sz="9600" dirty="0" smtClean="0"/>
              <a:t>- 60% di adulti  in formazione ogni anno</a:t>
            </a:r>
          </a:p>
          <a:p>
            <a:r>
              <a:rPr lang="it-IT" sz="9600" dirty="0" smtClean="0"/>
              <a:t>- Sicurezza sul lavoro – nuovi rischi </a:t>
            </a:r>
          </a:p>
          <a:p>
            <a:r>
              <a:rPr lang="it-IT" sz="9600" dirty="0" smtClean="0"/>
              <a:t>- Fair </a:t>
            </a:r>
            <a:r>
              <a:rPr lang="it-IT" sz="9600" dirty="0" err="1" smtClean="0"/>
              <a:t>labor</a:t>
            </a:r>
            <a:r>
              <a:rPr lang="it-IT" sz="9600" dirty="0" smtClean="0"/>
              <a:t> </a:t>
            </a:r>
            <a:r>
              <a:rPr lang="it-IT" sz="9600" dirty="0" err="1" smtClean="0"/>
              <a:t>mobility</a:t>
            </a:r>
            <a:endParaRPr lang="it-IT" sz="9600" dirty="0" smtClean="0"/>
          </a:p>
          <a:p>
            <a:r>
              <a:rPr lang="it-IT" sz="9600" dirty="0" smtClean="0"/>
              <a:t>- Social </a:t>
            </a:r>
            <a:r>
              <a:rPr lang="it-IT" sz="9600" dirty="0" err="1" smtClean="0"/>
              <a:t>investements</a:t>
            </a:r>
            <a:r>
              <a:rPr lang="it-IT" sz="9600" dirty="0" smtClean="0"/>
              <a:t> </a:t>
            </a:r>
          </a:p>
          <a:p>
            <a:endParaRPr lang="it-IT" sz="9600" dirty="0" smtClean="0"/>
          </a:p>
          <a:p>
            <a:endParaRPr lang="it-IT" dirty="0"/>
          </a:p>
          <a:p>
            <a:endParaRPr lang="it-IT" sz="3200" dirty="0"/>
          </a:p>
          <a:p>
            <a:endParaRPr lang="it-IT" sz="3200" dirty="0"/>
          </a:p>
          <a:p>
            <a:pPr marL="0" indent="0">
              <a:buNone/>
            </a:pPr>
            <a:r>
              <a:rPr lang="it-IT" sz="3200" dirty="0"/>
              <a:t> 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1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crisi </a:t>
            </a:r>
            <a:r>
              <a:rPr lang="it-IT" sz="2800" dirty="0" err="1"/>
              <a:t>Covid</a:t>
            </a:r>
            <a:r>
              <a:rPr lang="it-IT" sz="2800" dirty="0"/>
              <a:t> è diversa rispetto alle precedenti: 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 dirty="0"/>
              <a:t>- Per gravità e durata (indefinita) </a:t>
            </a:r>
          </a:p>
          <a:p>
            <a:r>
              <a:rPr lang="it-IT" sz="2800" dirty="0"/>
              <a:t> Perché è globale e investe ogni aspetto della vita: salute, economia, equilibri sociali, rapporti internazionali (globalizzazione</a:t>
            </a:r>
            <a:r>
              <a:rPr lang="it-IT" sz="2800" dirty="0" smtClean="0"/>
              <a:t>) –</a:t>
            </a:r>
          </a:p>
          <a:p>
            <a:r>
              <a:rPr lang="it-IT" sz="2800" dirty="0" smtClean="0"/>
              <a:t>- </a:t>
            </a:r>
            <a:r>
              <a:rPr lang="it-IT" sz="2800" dirty="0"/>
              <a:t>Implicazioni già visibili nelle politiche pubbliche (maggior rilievo dello stato), nei     consumi privati, nella mobilità, investimenti, produzione,  stili di vita</a:t>
            </a:r>
          </a:p>
          <a:p>
            <a:r>
              <a:rPr lang="it-IT" sz="2800" dirty="0"/>
              <a:t>- Crescita dei debiti privati e pubblici </a:t>
            </a:r>
          </a:p>
          <a:p>
            <a:r>
              <a:rPr lang="it-IT" sz="2800" dirty="0"/>
              <a:t>- Previsioni incerte e difficoltà di reagire efficacemente, disorientamento </a:t>
            </a:r>
            <a:r>
              <a:rPr lang="it-IT" sz="2800" dirty="0" smtClean="0"/>
              <a:t>- Rischio e incertezza </a:t>
            </a:r>
            <a:endParaRPr lang="it-IT" sz="2800" dirty="0"/>
          </a:p>
          <a:p>
            <a:endParaRPr lang="it-IT" sz="28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4793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Impatto combinato su domanda e offerta </a:t>
            </a:r>
            <a:br>
              <a:rPr lang="it-IT" sz="2800" b="1" dirty="0" smtClean="0"/>
            </a:br>
            <a:r>
              <a:rPr lang="it-IT" sz="2800" b="1" dirty="0" smtClean="0"/>
              <a:t>(molto differenziata)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3600" dirty="0" smtClean="0"/>
              <a:t>PIL stime  fine 2020 -8.9%</a:t>
            </a:r>
          </a:p>
          <a:p>
            <a:pPr marL="0" indent="0">
              <a:buNone/>
            </a:pPr>
            <a:r>
              <a:rPr lang="it-IT" sz="3600" dirty="0" smtClean="0"/>
              <a:t>(due terzi del valore aggiunto  nei servizi)</a:t>
            </a:r>
          </a:p>
          <a:p>
            <a:r>
              <a:rPr lang="it-IT" sz="3600" dirty="0" smtClean="0"/>
              <a:t>Consumi  .-7%</a:t>
            </a:r>
          </a:p>
          <a:p>
            <a:r>
              <a:rPr lang="it-IT" sz="3600" dirty="0" smtClean="0"/>
              <a:t>Occupazione -478.000 occupati (donne, giovani, lavoro autonomo, lavori a termine)</a:t>
            </a:r>
            <a:r>
              <a:rPr lang="it-IT" sz="3600" u="sng" dirty="0" smtClean="0"/>
              <a:t> </a:t>
            </a:r>
          </a:p>
          <a:p>
            <a:r>
              <a:rPr lang="it-IT" sz="3600" u="sng" dirty="0" smtClean="0"/>
              <a:t>Nel 2008 -2009</a:t>
            </a:r>
          </a:p>
          <a:p>
            <a:r>
              <a:rPr lang="it-IT" sz="3600" dirty="0" smtClean="0"/>
              <a:t>PIL – 6,2% (due terzi nell’industria)</a:t>
            </a:r>
          </a:p>
          <a:p>
            <a:r>
              <a:rPr lang="it-IT" sz="3600" dirty="0" smtClean="0"/>
              <a:t>Occupazione -0,9%</a:t>
            </a:r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160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2919" y="94973"/>
            <a:ext cx="9784080" cy="1508760"/>
          </a:xfrm>
        </p:spPr>
        <p:txBody>
          <a:bodyPr/>
          <a:lstStyle/>
          <a:p>
            <a:r>
              <a:rPr lang="it-IT" dirty="0"/>
              <a:t> Le risposte dell’Unione Europea alla crisi del 2008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2919" y="1818230"/>
            <a:ext cx="9784080" cy="4206240"/>
          </a:xfrm>
        </p:spPr>
        <p:txBody>
          <a:bodyPr>
            <a:noAutofit/>
          </a:bodyPr>
          <a:lstStyle/>
          <a:p>
            <a:r>
              <a:rPr lang="it-IT" sz="2800" dirty="0"/>
              <a:t>Misure di emergenza finanziaria</a:t>
            </a:r>
          </a:p>
          <a:p>
            <a:r>
              <a:rPr lang="it-IT" sz="2800" dirty="0"/>
              <a:t>Economia della austerità </a:t>
            </a:r>
          </a:p>
          <a:p>
            <a:r>
              <a:rPr lang="it-IT" sz="2800" dirty="0"/>
              <a:t>Nessun intervento nei sistemi economici e sociali dei paesi colpiti </a:t>
            </a:r>
          </a:p>
          <a:p>
            <a:r>
              <a:rPr lang="it-IT" sz="2800" dirty="0"/>
              <a:t>Reazioni divaricate e nazionalistiche degli stati : crescita delle diseguaglianze fra stati forti e deboli (nord - Sud)</a:t>
            </a:r>
          </a:p>
          <a:p>
            <a:r>
              <a:rPr lang="it-IT" sz="2800" dirty="0"/>
              <a:t>Persone a rischio di povertà, quote di poveri fra 6% e 26% nei vari paesi </a:t>
            </a:r>
          </a:p>
          <a:p>
            <a:endParaRPr lang="it-IT" sz="32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177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è cambiato con COVID 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200" dirty="0"/>
              <a:t>Misure economiche senza precedenti, per la prima volta con fondi e obbligazioni comuni; solidarietà europea </a:t>
            </a:r>
          </a:p>
          <a:p>
            <a:r>
              <a:rPr lang="it-IT" sz="3200" dirty="0"/>
              <a:t>Politica monetaria espansiva (BCE)</a:t>
            </a:r>
          </a:p>
          <a:p>
            <a:r>
              <a:rPr lang="it-IT" sz="3200" dirty="0"/>
              <a:t>Sospensione del </a:t>
            </a:r>
            <a:r>
              <a:rPr lang="it-IT" sz="3200" i="1" dirty="0"/>
              <a:t>fiscal compact </a:t>
            </a:r>
            <a:r>
              <a:rPr lang="it-IT" sz="3200" dirty="0"/>
              <a:t>,via libera a </a:t>
            </a:r>
            <a:r>
              <a:rPr lang="it-IT" sz="3200" i="1" dirty="0"/>
              <a:t>deficit</a:t>
            </a:r>
            <a:r>
              <a:rPr lang="it-IT" sz="3200" dirty="0"/>
              <a:t> </a:t>
            </a:r>
            <a:r>
              <a:rPr lang="it-IT" sz="3200" i="1" dirty="0" err="1"/>
              <a:t>spending</a:t>
            </a:r>
            <a:r>
              <a:rPr lang="it-IT" sz="3200" dirty="0"/>
              <a:t> degli stati</a:t>
            </a:r>
          </a:p>
          <a:p>
            <a:r>
              <a:rPr lang="it-IT" sz="3200" dirty="0"/>
              <a:t>Allentamento dei vincoli agli aiuti di stato, possibili misure di sostegno a imprese in crisi </a:t>
            </a:r>
          </a:p>
          <a:p>
            <a:r>
              <a:rPr lang="it-IT" sz="3200" i="1" dirty="0" err="1"/>
              <a:t>Recovery</a:t>
            </a:r>
            <a:r>
              <a:rPr lang="it-IT" sz="3200" i="1" dirty="0"/>
              <a:t> fund, </a:t>
            </a:r>
            <a:r>
              <a:rPr lang="it-IT" sz="3200" i="1" dirty="0" err="1"/>
              <a:t>next</a:t>
            </a:r>
            <a:r>
              <a:rPr lang="it-IT" sz="3200" i="1" dirty="0"/>
              <a:t> generation EU </a:t>
            </a:r>
            <a:endParaRPr lang="it-IT" sz="32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2354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interventi in materia sociale a favore degli </a:t>
            </a:r>
            <a:r>
              <a:rPr lang="it-IT" dirty="0" smtClean="0"/>
              <a:t>stati </a:t>
            </a:r>
            <a:r>
              <a:rPr lang="it-IT" dirty="0"/>
              <a:t/>
            </a:r>
            <a:br>
              <a:rPr lang="it-IT" dirty="0"/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- </a:t>
            </a:r>
            <a:r>
              <a:rPr lang="it-IT" sz="3600" dirty="0"/>
              <a:t>MES, prestiti senza condizioni per contrastare emergenza sanitaria</a:t>
            </a:r>
          </a:p>
          <a:p>
            <a:pPr algn="just"/>
            <a:endParaRPr lang="it-IT" sz="3600" dirty="0"/>
          </a:p>
          <a:p>
            <a:pPr marL="0" indent="0" algn="just">
              <a:buNone/>
            </a:pPr>
            <a:r>
              <a:rPr lang="it-IT" sz="3600" dirty="0"/>
              <a:t>- Regolamento SURE, prestiti per finanziare misure statali di sostegno al reddito di lavoratori (dipendenti e autonomi) in caso di crisi</a:t>
            </a:r>
          </a:p>
          <a:p>
            <a:pPr algn="just"/>
            <a:endParaRPr lang="it-IT" sz="3600" dirty="0"/>
          </a:p>
          <a:p>
            <a:pPr marL="0" indent="0" algn="just">
              <a:buNone/>
            </a:pPr>
            <a:r>
              <a:rPr lang="it-IT" sz="3600" dirty="0"/>
              <a:t>- Italia il paese maggiore beneficiario</a:t>
            </a:r>
          </a:p>
          <a:p>
            <a:pPr algn="just"/>
            <a:endParaRPr lang="it-IT" sz="3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129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2919" y="117987"/>
            <a:ext cx="9784080" cy="1674949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Proposte di interventi diretti dell’Unione per un welfare europeo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a) Assicurazione europea contro la disoccupazione </a:t>
            </a:r>
          </a:p>
          <a:p>
            <a:r>
              <a:rPr lang="it-IT" dirty="0"/>
              <a:t>duplice valenza :Misura sociale e Stabilizzatore economico automatico contro shock esogeni. Strumento di riassicurazione delle misure assicurative nazionali </a:t>
            </a:r>
          </a:p>
          <a:p>
            <a:r>
              <a:rPr lang="it-IT" dirty="0"/>
              <a:t>b) Proposta di direttiva per un salario minimo europeo (</a:t>
            </a:r>
            <a:r>
              <a:rPr lang="it-IT" dirty="0" err="1"/>
              <a:t>rectius</a:t>
            </a:r>
            <a:r>
              <a:rPr lang="it-IT" dirty="0"/>
              <a:t> salario adeguato). Obiettivo duplice: sostenere bassi salari (</a:t>
            </a:r>
            <a:r>
              <a:rPr lang="it-IT" i="1" dirty="0" err="1"/>
              <a:t>working</a:t>
            </a:r>
            <a:r>
              <a:rPr lang="it-IT" i="1" dirty="0"/>
              <a:t> </a:t>
            </a:r>
            <a:r>
              <a:rPr lang="it-IT" i="1" dirty="0" err="1"/>
              <a:t>poors</a:t>
            </a:r>
            <a:r>
              <a:rPr lang="it-IT" dirty="0"/>
              <a:t>) e promuovere convergenza fra standard nazionali </a:t>
            </a:r>
          </a:p>
          <a:p>
            <a:r>
              <a:rPr lang="it-IT" dirty="0"/>
              <a:t>- strumenti alternativi: legge sui minimi o rafforzamento della contrattazione salariale </a:t>
            </a:r>
          </a:p>
          <a:p>
            <a:r>
              <a:rPr lang="it-IT" dirty="0"/>
              <a:t>- approvazione incerta ma alto impatto potenziale ; 1 lavoratore europeo su 6 ha salari inferiori a 2/3 della mediana, 10% è sotto la soglia di povertà relativa </a:t>
            </a:r>
          </a:p>
          <a:p>
            <a:r>
              <a:rPr lang="it-IT" dirty="0"/>
              <a:t>c) Ipotesi di reddito minimo europeo: istituto presente in tutti i paesi con varianti , tratto comune condizionalità a misure di attivazione </a:t>
            </a:r>
          </a:p>
          <a:p>
            <a:r>
              <a:rPr lang="it-IT" dirty="0"/>
              <a:t>d) Proposte del Cese di fondo comune europeo per la pandemia, coordinamento fra paesi e partenariato pubblico privato per ricerca farmaci innovativi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846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implicazioni </a:t>
            </a:r>
            <a:r>
              <a:rPr lang="it-IT" dirty="0"/>
              <a:t>economiche per l’Italia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5771" y="2310581"/>
            <a:ext cx="9784080" cy="40410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Priorità e rigore nell’ uso delle risorse europee. Tempistica definita 2021-2026</a:t>
            </a:r>
          </a:p>
          <a:p>
            <a:pPr marL="0" indent="0">
              <a:buNone/>
            </a:pPr>
            <a:r>
              <a:rPr lang="it-IT" sz="2400" dirty="0"/>
              <a:t>a) Finalizzazione delle risorse allo sviluppo sostenibile, Agenda ONU 2030, accolta dall’Unione Europea </a:t>
            </a:r>
          </a:p>
          <a:p>
            <a:pPr marL="0" indent="0">
              <a:buNone/>
            </a:pPr>
            <a:r>
              <a:rPr lang="it-IT" sz="2400" dirty="0"/>
              <a:t>b) Investimenti concentrati su settori strategici, entro le </a:t>
            </a:r>
            <a:r>
              <a:rPr lang="it-IT" sz="2400" dirty="0" err="1"/>
              <a:t>guidelines</a:t>
            </a:r>
            <a:r>
              <a:rPr lang="it-IT" sz="2400" dirty="0"/>
              <a:t> </a:t>
            </a:r>
            <a:r>
              <a:rPr lang="it-IT" sz="2400" dirty="0" smtClean="0"/>
              <a:t>europee </a:t>
            </a:r>
          </a:p>
          <a:p>
            <a:pPr marL="0" indent="0">
              <a:buNone/>
            </a:pPr>
            <a:r>
              <a:rPr lang="it-IT" sz="2400" dirty="0" smtClean="0"/>
              <a:t>c) Progetti articolati con risorse e tempistiche definite 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d</a:t>
            </a:r>
            <a:r>
              <a:rPr lang="it-IT" sz="2400" dirty="0" smtClean="0"/>
              <a:t>) </a:t>
            </a:r>
            <a:r>
              <a:rPr lang="it-IT" sz="2400" dirty="0"/>
              <a:t>Digitalizzazione delle imprese e delle pubbliche amministrazioni </a:t>
            </a:r>
          </a:p>
          <a:p>
            <a:pPr marL="0" indent="0">
              <a:buNone/>
            </a:pPr>
            <a:r>
              <a:rPr lang="it-IT" sz="2400" dirty="0" smtClean="0"/>
              <a:t>e) </a:t>
            </a:r>
            <a:r>
              <a:rPr lang="it-IT" sz="2400" i="1" dirty="0" smtClean="0"/>
              <a:t>Fair </a:t>
            </a:r>
            <a:r>
              <a:rPr lang="it-IT" sz="2400" i="1" dirty="0" err="1"/>
              <a:t>transition</a:t>
            </a:r>
            <a:r>
              <a:rPr lang="it-IT" sz="2400" i="1" dirty="0"/>
              <a:t> </a:t>
            </a:r>
            <a:r>
              <a:rPr lang="it-IT" sz="2400" dirty="0"/>
              <a:t>all’economia verde (</a:t>
            </a:r>
            <a:r>
              <a:rPr lang="it-IT" sz="2400" i="1" dirty="0"/>
              <a:t>green deal</a:t>
            </a:r>
            <a:r>
              <a:rPr lang="it-IT" sz="2400" dirty="0"/>
              <a:t>),vincolo 37% di investimenti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367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PNRR obiettivi e gestione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2919" y="1792936"/>
            <a:ext cx="9784080" cy="4424984"/>
          </a:xfrm>
        </p:spPr>
        <p:txBody>
          <a:bodyPr>
            <a:normAutofit fontScale="25000" lnSpcReduction="20000"/>
          </a:bodyPr>
          <a:lstStyle/>
          <a:p>
            <a:r>
              <a:rPr lang="it-IT" dirty="0"/>
              <a:t> </a:t>
            </a:r>
            <a:endParaRPr lang="it-IT" sz="8000" dirty="0"/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-Forte </a:t>
            </a:r>
            <a:r>
              <a:rPr lang="it-IT" sz="8000" i="1" dirty="0" err="1"/>
              <a:t>governance</a:t>
            </a:r>
            <a:r>
              <a:rPr lang="it-IT" sz="8000" dirty="0"/>
              <a:t> centrale: MEF e ministri competenti; coinvolgimento regioni e enti locali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-Rafforzamento della catena gestionale: maggiori capacità progettuali e attuative delle PA centrali e periferiche; più competenze gestionali e tecniche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-semplificazione delle procedure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-Partenariato sociale: partecipazione sistematica delle parti sociali nelle fasi progettuale e implementativa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-Ruolo del CNEL: pareri obbligatori non vincolanti negli atti generali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-Evoluzione verso il modello CESE (presenza strutturale nel semestre europeo) e/o verso il ruolo del Cnel francese (presenza nel commissariato al Piano e nella formazione del bilancio)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it-IT" sz="8000" dirty="0"/>
              <a:t>-Monitoraggio e controlli (preventivi e successivi)</a:t>
            </a:r>
          </a:p>
          <a:p>
            <a:endParaRPr lang="it-IT" sz="9600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/>
              <a:t>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2942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303</TotalTime>
  <Words>729</Words>
  <Application>Microsoft Office PowerPoint</Application>
  <PresentationFormat>Widescreen</PresentationFormat>
  <Paragraphs>125</Paragraphs>
  <Slides>12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Corbel</vt:lpstr>
      <vt:lpstr>Wingdings</vt:lpstr>
      <vt:lpstr>Fasce</vt:lpstr>
      <vt:lpstr>La dimensione sociale per la crescita dell’UE </vt:lpstr>
      <vt:lpstr>La crisi Covid è diversa rispetto alle precedenti:  </vt:lpstr>
      <vt:lpstr>Impatto combinato su domanda e offerta  (molto differenziata)</vt:lpstr>
      <vt:lpstr> Le risposte dell’Unione Europea alla crisi del 2008 </vt:lpstr>
      <vt:lpstr>Cosa è cambiato con COVID ? </vt:lpstr>
      <vt:lpstr>interventi in materia sociale a favore degli stati  </vt:lpstr>
      <vt:lpstr>  Proposte di interventi diretti dell’Unione per un welfare europeo  </vt:lpstr>
      <vt:lpstr>implicazioni economiche per l’Italia  </vt:lpstr>
      <vt:lpstr>PNRR obiettivi e gestione  </vt:lpstr>
      <vt:lpstr>Le proposte sul salario minimo</vt:lpstr>
      <vt:lpstr>  Frame work agreement  on digitalization       </vt:lpstr>
      <vt:lpstr>European Pillar of social rights  action plan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Giampiera Giandomenico</dc:creator>
  <cp:lastModifiedBy>Giampiera Giandomenico</cp:lastModifiedBy>
  <cp:revision>36</cp:revision>
  <dcterms:created xsi:type="dcterms:W3CDTF">2020-11-09T08:36:55Z</dcterms:created>
  <dcterms:modified xsi:type="dcterms:W3CDTF">2021-06-07T06:53:40Z</dcterms:modified>
</cp:coreProperties>
</file>