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71" r:id="rId5"/>
    <p:sldId id="259" r:id="rId6"/>
    <p:sldId id="260" r:id="rId7"/>
    <p:sldId id="269" r:id="rId8"/>
    <p:sldId id="272" r:id="rId9"/>
    <p:sldId id="267" r:id="rId10"/>
    <p:sldId id="270" r:id="rId11"/>
    <p:sldId id="266" r:id="rId1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4660"/>
  </p:normalViewPr>
  <p:slideViewPr>
    <p:cSldViewPr snapToGrid="0">
      <p:cViewPr varScale="1">
        <p:scale>
          <a:sx n="90" d="100"/>
          <a:sy n="90" d="100"/>
        </p:scale>
        <p:origin x="2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2D167F-B80D-48E9-8055-1E01B4BDF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16F354-C991-4961-ABC9-8FF8B6038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0BB122-2455-46A5-94C0-8EC6198C9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B072-1146-4071-869F-22D1CB9BCF4B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53605E-2665-4EDC-83C6-D618C3BC2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E41E62-CEC7-402D-B30A-C535F8263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613-00D9-4659-97E0-2A0684634E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5796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2B788F-14FA-4A25-ABE6-0F398096C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AD4D8BC-209B-4F83-A952-BB6ABF1E3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3F328D-FAE9-49BE-8B0A-857F73479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B072-1146-4071-869F-22D1CB9BCF4B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E5EBD1-26CE-4087-90FF-05BDAA378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F4AFFF7-6105-4ED5-AD15-F0FC90A20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613-00D9-4659-97E0-2A0684634E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057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9298DB0-9594-4CD1-ABFB-ADE6214FB9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F7C2BF0-8165-4A24-B52E-C44338D8A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74D4FA-F15E-4147-A296-C8BE98BE3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B072-1146-4071-869F-22D1CB9BCF4B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3AB267-372F-430F-BC05-2816DAA67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0F0169-EE40-40D4-8103-192B2EA0C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613-00D9-4659-97E0-2A0684634E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1BEE70-15FA-4859-A362-F9277C827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0FA9E8-D094-4418-B239-FAF605AC0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9EFB6F-CDBA-48BF-AB4B-07D0A1EFB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B072-1146-4071-869F-22D1CB9BCF4B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E1BA7B-9A9D-4E7B-9485-DFC25C544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C748F2-6361-4D42-8B4C-9644A396B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613-00D9-4659-97E0-2A0684634E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48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C5DA30-5CA1-4C2A-9229-A480EFA20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45AB8CC-2F10-42BC-B24C-4F3C286E7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59D01F-A785-4AF5-A4A2-05668114F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B072-1146-4071-869F-22D1CB9BCF4B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773935-541D-4A81-B93F-08A5E8D0D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5E59CA-B40C-40DE-8E87-F16833025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613-00D9-4659-97E0-2A0684634E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0831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E7ADDC-85B7-45BE-A9EB-32506328F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DBA682-4AE3-457F-A834-2BD57403C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B26D90B-272E-43B2-B1A4-0203DC387C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416D6B-EAEE-4170-B661-37B2000B8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B072-1146-4071-869F-22D1CB9BCF4B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EA8AF2D-85D0-46B0-BB98-B1C3E50FC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9FAAA91-3993-4236-8471-74E106F98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613-00D9-4659-97E0-2A0684634E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457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C8D5D4-C921-4D0F-89BA-DB677EE0A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FE5CAB-08F4-4233-A195-0E4FF7C52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50DE60-110F-4CC7-A503-12B07D31E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7CC98D9-0462-4798-9634-5D2E500E6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0CB2903-9533-4B11-A6F2-974064BFCF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80ACCDB-39D0-4159-9D90-E55074C4B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B072-1146-4071-869F-22D1CB9BCF4B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BDEE0A5-3B3B-456E-B9B5-17BABCD1B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A689F31-BC45-44E3-AA6B-374490E8B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613-00D9-4659-97E0-2A0684634E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04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66DBB1-E375-4519-94EF-FD3F23C33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64831F9-6A47-4FF9-80F6-FA2E5BFE5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B072-1146-4071-869F-22D1CB9BCF4B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A54452-94D4-4722-BE87-5099C18E1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16D5A72-A5F7-4969-A6CA-9493E3B76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613-00D9-4659-97E0-2A0684634E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851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BFD8134-3CB9-4EA3-9944-B78BAE73A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B072-1146-4071-869F-22D1CB9BCF4B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9AF8D8E-72EE-4361-A3C5-E87F94EDC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E3E3CE8-8C55-45DF-8F4C-14299FB22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613-00D9-4659-97E0-2A0684634E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92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00CE77-3A9B-4AC0-B7BE-24DE6FCB2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76ECF2-3918-4DE2-9935-F228132C0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70392BA-5AFA-48EF-B526-C60381DDA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E59B06C-8E7C-4C3C-8039-643004561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B072-1146-4071-869F-22D1CB9BCF4B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A3FB77E-B05E-4B86-9815-60E06CE22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FB40539-FEAF-49B4-934B-183736410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613-00D9-4659-97E0-2A0684634E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864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438794-1F9D-46FD-A112-2C0D0449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7CA3388-ABC7-421A-9C9B-8DC1C52777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FBF3C7A-2CFB-498D-88A6-1830BFA28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0626CA1-885B-483B-A6A9-A5FE02811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B072-1146-4071-869F-22D1CB9BCF4B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B2FAB53-AFF9-49C1-BCFB-26F604EB4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678DF4E-2E1B-4D94-BF9A-CC5641633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613-00D9-4659-97E0-2A0684634E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12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F8C2EA6-C1BB-464B-A2F7-48356BE7A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5A1A3D-26CE-4072-9985-64A59E4D5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DB6E8F-E4E2-4D3F-8490-EA0166C5BB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9B072-1146-4071-869F-22D1CB9BCF4B}" type="datetimeFigureOut">
              <a:rPr lang="it-IT" smtClean="0"/>
              <a:t>19/05/2021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9459E2-1AC6-42D7-AB5F-B1759BAC10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E082DC-CC42-44B0-8664-DFB822B5E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9C613-00D9-4659-97E0-2A0684634E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735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48483D-3344-4C7F-A832-DF59CA0916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3506" y="1097280"/>
            <a:ext cx="9144000" cy="2331720"/>
          </a:xfrm>
        </p:spPr>
        <p:txBody>
          <a:bodyPr/>
          <a:lstStyle/>
          <a:p>
            <a:r>
              <a:rPr lang="it-IT" dirty="0"/>
              <a:t>Informazione e documentazione UE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8111658-ED87-45A6-95E6-CF510E471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7229"/>
            <a:ext cx="9144000" cy="1450571"/>
          </a:xfrm>
        </p:spPr>
        <p:txBody>
          <a:bodyPr>
            <a:normAutofit/>
          </a:bodyPr>
          <a:lstStyle/>
          <a:p>
            <a:r>
              <a:rPr lang="it-IT" sz="3600" dirty="0"/>
              <a:t>Canali e strumenti</a:t>
            </a:r>
          </a:p>
        </p:txBody>
      </p:sp>
    </p:spTree>
    <p:extLst>
      <p:ext uri="{BB962C8B-B14F-4D97-AF65-F5344CB8AC3E}">
        <p14:creationId xmlns:p14="http://schemas.microsoft.com/office/powerpoint/2010/main" val="1092094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37" y="2333625"/>
            <a:ext cx="6334125" cy="219075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D0F4CF5A-2077-4853-856F-EFB414272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dirty="0"/>
              <a:t>				Eur LEX </a:t>
            </a:r>
          </a:p>
        </p:txBody>
      </p:sp>
    </p:spTree>
    <p:extLst>
      <p:ext uri="{BB962C8B-B14F-4D97-AF65-F5344CB8AC3E}">
        <p14:creationId xmlns:p14="http://schemas.microsoft.com/office/powerpoint/2010/main" val="311600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0F562E2-FE82-43A3-A232-EFA98450C425}"/>
              </a:ext>
            </a:extLst>
          </p:cNvPr>
          <p:cNvSpPr/>
          <p:nvPr/>
        </p:nvSpPr>
        <p:spPr>
          <a:xfrm>
            <a:off x="1296786" y="798022"/>
            <a:ext cx="1039091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fr-FR" sz="2000" b="1" dirty="0">
                <a:latin typeface="Calibri" panose="020F0502020204030204" pitchFamily="34" charset="0"/>
              </a:rPr>
              <a:t>					</a:t>
            </a:r>
          </a:p>
          <a:p>
            <a:r>
              <a:rPr lang="fr-FR" sz="2000" b="1" dirty="0">
                <a:latin typeface="Calibri" panose="020F0502020204030204" pitchFamily="34" charset="0"/>
              </a:rPr>
              <a:t>				EUR-LEX </a:t>
            </a:r>
          </a:p>
          <a:p>
            <a:endParaRPr lang="fr-FR" sz="2000" b="1" dirty="0">
              <a:latin typeface="Calibri" panose="020F0502020204030204" pitchFamily="34" charset="0"/>
            </a:endParaRPr>
          </a:p>
          <a:p>
            <a:r>
              <a:rPr lang="fr-FR" sz="2000" b="1" dirty="0">
                <a:latin typeface="Calibri" panose="020F0502020204030204" pitchFamily="34" charset="0"/>
              </a:rPr>
              <a:t>			  http://eur-lex.europa.eu</a:t>
            </a:r>
          </a:p>
          <a:p>
            <a:endParaRPr lang="fr-FR" sz="2000" b="1" dirty="0">
              <a:latin typeface="Calibri" panose="020F0502020204030204" pitchFamily="34" charset="0"/>
            </a:endParaRPr>
          </a:p>
          <a:p>
            <a:endParaRPr lang="fr-FR" sz="2000" dirty="0">
              <a:latin typeface="Calibri" panose="020F050202020403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</a:rPr>
              <a:t>•</a:t>
            </a:r>
            <a:r>
              <a:rPr lang="it-IT" sz="2000" dirty="0">
                <a:latin typeface="Calibri" panose="020F0502020204030204" pitchFamily="34" charset="0"/>
              </a:rPr>
              <a:t>Accesso diretto e gratuito al diritto dell'Unione europea: </a:t>
            </a:r>
          </a:p>
          <a:p>
            <a:endParaRPr lang="it-IT" sz="2000" dirty="0">
              <a:latin typeface="Calibri" panose="020F050202020403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</a:rPr>
              <a:t>–</a:t>
            </a:r>
            <a:r>
              <a:rPr lang="it-IT" sz="2000" dirty="0">
                <a:latin typeface="Calibri" panose="020F0502020204030204" pitchFamily="34" charset="0"/>
              </a:rPr>
              <a:t>Gazzetta ufficiale dell’Unione europea </a:t>
            </a:r>
          </a:p>
          <a:p>
            <a:r>
              <a:rPr lang="it-IT" sz="2000" dirty="0">
                <a:latin typeface="Arial" panose="020B0604020202020204" pitchFamily="34" charset="0"/>
              </a:rPr>
              <a:t>–</a:t>
            </a:r>
            <a:r>
              <a:rPr lang="it-IT" sz="2000" dirty="0">
                <a:latin typeface="Calibri" panose="020F0502020204030204" pitchFamily="34" charset="0"/>
              </a:rPr>
              <a:t>i trattati </a:t>
            </a:r>
          </a:p>
          <a:p>
            <a:r>
              <a:rPr lang="it-IT" sz="2000" dirty="0">
                <a:latin typeface="Arial" panose="020B0604020202020204" pitchFamily="34" charset="0"/>
              </a:rPr>
              <a:t>–</a:t>
            </a:r>
            <a:r>
              <a:rPr lang="it-IT" sz="2000" dirty="0">
                <a:latin typeface="Calibri" panose="020F0502020204030204" pitchFamily="34" charset="0"/>
              </a:rPr>
              <a:t>il diritto derivato </a:t>
            </a:r>
          </a:p>
          <a:p>
            <a:r>
              <a:rPr lang="it-IT" sz="2000" dirty="0">
                <a:latin typeface="Arial" panose="020B0604020202020204" pitchFamily="34" charset="0"/>
              </a:rPr>
              <a:t>–</a:t>
            </a:r>
            <a:r>
              <a:rPr lang="it-IT" sz="2000" dirty="0">
                <a:latin typeface="Calibri" panose="020F0502020204030204" pitchFamily="34" charset="0"/>
              </a:rPr>
              <a:t>la giurisprudenza (sentenze) </a:t>
            </a:r>
          </a:p>
          <a:p>
            <a:r>
              <a:rPr lang="it-IT" sz="2000" dirty="0">
                <a:latin typeface="Arial" panose="020B0604020202020204" pitchFamily="34" charset="0"/>
              </a:rPr>
              <a:t>–</a:t>
            </a:r>
            <a:r>
              <a:rPr lang="it-IT" sz="2000" dirty="0">
                <a:latin typeface="Calibri" panose="020F0502020204030204" pitchFamily="34" charset="0"/>
              </a:rPr>
              <a:t>gli atti preparatori della legislazione </a:t>
            </a:r>
          </a:p>
          <a:p>
            <a:endParaRPr lang="it-IT" sz="2000" dirty="0">
              <a:latin typeface="Calibri" panose="020F0502020204030204" pitchFamily="34" charset="0"/>
            </a:endParaRPr>
          </a:p>
          <a:p>
            <a:r>
              <a:rPr lang="it-IT" sz="2000" dirty="0">
                <a:latin typeface="Calibri" panose="020F0502020204030204" pitchFamily="34" charset="0"/>
              </a:rPr>
              <a:t>La banca dati di Eur-</a:t>
            </a:r>
            <a:r>
              <a:rPr lang="it-IT" sz="2000" dirty="0" err="1">
                <a:latin typeface="Calibri" panose="020F0502020204030204" pitchFamily="34" charset="0"/>
              </a:rPr>
              <a:t>Lex</a:t>
            </a:r>
            <a:r>
              <a:rPr lang="it-IT" sz="2000" dirty="0">
                <a:latin typeface="Calibri" panose="020F0502020204030204" pitchFamily="34" charset="0"/>
              </a:rPr>
              <a:t> contiene documenti dal 1951 nelle 24 lingue ufficiali dell’UE. </a:t>
            </a:r>
          </a:p>
          <a:p>
            <a:endParaRPr lang="it-IT" sz="2000" dirty="0">
              <a:latin typeface="Calibri" panose="020F0502020204030204" pitchFamily="34" charset="0"/>
            </a:endParaRPr>
          </a:p>
          <a:p>
            <a:r>
              <a:rPr lang="it-IT" sz="2000">
                <a:latin typeface="Calibri" panose="020F0502020204030204" pitchFamily="34" charset="0"/>
              </a:rPr>
              <a:t>E’ </a:t>
            </a:r>
            <a:r>
              <a:rPr lang="it-IT" sz="2000" dirty="0">
                <a:latin typeface="Calibri" panose="020F0502020204030204" pitchFamily="34" charset="0"/>
              </a:rPr>
              <a:t>aggiornata quotidianamente; ogni anno vengono aggiunti circa 12.000 documenti </a:t>
            </a:r>
          </a:p>
          <a:p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31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AF94F0-2F90-4935-B9CF-AAF36C639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		      </a:t>
            </a:r>
            <a:r>
              <a:rPr lang="it-IT" b="1" dirty="0"/>
              <a:t>Trasparenza e accesso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AB71A3-0B1D-4674-8BEE-36EC61D46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it-IT" dirty="0"/>
          </a:p>
          <a:p>
            <a:endParaRPr lang="it-IT" dirty="0"/>
          </a:p>
          <a:p>
            <a:r>
              <a:rPr lang="it-IT" b="1" dirty="0"/>
              <a:t>Art. 1 del Trattato sull’Unione europea (TUE) </a:t>
            </a:r>
            <a:endParaRPr lang="it-IT" dirty="0"/>
          </a:p>
          <a:p>
            <a:r>
              <a:rPr lang="it-IT" dirty="0"/>
              <a:t>Le decisioni devono essere prese “</a:t>
            </a:r>
            <a:r>
              <a:rPr lang="it-IT" i="1" dirty="0"/>
              <a:t>nel modo più trasparente possibile e il più vicino possibile ai cittadini</a:t>
            </a:r>
            <a:r>
              <a:rPr lang="it-IT" dirty="0"/>
              <a:t>” </a:t>
            </a:r>
          </a:p>
          <a:p>
            <a:endParaRPr lang="it-IT" dirty="0"/>
          </a:p>
          <a:p>
            <a:r>
              <a:rPr lang="it-IT" dirty="0"/>
              <a:t>•</a:t>
            </a:r>
            <a:r>
              <a:rPr lang="it-IT" b="1" dirty="0"/>
              <a:t>Art. 15 del Trattato sul funzionamento dell’Unione europea (TFUE) </a:t>
            </a:r>
            <a:endParaRPr lang="it-IT" dirty="0"/>
          </a:p>
          <a:p>
            <a:endParaRPr lang="it-IT" dirty="0"/>
          </a:p>
          <a:p>
            <a:r>
              <a:rPr lang="it-IT" i="1"/>
              <a:t>Qualsiasi </a:t>
            </a:r>
            <a:r>
              <a:rPr lang="it-IT" i="1" dirty="0"/>
              <a:t>cittadino dell'Unione e qualsiasi persona fisica o giuridica che risieda o abbia la sede sociale in uno Stato membro ha il diritto di accedere ai documenti delle istituzioni, organi e organismi dell'Unione, a prescindere dal loro supporto, secondo i principi e alle condizioni stabilite dalle varie istituzioni. </a:t>
            </a:r>
          </a:p>
        </p:txBody>
      </p:sp>
    </p:spTree>
    <p:extLst>
      <p:ext uri="{BB962C8B-B14F-4D97-AF65-F5344CB8AC3E}">
        <p14:creationId xmlns:p14="http://schemas.microsoft.com/office/powerpoint/2010/main" val="685918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2A60D3-3545-4D7A-ADAB-A0C6D57A9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629"/>
            <a:ext cx="10515600" cy="1541059"/>
          </a:xfrm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/>
              <a:t>		FONTI DEL DIRITTO COMUNITARIO</a:t>
            </a:r>
            <a:br>
              <a:rPr lang="it-IT" b="1" dirty="0"/>
            </a:br>
            <a:r>
              <a:rPr lang="it-IT" b="1" dirty="0"/>
              <a:t> 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BC856B-5F03-4ECA-A6E7-9614BD6F1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5033"/>
            <a:ext cx="11353800" cy="5783338"/>
          </a:xfrm>
        </p:spPr>
        <p:txBody>
          <a:bodyPr>
            <a:normAutofit fontScale="32500" lnSpcReduction="20000"/>
          </a:bodyPr>
          <a:lstStyle/>
          <a:p>
            <a:r>
              <a:rPr lang="it-IT" b="1" dirty="0"/>
              <a:t>  </a:t>
            </a:r>
            <a:endParaRPr lang="it-IT" dirty="0"/>
          </a:p>
          <a:p>
            <a:pPr marL="0" indent="0">
              <a:buNone/>
            </a:pPr>
            <a:r>
              <a:rPr lang="it-IT" sz="6400" b="1" dirty="0"/>
              <a:t>				Diritto primario</a:t>
            </a:r>
          </a:p>
          <a:p>
            <a:r>
              <a:rPr lang="it-IT" sz="6400" b="1" dirty="0"/>
              <a:t>Diritto comunitario originario</a:t>
            </a:r>
          </a:p>
          <a:p>
            <a:r>
              <a:rPr lang="it-IT" sz="6400" dirty="0"/>
              <a:t>Trattati istitutivi</a:t>
            </a:r>
          </a:p>
          <a:p>
            <a:r>
              <a:rPr lang="it-IT" sz="6400" dirty="0"/>
              <a:t>Trattati di revisione</a:t>
            </a:r>
          </a:p>
          <a:p>
            <a:r>
              <a:rPr lang="it-IT" sz="6400" dirty="0"/>
              <a:t>Trattati di adesione</a:t>
            </a:r>
          </a:p>
          <a:p>
            <a:r>
              <a:rPr lang="it-IT" sz="6400" b="1" dirty="0"/>
              <a:t>Diritto comunitario non scritto</a:t>
            </a:r>
          </a:p>
          <a:p>
            <a:r>
              <a:rPr lang="it-IT" sz="6400" dirty="0"/>
              <a:t>Principi generali propri del diritto comunitario o mutuati dai sistemi giuridici nazionali </a:t>
            </a:r>
          </a:p>
          <a:p>
            <a:r>
              <a:rPr lang="it-IT" sz="6400" dirty="0"/>
              <a:t>Consuetudine</a:t>
            </a:r>
          </a:p>
          <a:p>
            <a:endParaRPr lang="it-IT" sz="6400" dirty="0"/>
          </a:p>
          <a:p>
            <a:pPr marL="0" indent="0">
              <a:buNone/>
            </a:pPr>
            <a:r>
              <a:rPr lang="it-IT" sz="6400" b="1" dirty="0"/>
              <a:t>		   Accordi internazionali dell’Unione Europea</a:t>
            </a:r>
          </a:p>
          <a:p>
            <a:endParaRPr lang="it-IT" sz="6400" dirty="0"/>
          </a:p>
          <a:p>
            <a:pPr marL="0" indent="0">
              <a:buNone/>
            </a:pPr>
            <a:r>
              <a:rPr lang="it-IT" sz="6400" b="1" dirty="0"/>
              <a:t>				Diritto derivato</a:t>
            </a:r>
            <a:endParaRPr lang="it-IT" sz="6400" dirty="0"/>
          </a:p>
          <a:p>
            <a:r>
              <a:rPr lang="it-IT" sz="6400" dirty="0"/>
              <a:t>Atti tipici</a:t>
            </a:r>
          </a:p>
          <a:p>
            <a:r>
              <a:rPr lang="it-IT" sz="6400" dirty="0"/>
              <a:t>Atti atipici</a:t>
            </a:r>
          </a:p>
          <a:p>
            <a:pPr marL="0" indent="0">
              <a:buNone/>
            </a:pPr>
            <a:r>
              <a:rPr lang="it-IT" sz="6400" b="1" dirty="0"/>
              <a:t>				</a:t>
            </a:r>
            <a:r>
              <a:rPr lang="it-IT" dirty="0"/>
              <a:t> 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9203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8CE8D7-8F50-4482-B2C9-7E58234E8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La Gazzetta Ufficiale dell’Unione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651BFB-FECE-42E3-A561-8594FAA9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La Gazzetta ufficiale dell'Unione europea (GUUE) è l'unico periodico pubblicato </a:t>
            </a:r>
            <a:r>
              <a:rPr lang="it-IT" b="1" dirty="0"/>
              <a:t>ogni giorno lavorativo </a:t>
            </a:r>
            <a:r>
              <a:rPr lang="it-IT" dirty="0"/>
              <a:t>in tutte le lingue ufficiali dell'Unione europea e si articola nelle seguenti serie: </a:t>
            </a:r>
          </a:p>
          <a:p>
            <a:endParaRPr lang="it-IT" dirty="0"/>
          </a:p>
          <a:p>
            <a:r>
              <a:rPr lang="it-IT" dirty="0"/>
              <a:t>•</a:t>
            </a:r>
            <a:r>
              <a:rPr lang="it-IT" b="1" dirty="0"/>
              <a:t>Serie L </a:t>
            </a:r>
            <a:r>
              <a:rPr lang="it-IT" dirty="0"/>
              <a:t>– Legislazione </a:t>
            </a:r>
          </a:p>
          <a:p>
            <a:endParaRPr lang="it-IT" dirty="0"/>
          </a:p>
          <a:p>
            <a:r>
              <a:rPr lang="it-IT" dirty="0"/>
              <a:t>•</a:t>
            </a:r>
            <a:r>
              <a:rPr lang="it-IT" b="1" dirty="0"/>
              <a:t>Serie C </a:t>
            </a:r>
            <a:r>
              <a:rPr lang="it-IT" dirty="0"/>
              <a:t>– Informazione, atti preparatori, notizie, programmi comunitari, bandi di finanziamento </a:t>
            </a:r>
          </a:p>
          <a:p>
            <a:endParaRPr lang="it-IT" b="1" dirty="0"/>
          </a:p>
          <a:p>
            <a:r>
              <a:rPr lang="it-IT" dirty="0"/>
              <a:t>•</a:t>
            </a:r>
            <a:r>
              <a:rPr lang="it-IT" b="1" dirty="0"/>
              <a:t>Serie S –</a:t>
            </a:r>
            <a:r>
              <a:rPr lang="it-IT" dirty="0"/>
              <a:t> Supplemento</a:t>
            </a:r>
          </a:p>
          <a:p>
            <a:r>
              <a:rPr lang="it-IT" dirty="0"/>
              <a:t>bandi di appalto</a:t>
            </a:r>
          </a:p>
        </p:txBody>
      </p:sp>
    </p:spTree>
    <p:extLst>
      <p:ext uri="{BB962C8B-B14F-4D97-AF65-F5344CB8AC3E}">
        <p14:creationId xmlns:p14="http://schemas.microsoft.com/office/powerpoint/2010/main" val="3457848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5AFBC0-50EE-4D99-ADB9-5C00B850E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 dirty="0"/>
            </a:br>
            <a:r>
              <a:rPr lang="it-IT" b="1" dirty="0"/>
              <a:t>Bollettini informativi </a:t>
            </a:r>
            <a:br>
              <a:rPr lang="it-IT" dirty="0"/>
            </a:br>
            <a:r>
              <a:rPr lang="it-IT" dirty="0"/>
              <a:t>•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A795C8-BEE1-4175-9BCE-78B4C3F0D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3164"/>
            <a:ext cx="10683240" cy="5444835"/>
          </a:xfrm>
        </p:spPr>
        <p:txBody>
          <a:bodyPr/>
          <a:lstStyle/>
          <a:p>
            <a:endParaRPr lang="it-IT" dirty="0"/>
          </a:p>
          <a:p>
            <a:pPr marL="0" indent="0">
              <a:buNone/>
            </a:pPr>
            <a:r>
              <a:rPr lang="it-IT" dirty="0"/>
              <a:t>• Il </a:t>
            </a:r>
            <a:r>
              <a:rPr lang="it-IT" b="1" dirty="0"/>
              <a:t>Bollettino dell'Unione europea </a:t>
            </a:r>
            <a:r>
              <a:rPr lang="it-IT" dirty="0"/>
              <a:t>fornisce un quadro generale mensile delle attività della Commissione europea, nonché delle altre istituzioni comunitarie. Tale Bollettino è edito dal Segretariato generale della Commissione europea e viene pubblicato 10 volte l'anno. Dal 2005 soltanto in inglese, francese e tedesco (prima in tutte le lingue comunitarie). </a:t>
            </a:r>
          </a:p>
          <a:p>
            <a:pPr marL="0" indent="0">
              <a:buNone/>
            </a:pPr>
            <a:r>
              <a:rPr lang="it-IT" dirty="0"/>
              <a:t>•La </a:t>
            </a:r>
            <a:r>
              <a:rPr lang="it-IT" b="1" dirty="0"/>
              <a:t>Relazione generale sull'attività dell'Unione europea </a:t>
            </a:r>
            <a:r>
              <a:rPr lang="it-IT" dirty="0"/>
              <a:t>offre una panoramica generale sulle attività dell'anno trascorso.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8688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C9F480-42D3-4266-9BC2-8BD9B22BC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 dirty="0"/>
            </a:br>
            <a:r>
              <a:rPr lang="it-IT" b="1" dirty="0"/>
              <a:t>EUR-OP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2BD94E-D909-457B-BCA9-BB0F4949E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it-IT" dirty="0"/>
          </a:p>
          <a:p>
            <a:r>
              <a:rPr lang="it-IT" dirty="0"/>
              <a:t>L’ufficio delle pubblicazioni coopera in permanenza con le istituzioni, le agenzie e gli organismi dell'UE per accrescere la trasparenza del processo legislativo e delle politiche europee e per agevolare l'accesso all'intero corpus della legislazione europea e delle informazioni pubblicate sulle serie L (Legislazione), C (Comunicazioni e informazioni) e S (Appalti pubblici) della Gazzetta ufficiale e sui correlati siti web EUR-</a:t>
            </a:r>
            <a:r>
              <a:rPr lang="it-IT" dirty="0" err="1"/>
              <a:t>Lex</a:t>
            </a:r>
            <a:r>
              <a:rPr lang="it-IT" dirty="0"/>
              <a:t> e TED. </a:t>
            </a:r>
          </a:p>
          <a:p>
            <a:r>
              <a:rPr lang="it-IT" dirty="0"/>
              <a:t>•È la casa editrice delle istituzioni e degli altri organi dell'Unione europea </a:t>
            </a:r>
          </a:p>
          <a:p>
            <a:r>
              <a:rPr lang="it-IT" dirty="0"/>
              <a:t>•È responsabile della produzione e della distribuzione, su tutti i supporti e con ogni mezzo, delle pubblicazioni dell'UE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5531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CF0B11-08B5-4EA7-A955-48F212265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691" y="166255"/>
            <a:ext cx="10688782" cy="1159308"/>
          </a:xfrm>
        </p:spPr>
        <p:txBody>
          <a:bodyPr/>
          <a:lstStyle/>
          <a:p>
            <a:r>
              <a:rPr lang="it-IT" dirty="0"/>
              <a:t>	Centri di Documentazione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6A6674-BFF4-43A7-9974-83F6A8D46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18" y="1246909"/>
            <a:ext cx="10688782" cy="4930054"/>
          </a:xfrm>
        </p:spPr>
        <p:txBody>
          <a:bodyPr>
            <a:noAutofit/>
          </a:bodyPr>
          <a:lstStyle/>
          <a:p>
            <a:pPr algn="just"/>
            <a:r>
              <a:rPr lang="it-IT" sz="2200" dirty="0"/>
              <a:t>Gli obiettivi principali che si propongono i Centri di documentazione europea (CDE) sono: aiutare gli istituti superiori di insegnamento e di ricerca a promuovere e a sviluppare l'insegnamento e la ricerca sull'integrazione europea , incoraggiarli a partecipare al dibattito sull'integrazione europea e contribuire, al fine di aumentare la trasparenza, a far conoscere le politiche dell'Unione europea a tutti i cittadini europei. •</a:t>
            </a:r>
          </a:p>
          <a:p>
            <a:pPr algn="just"/>
            <a:r>
              <a:rPr lang="it-IT" sz="2200" dirty="0"/>
              <a:t> I Centri, istituiti a partire dal 1963 negli Stati membri e nei paesi terzi sono oggi 544, prevalentemente nelle università e nelle istituzioni di insegnamento superiore. In Italia esistono 45 centri che dispongono della gran parte della documentazione cartacea ed elettronica prodotta dalle istituzioni comunitarie e la rendono accessibile al mondo accademico e al "grande pubblico". •</a:t>
            </a:r>
          </a:p>
          <a:p>
            <a:pPr algn="just"/>
            <a:r>
              <a:rPr lang="it-IT" sz="2200" dirty="0"/>
              <a:t> I CDE mettono a disposizione le fonti informative sull'Unione europea a studenti, professori e ricercatori del mondo accademico e del pubblico in generale ; informano, in sinergia con le altre reti della Commissione, sulle politiche dell'Unione ; sono un punto chiave d'informazione sulle istituzione e le politiche dell'Unione nelle università, ma a disposizione di tutti gli interessati.</a:t>
            </a:r>
          </a:p>
        </p:txBody>
      </p:sp>
    </p:spTree>
    <p:extLst>
      <p:ext uri="{BB962C8B-B14F-4D97-AF65-F5344CB8AC3E}">
        <p14:creationId xmlns:p14="http://schemas.microsoft.com/office/powerpoint/2010/main" val="3164155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CF0B11-08B5-4EA7-A955-48F212265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21" y="681037"/>
            <a:ext cx="10688782" cy="157306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	</a:t>
            </a:r>
            <a:br>
              <a:rPr lang="it-IT" dirty="0"/>
            </a:br>
            <a:r>
              <a:rPr lang="it-IT" sz="4400" b="0" i="0" u="none" strike="noStrike" baseline="0" dirty="0">
                <a:latin typeface="Calibri" panose="020F0502020204030204" pitchFamily="34" charset="0"/>
              </a:rPr>
              <a:t>Le Rappresentanze della Commissione europea nei paesi membri dell'UE </a:t>
            </a:r>
            <a:br>
              <a:rPr lang="it-IT" sz="4400" b="0" i="0" u="none" strike="noStrike" baseline="0" dirty="0">
                <a:latin typeface="Calibri" panose="020F0502020204030204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6A6674-BFF4-43A7-9974-83F6A8D46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18" y="1807535"/>
            <a:ext cx="10688782" cy="4369428"/>
          </a:xfrm>
        </p:spPr>
        <p:txBody>
          <a:bodyPr>
            <a:noAutofit/>
          </a:bodyPr>
          <a:lstStyle/>
          <a:p>
            <a:pPr algn="l"/>
            <a:endParaRPr lang="it-IT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it-IT" sz="1800" b="0" i="0" u="none" strike="noStrike" baseline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600" dirty="0">
                <a:latin typeface="Calibri" panose="020F0502020204030204" pitchFamily="34" charset="0"/>
              </a:rPr>
              <a:t>A</a:t>
            </a:r>
            <a:r>
              <a:rPr lang="it-IT" sz="2600" b="0" i="0" u="none" strike="noStrike" baseline="0" dirty="0">
                <a:latin typeface="Calibri" panose="020F0502020204030204" pitchFamily="34" charset="0"/>
              </a:rPr>
              <a:t>ssicurano un rapporto costante fra la Commissione, le istituzioni pubbliche nazionali e locali e i cittadini </a:t>
            </a:r>
          </a:p>
          <a:p>
            <a:pPr marL="0" indent="0">
              <a:buNone/>
            </a:pPr>
            <a:r>
              <a:rPr lang="it-IT" sz="2600" dirty="0">
                <a:latin typeface="Calibri" panose="020F0502020204030204" pitchFamily="34" charset="0"/>
              </a:rPr>
              <a:t>G</a:t>
            </a:r>
            <a:r>
              <a:rPr lang="it-IT" sz="2600" b="0" i="0" u="none" strike="noStrike" baseline="0" dirty="0">
                <a:latin typeface="Calibri" panose="020F0502020204030204" pitchFamily="34" charset="0"/>
              </a:rPr>
              <a:t>arantiscono l'informazione e la comunicazione verso i cittadini europei </a:t>
            </a:r>
          </a:p>
          <a:p>
            <a:pPr marL="0" indent="0">
              <a:buNone/>
            </a:pPr>
            <a:r>
              <a:rPr lang="it-IT" sz="2600" dirty="0">
                <a:latin typeface="Calibri" panose="020F0502020204030204" pitchFamily="34" charset="0"/>
              </a:rPr>
              <a:t>Mettono a disposizione la documentazione delle istituzioni europee</a:t>
            </a:r>
            <a:endParaRPr lang="it-IT" sz="2600" b="0" i="0" u="none" strike="noStrike" baseline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600" dirty="0">
                <a:latin typeface="Calibri" panose="020F0502020204030204" pitchFamily="34" charset="0"/>
              </a:rPr>
              <a:t>S</a:t>
            </a:r>
            <a:r>
              <a:rPr lang="it-IT" sz="2600" b="0" i="0" u="none" strike="noStrike" baseline="0" dirty="0">
                <a:latin typeface="Calibri" panose="020F0502020204030204" pitchFamily="34" charset="0"/>
              </a:rPr>
              <a:t>ono coordinate dalla DG Comunicazione della Commissione europea </a:t>
            </a:r>
          </a:p>
          <a:p>
            <a:pPr algn="just"/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223654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015625-8F6E-48E7-9E6F-A2396EBCB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		      L’Unione Europea  on line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1BC32-EB7E-42E1-BFC0-414060FB1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0" lvl="8" indent="0">
              <a:buNone/>
            </a:pPr>
            <a:endParaRPr lang="it-IT" dirty="0"/>
          </a:p>
          <a:p>
            <a:pPr marL="3657600" lvl="8" indent="0">
              <a:buNone/>
            </a:pPr>
            <a:endParaRPr lang="it-IT" sz="2400" b="1" dirty="0"/>
          </a:p>
          <a:p>
            <a:pPr marL="3657600" lvl="8" indent="0">
              <a:buNone/>
            </a:pPr>
            <a:r>
              <a:rPr lang="it-IT" sz="2400" b="1" dirty="0"/>
              <a:t>Il Portale dell’Unione europea</a:t>
            </a:r>
          </a:p>
          <a:p>
            <a:pPr lvl="8"/>
            <a:endParaRPr lang="it-IT" b="1" dirty="0"/>
          </a:p>
          <a:p>
            <a:pPr lvl="8"/>
            <a:endParaRPr lang="it-IT" dirty="0"/>
          </a:p>
          <a:p>
            <a:pPr lvl="8"/>
            <a:r>
              <a:rPr lang="it-IT" sz="2800"/>
              <a:t>    </a:t>
            </a:r>
            <a:r>
              <a:rPr lang="it-IT" sz="2800" dirty="0"/>
              <a:t>http://europa.eu</a:t>
            </a:r>
          </a:p>
        </p:txBody>
      </p:sp>
    </p:spTree>
    <p:extLst>
      <p:ext uri="{BB962C8B-B14F-4D97-AF65-F5344CB8AC3E}">
        <p14:creationId xmlns:p14="http://schemas.microsoft.com/office/powerpoint/2010/main" val="6733565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783</Words>
  <Application>Microsoft Office PowerPoint</Application>
  <PresentationFormat>Widescreen</PresentationFormat>
  <Paragraphs>83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di Office</vt:lpstr>
      <vt:lpstr>Informazione e documentazione UE</vt:lpstr>
      <vt:lpstr>        Trasparenza e accesso</vt:lpstr>
      <vt:lpstr>   FONTI DEL DIRITTO COMUNITARIO   </vt:lpstr>
      <vt:lpstr>La Gazzetta Ufficiale dell’Unione Europea</vt:lpstr>
      <vt:lpstr> Bollettini informativi  •  </vt:lpstr>
      <vt:lpstr> EUR-OP  </vt:lpstr>
      <vt:lpstr> Centri di Documentazione Europea</vt:lpstr>
      <vt:lpstr>  Le Rappresentanze della Commissione europea nei paesi membri dell'UE  </vt:lpstr>
      <vt:lpstr>        L’Unione Europea  on line </vt:lpstr>
      <vt:lpstr>    Eur LEX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Marina Averani</dc:creator>
  <cp:lastModifiedBy>Marisa Averani</cp:lastModifiedBy>
  <cp:revision>28</cp:revision>
  <cp:lastPrinted>2020-06-02T10:03:11Z</cp:lastPrinted>
  <dcterms:created xsi:type="dcterms:W3CDTF">2020-02-14T10:10:10Z</dcterms:created>
  <dcterms:modified xsi:type="dcterms:W3CDTF">2021-05-19T09:10:34Z</dcterms:modified>
</cp:coreProperties>
</file>