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0" r:id="rId7"/>
    <p:sldId id="264" r:id="rId8"/>
    <p:sldId id="263" r:id="rId9"/>
    <p:sldId id="268" r:id="rId10"/>
    <p:sldId id="262" r:id="rId11"/>
    <p:sldId id="261"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7" autoAdjust="0"/>
    <p:restoredTop sz="94660"/>
  </p:normalViewPr>
  <p:slideViewPr>
    <p:cSldViewPr snapToGrid="0">
      <p:cViewPr varScale="1">
        <p:scale>
          <a:sx n="63" d="100"/>
          <a:sy n="63" d="100"/>
        </p:scale>
        <p:origin x="1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2BF2E-C089-41B6-B2C9-2C1251F7C5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4003ED-30E9-4A09-9B88-0479214B8F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E78667-F963-406A-8D2D-183FB73D43E3}"/>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5" name="Footer Placeholder 4">
            <a:extLst>
              <a:ext uri="{FF2B5EF4-FFF2-40B4-BE49-F238E27FC236}">
                <a16:creationId xmlns:a16="http://schemas.microsoft.com/office/drawing/2014/main" id="{43496189-04E5-40E6-947E-18976734FE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4EE870-7574-4A77-B2AA-8F0DD801E6F8}"/>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185741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E52FD-6044-462E-87C5-F4A893DF5E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919934-4C09-4799-BA58-C47D52D884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3DB55E-1E1F-44F5-9F01-C314BDD9D714}"/>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5" name="Footer Placeholder 4">
            <a:extLst>
              <a:ext uri="{FF2B5EF4-FFF2-40B4-BE49-F238E27FC236}">
                <a16:creationId xmlns:a16="http://schemas.microsoft.com/office/drawing/2014/main" id="{D82E786D-8152-4A47-AF08-541C189A2C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B5B12-03CB-4E25-9158-D1EEB9B76E8C}"/>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180382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23FB46-FAD8-4F2D-8193-1EEBB97E0F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5B6390-0225-424A-932D-E1332E4E6E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7DC9E1-3BDF-425F-83F4-19E6E06153AB}"/>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5" name="Footer Placeholder 4">
            <a:extLst>
              <a:ext uri="{FF2B5EF4-FFF2-40B4-BE49-F238E27FC236}">
                <a16:creationId xmlns:a16="http://schemas.microsoft.com/office/drawing/2014/main" id="{2F150777-73CF-4BBC-879B-ADEB16347F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52F501-46D4-41FB-A60B-A708DF4B5FFC}"/>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247900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9C45B-0F4E-46CC-B0A0-DE08EE3EDF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FFAD5A-45ED-43B9-985D-46E3523D31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8C51BB-5D17-4A4E-A3B9-E4DA525F4EEF}"/>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5" name="Footer Placeholder 4">
            <a:extLst>
              <a:ext uri="{FF2B5EF4-FFF2-40B4-BE49-F238E27FC236}">
                <a16:creationId xmlns:a16="http://schemas.microsoft.com/office/drawing/2014/main" id="{89A8383E-7FD5-4100-B622-6101FC3ECE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7118CE-6AA4-45B5-AB42-12CAED1BEEAD}"/>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387027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A8BD5-85FF-43C9-9C1A-CDD2376F70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154DE1-E03E-4156-B229-B602C8933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28AE1D-886E-4FF2-BB54-B5793ABADEDB}"/>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5" name="Footer Placeholder 4">
            <a:extLst>
              <a:ext uri="{FF2B5EF4-FFF2-40B4-BE49-F238E27FC236}">
                <a16:creationId xmlns:a16="http://schemas.microsoft.com/office/drawing/2014/main" id="{1C0C4E50-F676-4B9D-B86B-8E5887F366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363C78-92B9-45CA-AB7B-9A65FBFBA065}"/>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1951024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056BE-FFD5-44B2-8675-FB413236F6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489A1-1FA0-49DB-863C-FFD6FAC521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E35F46-16C7-417E-B80E-8D552BDF06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6AC05A-68DE-4154-AB72-E3E599D0191A}"/>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6" name="Footer Placeholder 5">
            <a:extLst>
              <a:ext uri="{FF2B5EF4-FFF2-40B4-BE49-F238E27FC236}">
                <a16:creationId xmlns:a16="http://schemas.microsoft.com/office/drawing/2014/main" id="{91FA2B44-6518-4EC7-BC92-FEC4122F3A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6D6AE9-B18E-4F0A-A45A-3E948DD55835}"/>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395900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206EF-3F28-450C-9643-F71BF79705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DACF3D-BD31-4E26-93DC-6A581ECFDD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409A8E-EBF2-4EFF-9286-163C242A71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F5EA44-1F6E-4020-B95A-128F4861F0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C4F2E1-4659-4E72-A711-1B75B21EA0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6EA899-CDC0-40E9-8A69-E4C17712C7FB}"/>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8" name="Footer Placeholder 7">
            <a:extLst>
              <a:ext uri="{FF2B5EF4-FFF2-40B4-BE49-F238E27FC236}">
                <a16:creationId xmlns:a16="http://schemas.microsoft.com/office/drawing/2014/main" id="{D4EA87EC-93B9-4664-8D46-32F0E85200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D09192-2569-4B19-BC0A-97DFCD6D8219}"/>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53411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4D953-D081-4C40-9AA6-27F125DB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C1BDD4-3865-446C-A0FE-9AFA7CCFAA76}"/>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4" name="Footer Placeholder 3">
            <a:extLst>
              <a:ext uri="{FF2B5EF4-FFF2-40B4-BE49-F238E27FC236}">
                <a16:creationId xmlns:a16="http://schemas.microsoft.com/office/drawing/2014/main" id="{043DFD7B-DEB3-40DE-94AC-9AB745FBFC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CB46D2-E062-45BE-8EE1-7329BAF58604}"/>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2662825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962380-B08C-4466-9256-7C8BE5E75CB8}"/>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3" name="Footer Placeholder 2">
            <a:extLst>
              <a:ext uri="{FF2B5EF4-FFF2-40B4-BE49-F238E27FC236}">
                <a16:creationId xmlns:a16="http://schemas.microsoft.com/office/drawing/2014/main" id="{EC96EB5D-ABAA-4C1F-9C65-A172F6D847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858B74-870D-4DF3-A6BF-DB1A9F7BA67A}"/>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305488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0013B-9C53-4AC1-8D63-3E8A7643F7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E4C163-184D-4B20-90DE-E5C0B0E3DB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2AFB6B-B7F3-405B-94FD-DAF209AC8D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14AC8D-7F34-4FD2-8DA3-6FF0CF919F82}"/>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6" name="Footer Placeholder 5">
            <a:extLst>
              <a:ext uri="{FF2B5EF4-FFF2-40B4-BE49-F238E27FC236}">
                <a16:creationId xmlns:a16="http://schemas.microsoft.com/office/drawing/2014/main" id="{6517DA52-AB30-4543-9844-7E4248A3A4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1D6D3-DA14-4469-AC02-B3C4B4AB0176}"/>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3966144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D7997-94BE-4046-8DF1-8B2F550EA3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1BA403-6EC6-4F62-BF12-68D60CCEC4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E85077-739B-495C-9789-2EC6849014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1C474-3B4C-4986-BA12-6B04D2D9B12A}"/>
              </a:ext>
            </a:extLst>
          </p:cNvPr>
          <p:cNvSpPr>
            <a:spLocks noGrp="1"/>
          </p:cNvSpPr>
          <p:nvPr>
            <p:ph type="dt" sz="half" idx="10"/>
          </p:nvPr>
        </p:nvSpPr>
        <p:spPr/>
        <p:txBody>
          <a:bodyPr/>
          <a:lstStyle/>
          <a:p>
            <a:fld id="{4DFF431C-0DC5-4FD0-BA11-203712BD3D91}" type="datetimeFigureOut">
              <a:rPr lang="en-US" smtClean="0"/>
              <a:t>3/17/2021</a:t>
            </a:fld>
            <a:endParaRPr lang="en-US"/>
          </a:p>
        </p:txBody>
      </p:sp>
      <p:sp>
        <p:nvSpPr>
          <p:cNvPr id="6" name="Footer Placeholder 5">
            <a:extLst>
              <a:ext uri="{FF2B5EF4-FFF2-40B4-BE49-F238E27FC236}">
                <a16:creationId xmlns:a16="http://schemas.microsoft.com/office/drawing/2014/main" id="{4C47A432-D757-43E9-8045-7ED1DEB372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49DA2E-8861-43B2-A370-5DC9FC0826E9}"/>
              </a:ext>
            </a:extLst>
          </p:cNvPr>
          <p:cNvSpPr>
            <a:spLocks noGrp="1"/>
          </p:cNvSpPr>
          <p:nvPr>
            <p:ph type="sldNum" sz="quarter" idx="12"/>
          </p:nvPr>
        </p:nvSpPr>
        <p:spPr/>
        <p:txBody>
          <a:bodyPr/>
          <a:lstStyle/>
          <a:p>
            <a:fld id="{3DFA4C10-463F-46E2-944C-602C245EFA7C}" type="slidenum">
              <a:rPr lang="en-US" smtClean="0"/>
              <a:t>‹#›</a:t>
            </a:fld>
            <a:endParaRPr lang="en-US"/>
          </a:p>
        </p:txBody>
      </p:sp>
    </p:spTree>
    <p:extLst>
      <p:ext uri="{BB962C8B-B14F-4D97-AF65-F5344CB8AC3E}">
        <p14:creationId xmlns:p14="http://schemas.microsoft.com/office/powerpoint/2010/main" val="1634117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03A4A0-707E-4D57-9396-2B67DE97DE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18A72E-CDF9-442A-B9A9-8AEA865263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8A198-7A81-423F-9994-8E3B913C16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F431C-0DC5-4FD0-BA11-203712BD3D91}" type="datetimeFigureOut">
              <a:rPr lang="en-US" smtClean="0"/>
              <a:t>3/17/2021</a:t>
            </a:fld>
            <a:endParaRPr lang="en-US"/>
          </a:p>
        </p:txBody>
      </p:sp>
      <p:sp>
        <p:nvSpPr>
          <p:cNvPr id="5" name="Footer Placeholder 4">
            <a:extLst>
              <a:ext uri="{FF2B5EF4-FFF2-40B4-BE49-F238E27FC236}">
                <a16:creationId xmlns:a16="http://schemas.microsoft.com/office/drawing/2014/main" id="{849D1ECC-9EED-4D1A-B0E8-6B320ABDF7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49A90F-11A9-4D76-A1D4-EEFB6CB034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A4C10-463F-46E2-944C-602C245EFA7C}" type="slidenum">
              <a:rPr lang="en-US" smtClean="0"/>
              <a:t>‹#›</a:t>
            </a:fld>
            <a:endParaRPr lang="en-US"/>
          </a:p>
        </p:txBody>
      </p:sp>
    </p:spTree>
    <p:extLst>
      <p:ext uri="{BB962C8B-B14F-4D97-AF65-F5344CB8AC3E}">
        <p14:creationId xmlns:p14="http://schemas.microsoft.com/office/powerpoint/2010/main" val="3261870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85C9C-8DF3-4B60-A8D0-F9346B42E10A}"/>
              </a:ext>
            </a:extLst>
          </p:cNvPr>
          <p:cNvSpPr>
            <a:spLocks noGrp="1"/>
          </p:cNvSpPr>
          <p:nvPr>
            <p:ph type="ctrTitle"/>
          </p:nvPr>
        </p:nvSpPr>
        <p:spPr>
          <a:xfrm>
            <a:off x="838200" y="518160"/>
            <a:ext cx="10332720" cy="5059680"/>
          </a:xfrm>
        </p:spPr>
        <p:txBody>
          <a:bodyPr>
            <a:normAutofit/>
          </a:bodyPr>
          <a:lstStyle/>
          <a:p>
            <a:r>
              <a:rPr lang="it-IT" sz="2000" b="1" dirty="0">
                <a:effectLst/>
                <a:latin typeface="+mn-lt"/>
                <a:ea typeface="Times New Roman" panose="02020603050405020304" pitchFamily="18" charset="0"/>
                <a:cs typeface="Times New Roman" panose="02020603050405020304" pitchFamily="18" charset="0"/>
              </a:rPr>
              <a:t>ORDINE DEGLI AVVOCATI DI ROMA </a:t>
            </a:r>
            <a:br>
              <a:rPr lang="en-GB" sz="2000" dirty="0">
                <a:effectLst/>
                <a:latin typeface="+mn-lt"/>
                <a:ea typeface="Times New Roman" panose="02020603050405020304" pitchFamily="18" charset="0"/>
                <a:cs typeface="Times New Roman" panose="02020603050405020304" pitchFamily="18" charset="0"/>
              </a:rPr>
            </a:br>
            <a:r>
              <a:rPr lang="it-IT" sz="2000" b="1" dirty="0">
                <a:effectLst/>
                <a:latin typeface="+mn-lt"/>
                <a:ea typeface="Times New Roman" panose="02020603050405020304" pitchFamily="18" charset="0"/>
                <a:cs typeface="Times New Roman" panose="02020603050405020304" pitchFamily="18" charset="0"/>
              </a:rPr>
              <a:t>E</a:t>
            </a:r>
            <a:br>
              <a:rPr lang="en-GB" sz="2000" dirty="0">
                <a:effectLst/>
                <a:latin typeface="+mn-lt"/>
                <a:ea typeface="Times New Roman" panose="02020603050405020304" pitchFamily="18" charset="0"/>
                <a:cs typeface="Times New Roman" panose="02020603050405020304" pitchFamily="18" charset="0"/>
              </a:rPr>
            </a:br>
            <a:r>
              <a:rPr lang="it-IT" sz="2000" b="1" dirty="0">
                <a:effectLst/>
                <a:latin typeface="+mn-lt"/>
                <a:ea typeface="Times New Roman" panose="02020603050405020304" pitchFamily="18" charset="0"/>
                <a:cs typeface="Times New Roman" panose="02020603050405020304" pitchFamily="18" charset="0"/>
              </a:rPr>
              <a:t>ASSOCIAZIONE ITALIANA GIURISTI EUROPEI</a:t>
            </a:r>
            <a:br>
              <a:rPr lang="en-GB" sz="2000" dirty="0">
                <a:effectLst/>
                <a:latin typeface="+mn-lt"/>
                <a:ea typeface="Times New Roman" panose="02020603050405020304" pitchFamily="18" charset="0"/>
                <a:cs typeface="Times New Roman" panose="02020603050405020304" pitchFamily="18" charset="0"/>
              </a:rPr>
            </a:br>
            <a:r>
              <a:rPr lang="it-IT" sz="2000" b="1" i="1" dirty="0">
                <a:effectLst/>
                <a:latin typeface="Courier New" panose="02070309020205020404" pitchFamily="49" charset="0"/>
                <a:ea typeface="Times New Roman" panose="02020603050405020304" pitchFamily="18" charset="0"/>
                <a:cs typeface="Times New Roman" panose="02020603050405020304" pitchFamily="18" charset="0"/>
              </a:rPr>
              <a:t> </a:t>
            </a:r>
            <a:br>
              <a:rPr lang="en-GB" sz="2000" dirty="0">
                <a:effectLst/>
                <a:latin typeface="Courier"/>
                <a:ea typeface="Times New Roman" panose="02020603050405020304" pitchFamily="18" charset="0"/>
                <a:cs typeface="Times New Roman" panose="02020603050405020304" pitchFamily="18" charset="0"/>
              </a:rPr>
            </a:br>
            <a:br>
              <a:rPr lang="en-GB" sz="1600" b="0" i="0" u="none" strike="noStrike" baseline="0" dirty="0">
                <a:solidFill>
                  <a:srgbClr val="000000"/>
                </a:solidFill>
                <a:latin typeface="Calibri" panose="020F0502020204030204" pitchFamily="34" charset="0"/>
              </a:rPr>
            </a:br>
            <a:br>
              <a:rPr lang="en-GB" sz="1600" b="0" i="0" u="none" strike="noStrike" baseline="0" dirty="0">
                <a:solidFill>
                  <a:srgbClr val="000000"/>
                </a:solidFill>
                <a:latin typeface="Calibri" panose="020F0502020204030204" pitchFamily="34" charset="0"/>
              </a:rPr>
            </a:br>
            <a:r>
              <a:rPr lang="it-IT" sz="2400" b="1" i="0" strike="noStrike" baseline="0" dirty="0">
                <a:solidFill>
                  <a:srgbClr val="FF0000"/>
                </a:solidFill>
                <a:latin typeface="Calibri" panose="020F0502020204030204" pitchFamily="34" charset="0"/>
              </a:rPr>
              <a:t>IL PROCESSO DINANZI AI GIUDICI </a:t>
            </a:r>
            <a:br>
              <a:rPr lang="it-IT" sz="2400" b="0" i="0" strike="noStrike" baseline="0" dirty="0">
                <a:solidFill>
                  <a:srgbClr val="FF0000"/>
                </a:solidFill>
                <a:latin typeface="Calibri" panose="020F0502020204030204" pitchFamily="34" charset="0"/>
              </a:rPr>
            </a:br>
            <a:r>
              <a:rPr lang="it-IT" sz="2400" b="0" i="0" strike="noStrike" baseline="0" dirty="0">
                <a:solidFill>
                  <a:srgbClr val="FF0000"/>
                </a:solidFill>
                <a:latin typeface="Calibri" panose="020F0502020204030204" pitchFamily="34" charset="0"/>
              </a:rPr>
              <a:t>      </a:t>
            </a:r>
            <a:r>
              <a:rPr lang="en-GB" sz="2400" b="1" i="0" strike="noStrike" baseline="0" dirty="0">
                <a:solidFill>
                  <a:srgbClr val="FF0000"/>
                </a:solidFill>
                <a:latin typeface="Calibri" panose="020F0502020204030204" pitchFamily="34" charset="0"/>
              </a:rPr>
              <a:t>DELL’UNIONE EUROPEA </a:t>
            </a:r>
            <a:br>
              <a:rPr lang="en-GB" sz="2400" b="1" i="0" u="sng" strike="noStrike" baseline="0" dirty="0">
                <a:solidFill>
                  <a:srgbClr val="FF0000"/>
                </a:solidFill>
                <a:latin typeface="Calibri" panose="020F0502020204030204" pitchFamily="34" charset="0"/>
              </a:rPr>
            </a:br>
            <a:r>
              <a:rPr lang="en-GB" sz="2400" b="1" dirty="0" err="1">
                <a:latin typeface="Calibri" panose="020F0502020204030204" pitchFamily="34" charset="0"/>
              </a:rPr>
              <a:t>m</a:t>
            </a:r>
            <a:r>
              <a:rPr lang="en-GB" sz="2400" b="1" i="0" strike="noStrike" baseline="0" dirty="0" err="1">
                <a:latin typeface="Calibri" panose="020F0502020204030204" pitchFamily="34" charset="0"/>
              </a:rPr>
              <a:t>ercoledì</a:t>
            </a:r>
            <a:r>
              <a:rPr lang="en-GB" sz="2400" b="1" i="0" strike="noStrike" baseline="0" dirty="0">
                <a:latin typeface="Calibri" panose="020F0502020204030204" pitchFamily="34" charset="0"/>
              </a:rPr>
              <a:t> 17 </a:t>
            </a:r>
            <a:r>
              <a:rPr lang="en-GB" sz="2400" b="1" i="0" strike="noStrike" baseline="0" dirty="0" err="1">
                <a:latin typeface="Calibri" panose="020F0502020204030204" pitchFamily="34" charset="0"/>
              </a:rPr>
              <a:t>marzo</a:t>
            </a:r>
            <a:r>
              <a:rPr lang="en-GB" sz="2400" b="1" i="0" strike="noStrike" baseline="0" dirty="0">
                <a:latin typeface="Calibri" panose="020F0502020204030204" pitchFamily="34" charset="0"/>
              </a:rPr>
              <a:t> 2021</a:t>
            </a:r>
            <a:br>
              <a:rPr lang="en-GB" sz="2400" b="1" i="0" strike="noStrike" baseline="0" dirty="0">
                <a:latin typeface="Calibri" panose="020F0502020204030204" pitchFamily="34" charset="0"/>
              </a:rPr>
            </a:br>
            <a:br>
              <a:rPr lang="en-GB" sz="2400" b="1" i="0" strike="noStrike" baseline="0" dirty="0">
                <a:solidFill>
                  <a:srgbClr val="FF0000"/>
                </a:solidFill>
                <a:latin typeface="Calibri" panose="020F0502020204030204" pitchFamily="34" charset="0"/>
              </a:rPr>
            </a:br>
            <a:r>
              <a:rPr lang="en-GB" sz="2400" b="1" i="0" strike="noStrike" baseline="0" dirty="0">
                <a:solidFill>
                  <a:srgbClr val="FF0000"/>
                </a:solidFill>
                <a:latin typeface="Calibri" panose="020F0502020204030204" pitchFamily="34" charset="0"/>
              </a:rPr>
              <a:t>Le </a:t>
            </a:r>
            <a:r>
              <a:rPr lang="en-GB" sz="2400" b="1" i="0" strike="noStrike" baseline="0" dirty="0" err="1">
                <a:solidFill>
                  <a:srgbClr val="FF0000"/>
                </a:solidFill>
                <a:latin typeface="Calibri" panose="020F0502020204030204" pitchFamily="34" charset="0"/>
              </a:rPr>
              <a:t>regole</a:t>
            </a:r>
            <a:r>
              <a:rPr lang="en-GB" sz="2400" b="1" i="0" strike="noStrike" baseline="0" dirty="0">
                <a:solidFill>
                  <a:srgbClr val="FF0000"/>
                </a:solidFill>
                <a:latin typeface="Calibri" panose="020F0502020204030204" pitchFamily="34" charset="0"/>
              </a:rPr>
              <a:t> </a:t>
            </a:r>
            <a:r>
              <a:rPr lang="en-GB" sz="2400" b="1" i="0" strike="noStrike" baseline="0" dirty="0" err="1">
                <a:solidFill>
                  <a:srgbClr val="FF0000"/>
                </a:solidFill>
                <a:latin typeface="Calibri" panose="020F0502020204030204" pitchFamily="34" charset="0"/>
              </a:rPr>
              <a:t>procedurali</a:t>
            </a:r>
            <a:r>
              <a:rPr lang="en-GB" sz="2400" b="1" i="0" strike="noStrike" baseline="0" dirty="0">
                <a:solidFill>
                  <a:srgbClr val="FF0000"/>
                </a:solidFill>
                <a:latin typeface="Calibri" panose="020F0502020204030204" pitchFamily="34" charset="0"/>
              </a:rPr>
              <a:t> del </a:t>
            </a:r>
            <a:r>
              <a:rPr lang="en-GB" sz="2400" b="1" i="0" strike="noStrike" baseline="0" dirty="0" err="1">
                <a:solidFill>
                  <a:srgbClr val="FF0000"/>
                </a:solidFill>
                <a:latin typeface="Calibri" panose="020F0502020204030204" pitchFamily="34" charset="0"/>
              </a:rPr>
              <a:t>rinvio</a:t>
            </a:r>
            <a:r>
              <a:rPr lang="en-GB" sz="2400" b="1" i="0" strike="noStrike" baseline="0" dirty="0">
                <a:solidFill>
                  <a:srgbClr val="FF0000"/>
                </a:solidFill>
                <a:latin typeface="Calibri" panose="020F0502020204030204" pitchFamily="34" charset="0"/>
              </a:rPr>
              <a:t> </a:t>
            </a:r>
            <a:r>
              <a:rPr lang="en-GB" sz="2400" b="1" i="0" strike="noStrike" baseline="0" dirty="0" err="1">
                <a:solidFill>
                  <a:srgbClr val="FF0000"/>
                </a:solidFill>
                <a:latin typeface="Calibri" panose="020F0502020204030204" pitchFamily="34" charset="0"/>
              </a:rPr>
              <a:t>pregiudiziale</a:t>
            </a:r>
            <a:br>
              <a:rPr lang="en-GB" sz="2400" b="1" i="0" strike="noStrike" baseline="0" dirty="0">
                <a:solidFill>
                  <a:srgbClr val="FF0000"/>
                </a:solidFill>
                <a:latin typeface="Calibri" panose="020F0502020204030204" pitchFamily="34" charset="0"/>
              </a:rPr>
            </a:br>
            <a:r>
              <a:rPr lang="it-IT" sz="1800" b="1" dirty="0"/>
              <a:t>Prof. Avv. Roberto Baratta</a:t>
            </a:r>
            <a:br>
              <a:rPr lang="it-IT" sz="2400" dirty="0"/>
            </a:br>
            <a:r>
              <a:rPr lang="it-IT" sz="1800" dirty="0"/>
              <a:t>Università di Roma Tre</a:t>
            </a:r>
            <a:br>
              <a:rPr lang="it-IT" sz="1800" dirty="0"/>
            </a:br>
            <a:r>
              <a:rPr lang="it-IT" sz="1800" dirty="0"/>
              <a:t>roberto.baratta@uniroma3.it</a:t>
            </a:r>
            <a:br>
              <a:rPr lang="it-IT" sz="1800" dirty="0"/>
            </a:br>
            <a:endParaRPr lang="en-US" sz="2400" dirty="0"/>
          </a:p>
        </p:txBody>
      </p:sp>
      <p:sp>
        <p:nvSpPr>
          <p:cNvPr id="3" name="Subtitle 2">
            <a:extLst>
              <a:ext uri="{FF2B5EF4-FFF2-40B4-BE49-F238E27FC236}">
                <a16:creationId xmlns:a16="http://schemas.microsoft.com/office/drawing/2014/main" id="{953D40A1-8E7C-434F-81CC-C0A685020ADE}"/>
              </a:ext>
            </a:extLst>
          </p:cNvPr>
          <p:cNvSpPr>
            <a:spLocks noGrp="1"/>
          </p:cNvSpPr>
          <p:nvPr>
            <p:ph type="subTitle" idx="1"/>
          </p:nvPr>
        </p:nvSpPr>
        <p:spPr>
          <a:xfrm>
            <a:off x="1645920" y="6035040"/>
            <a:ext cx="9022080" cy="640080"/>
          </a:xfrm>
        </p:spPr>
        <p:txBody>
          <a:bodyPr/>
          <a:lstStyle/>
          <a:p>
            <a:endParaRPr lang="en-US" dirty="0"/>
          </a:p>
        </p:txBody>
      </p:sp>
    </p:spTree>
    <p:extLst>
      <p:ext uri="{BB962C8B-B14F-4D97-AF65-F5344CB8AC3E}">
        <p14:creationId xmlns:p14="http://schemas.microsoft.com/office/powerpoint/2010/main" val="4047772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55E3D-43E8-4C5B-A349-4F8957CB1EA7}"/>
              </a:ext>
            </a:extLst>
          </p:cNvPr>
          <p:cNvSpPr>
            <a:spLocks noGrp="1"/>
          </p:cNvSpPr>
          <p:nvPr>
            <p:ph type="title"/>
          </p:nvPr>
        </p:nvSpPr>
        <p:spPr/>
        <p:txBody>
          <a:bodyPr/>
          <a:lstStyle/>
          <a:p>
            <a:r>
              <a:rPr lang="en-US" dirty="0">
                <a:solidFill>
                  <a:srgbClr val="FF0000"/>
                </a:solidFill>
              </a:rPr>
              <a:t>Segue: </a:t>
            </a:r>
            <a:r>
              <a:rPr lang="en-US" dirty="0" err="1">
                <a:solidFill>
                  <a:srgbClr val="FF0000"/>
                </a:solidFill>
              </a:rPr>
              <a:t>redazione</a:t>
            </a:r>
            <a:r>
              <a:rPr lang="en-US" dirty="0">
                <a:solidFill>
                  <a:srgbClr val="FF0000"/>
                </a:solidFill>
              </a:rPr>
              <a:t> </a:t>
            </a:r>
            <a:r>
              <a:rPr lang="en-US" dirty="0" err="1">
                <a:solidFill>
                  <a:srgbClr val="FF0000"/>
                </a:solidFill>
              </a:rPr>
              <a:t>osservazioni</a:t>
            </a:r>
            <a:r>
              <a:rPr lang="en-US" dirty="0">
                <a:solidFill>
                  <a:srgbClr val="FF0000"/>
                </a:solidFill>
              </a:rPr>
              <a:t>, </a:t>
            </a:r>
            <a:r>
              <a:rPr lang="en-US" dirty="0" err="1">
                <a:solidFill>
                  <a:srgbClr val="FF0000"/>
                </a:solidFill>
              </a:rPr>
              <a:t>profili</a:t>
            </a:r>
            <a:r>
              <a:rPr lang="en-US" dirty="0">
                <a:solidFill>
                  <a:srgbClr val="FF0000"/>
                </a:solidFill>
              </a:rPr>
              <a:t> </a:t>
            </a:r>
            <a:r>
              <a:rPr lang="en-US" dirty="0" err="1">
                <a:solidFill>
                  <a:srgbClr val="FF0000"/>
                </a:solidFill>
              </a:rPr>
              <a:t>sostanziali</a:t>
            </a:r>
            <a:endParaRPr lang="en-US" dirty="0">
              <a:solidFill>
                <a:srgbClr val="FF0000"/>
              </a:solidFill>
            </a:endParaRPr>
          </a:p>
        </p:txBody>
      </p:sp>
      <p:sp>
        <p:nvSpPr>
          <p:cNvPr id="3" name="Content Placeholder 2">
            <a:extLst>
              <a:ext uri="{FF2B5EF4-FFF2-40B4-BE49-F238E27FC236}">
                <a16:creationId xmlns:a16="http://schemas.microsoft.com/office/drawing/2014/main" id="{79215AAE-21AE-4775-BFF9-8BBA04493D08}"/>
              </a:ext>
            </a:extLst>
          </p:cNvPr>
          <p:cNvSpPr>
            <a:spLocks noGrp="1"/>
          </p:cNvSpPr>
          <p:nvPr>
            <p:ph idx="1"/>
          </p:nvPr>
        </p:nvSpPr>
        <p:spPr/>
        <p:txBody>
          <a:bodyPr/>
          <a:lstStyle/>
          <a:p>
            <a:pPr marL="0" indent="0">
              <a:buNone/>
            </a:pPr>
            <a:r>
              <a:rPr lang="en-US" sz="2800" b="1" dirty="0">
                <a:latin typeface="TimesNewRomanPS-ItalicMT"/>
              </a:rPr>
              <a:t>Secondo </a:t>
            </a:r>
            <a:r>
              <a:rPr lang="en-US" sz="2800" b="1" dirty="0" err="1">
                <a:latin typeface="TimesNewRomanPS-ItalicMT"/>
              </a:rPr>
              <a:t>profilo</a:t>
            </a:r>
            <a:r>
              <a:rPr lang="en-US" sz="2800" dirty="0">
                <a:latin typeface="TimesNewRomanPS-ItalicMT"/>
              </a:rPr>
              <a:t>: </a:t>
            </a:r>
            <a:r>
              <a:rPr lang="en-US" sz="2800" dirty="0" err="1">
                <a:latin typeface="TimesNewRomanPS-ItalicMT"/>
              </a:rPr>
              <a:t>Illustrazione</a:t>
            </a:r>
            <a:r>
              <a:rPr lang="en-US" sz="2800" dirty="0">
                <a:latin typeface="TimesNewRomanPS-ItalicMT"/>
              </a:rPr>
              <a:t> </a:t>
            </a:r>
            <a:r>
              <a:rPr lang="en-US" sz="2800" dirty="0" err="1">
                <a:latin typeface="TimesNewRomanPS-ItalicMT"/>
              </a:rPr>
              <a:t>sommaria</a:t>
            </a:r>
            <a:r>
              <a:rPr lang="en-US" sz="2800" dirty="0">
                <a:latin typeface="TimesNewRomanPS-ItalicMT"/>
              </a:rPr>
              <a:t> </a:t>
            </a:r>
            <a:r>
              <a:rPr lang="en-US" sz="2800" dirty="0" err="1">
                <a:latin typeface="TimesNewRomanPS-ItalicMT"/>
              </a:rPr>
              <a:t>dell’oggetto</a:t>
            </a:r>
            <a:r>
              <a:rPr lang="en-US" sz="2800" dirty="0">
                <a:latin typeface="TimesNewRomanPS-ItalicMT"/>
              </a:rPr>
              <a:t> e </a:t>
            </a:r>
            <a:r>
              <a:rPr lang="en-US" sz="2800" dirty="0" err="1">
                <a:latin typeface="TimesNewRomanPS-ItalicMT"/>
              </a:rPr>
              <a:t>dei</a:t>
            </a:r>
            <a:r>
              <a:rPr lang="en-US" sz="2800" dirty="0">
                <a:latin typeface="TimesNewRomanPS-ItalicMT"/>
              </a:rPr>
              <a:t> </a:t>
            </a:r>
            <a:r>
              <a:rPr lang="en-US" sz="2800" dirty="0" err="1">
                <a:latin typeface="TimesNewRomanPS-ItalicMT"/>
              </a:rPr>
              <a:t>fatti</a:t>
            </a:r>
            <a:r>
              <a:rPr lang="en-US" sz="2800" dirty="0">
                <a:latin typeface="TimesNewRomanPS-ItalicMT"/>
              </a:rPr>
              <a:t> </a:t>
            </a:r>
            <a:r>
              <a:rPr lang="en-US" sz="2800" dirty="0" err="1">
                <a:latin typeface="TimesNewRomanPS-ItalicMT"/>
              </a:rPr>
              <a:t>rilevanti</a:t>
            </a:r>
            <a:r>
              <a:rPr lang="en-US" sz="2800" dirty="0">
                <a:latin typeface="TimesNewRomanPS-ItalicMT"/>
              </a:rPr>
              <a:t>, e </a:t>
            </a:r>
            <a:r>
              <a:rPr lang="en-US" sz="2800" dirty="0" err="1">
                <a:latin typeface="TimesNewRomanPS-ItalicMT"/>
              </a:rPr>
              <a:t>delle</a:t>
            </a:r>
            <a:r>
              <a:rPr lang="en-US" sz="2800" dirty="0">
                <a:latin typeface="TimesNewRomanPS-ItalicMT"/>
              </a:rPr>
              <a:t> </a:t>
            </a:r>
            <a:r>
              <a:rPr lang="en-US" sz="2800" dirty="0" err="1">
                <a:latin typeface="TimesNewRomanPS-ItalicMT"/>
              </a:rPr>
              <a:t>norme</a:t>
            </a:r>
            <a:r>
              <a:rPr lang="en-US" sz="2800" dirty="0">
                <a:latin typeface="TimesNewRomanPS-ItalicMT"/>
              </a:rPr>
              <a:t> </a:t>
            </a:r>
            <a:r>
              <a:rPr lang="en-US" sz="2800" dirty="0" err="1">
                <a:latin typeface="TimesNewRomanPS-ItalicMT"/>
              </a:rPr>
              <a:t>nazionali</a:t>
            </a:r>
            <a:r>
              <a:rPr lang="en-US" sz="2800" dirty="0">
                <a:latin typeface="TimesNewRomanPS-ItalicMT"/>
              </a:rPr>
              <a:t> </a:t>
            </a:r>
            <a:r>
              <a:rPr lang="en-US" dirty="0" err="1">
                <a:latin typeface="TimesNewRomanPS-ItalicMT"/>
              </a:rPr>
              <a:t>applicabili</a:t>
            </a:r>
            <a:r>
              <a:rPr lang="en-US" sz="2800" dirty="0">
                <a:latin typeface="TimesNewRomanPS-ItalicMT"/>
              </a:rPr>
              <a:t>, </a:t>
            </a:r>
            <a:r>
              <a:rPr lang="en-US" sz="2800" dirty="0" err="1">
                <a:latin typeface="TimesNewRomanPS-ItalicMT"/>
              </a:rPr>
              <a:t>inclusa</a:t>
            </a:r>
            <a:r>
              <a:rPr lang="en-US" sz="2800" dirty="0">
                <a:latin typeface="TimesNewRomanPS-ItalicMT"/>
              </a:rPr>
              <a:t> la </a:t>
            </a:r>
            <a:r>
              <a:rPr lang="en-US" sz="2800" dirty="0" err="1">
                <a:latin typeface="TimesNewRomanPS-ItalicMT"/>
              </a:rPr>
              <a:t>prassi</a:t>
            </a:r>
            <a:r>
              <a:rPr lang="en-US" sz="2800" dirty="0">
                <a:latin typeface="TimesNewRomanPS-ItalicMT"/>
              </a:rPr>
              <a:t> </a:t>
            </a:r>
            <a:r>
              <a:rPr lang="en-US" sz="2800" dirty="0" err="1">
                <a:latin typeface="TimesNewRomanPS-ItalicMT"/>
              </a:rPr>
              <a:t>giurisprudenziale</a:t>
            </a:r>
            <a:r>
              <a:rPr lang="en-US" sz="2800" dirty="0">
                <a:latin typeface="TimesNewRomanPS-ItalicMT"/>
              </a:rPr>
              <a:t> interna e il </a:t>
            </a:r>
            <a:r>
              <a:rPr lang="en-US" sz="2800" dirty="0" err="1">
                <a:latin typeface="TimesNewRomanPS-ItalicMT"/>
              </a:rPr>
              <a:t>legame</a:t>
            </a:r>
            <a:r>
              <a:rPr lang="en-US" sz="2800" dirty="0">
                <a:latin typeface="TimesNewRomanPS-ItalicMT"/>
              </a:rPr>
              <a:t> </a:t>
            </a:r>
            <a:r>
              <a:rPr lang="en-US" sz="2800" dirty="0" err="1">
                <a:latin typeface="TimesNewRomanPS-ItalicMT"/>
              </a:rPr>
              <a:t>tra</a:t>
            </a:r>
            <a:r>
              <a:rPr lang="en-US" sz="2800" dirty="0">
                <a:latin typeface="TimesNewRomanPS-ItalicMT"/>
              </a:rPr>
              <a:t> </a:t>
            </a:r>
            <a:r>
              <a:rPr lang="en-US" sz="2800" dirty="0" err="1">
                <a:latin typeface="TimesNewRomanPS-ItalicMT"/>
              </a:rPr>
              <a:t>norma</a:t>
            </a:r>
            <a:r>
              <a:rPr lang="en-US" dirty="0">
                <a:latin typeface="TimesNewRomanPS-ItalicMT"/>
              </a:rPr>
              <a:t> UE</a:t>
            </a:r>
            <a:r>
              <a:rPr lang="en-US" sz="2800" dirty="0">
                <a:latin typeface="TimesNewRomanPS-ItalicMT"/>
              </a:rPr>
              <a:t> e </a:t>
            </a:r>
            <a:r>
              <a:rPr lang="en-US" sz="2800" dirty="0" err="1">
                <a:latin typeface="TimesNewRomanPS-ItalicMT"/>
              </a:rPr>
              <a:t>diritto</a:t>
            </a:r>
            <a:r>
              <a:rPr lang="en-US" sz="2800" dirty="0">
                <a:latin typeface="TimesNewRomanPS-ItalicMT"/>
              </a:rPr>
              <a:t> </a:t>
            </a:r>
            <a:r>
              <a:rPr lang="en-US" sz="2800" dirty="0" err="1">
                <a:latin typeface="TimesNewRomanPS-ItalicMT"/>
              </a:rPr>
              <a:t>interno</a:t>
            </a:r>
            <a:r>
              <a:rPr lang="en-US" sz="2800" dirty="0">
                <a:latin typeface="TimesNewRomanPS-ItalicMT"/>
              </a:rPr>
              <a:t>? </a:t>
            </a:r>
            <a:r>
              <a:rPr lang="en-US" sz="2800" u="sng" dirty="0">
                <a:solidFill>
                  <a:srgbClr val="FF0000"/>
                </a:solidFill>
                <a:latin typeface="TimesNewRomanPS-ItalicMT"/>
              </a:rPr>
              <a:t>Fortemente </a:t>
            </a:r>
            <a:r>
              <a:rPr lang="en-US" sz="2800" u="sng" dirty="0" err="1">
                <a:solidFill>
                  <a:srgbClr val="FF0000"/>
                </a:solidFill>
                <a:latin typeface="TimesNewRomanPS-ItalicMT"/>
              </a:rPr>
              <a:t>consigliabile</a:t>
            </a:r>
            <a:endParaRPr lang="en-US" u="sng" dirty="0">
              <a:solidFill>
                <a:srgbClr val="FF0000"/>
              </a:solidFill>
              <a:latin typeface="TimesNewRomanPS-ItalicMT"/>
            </a:endParaRPr>
          </a:p>
          <a:p>
            <a:pPr marL="0" indent="0">
              <a:buNone/>
            </a:pPr>
            <a:endParaRPr lang="en-US" sz="2800" u="sng" dirty="0">
              <a:solidFill>
                <a:srgbClr val="FF0000"/>
              </a:solidFill>
              <a:latin typeface="TimesNewRomanPS-ItalicMT"/>
            </a:endParaRPr>
          </a:p>
          <a:p>
            <a:pPr marL="0" indent="0">
              <a:buNone/>
            </a:pPr>
            <a:r>
              <a:rPr lang="en-US" b="1" u="sng" dirty="0" err="1">
                <a:latin typeface="TimesNewRomanPS-ItalicMT"/>
              </a:rPr>
              <a:t>Terzo</a:t>
            </a:r>
            <a:r>
              <a:rPr lang="en-US" b="1" u="sng" dirty="0">
                <a:latin typeface="TimesNewRomanPS-ItalicMT"/>
              </a:rPr>
              <a:t> </a:t>
            </a:r>
            <a:r>
              <a:rPr lang="en-US" b="1" u="sng" dirty="0" err="1">
                <a:latin typeface="TimesNewRomanPS-ItalicMT"/>
              </a:rPr>
              <a:t>profilo</a:t>
            </a:r>
            <a:r>
              <a:rPr lang="en-US" b="1" u="sng" dirty="0">
                <a:latin typeface="TimesNewRomanPS-ItalicMT"/>
              </a:rPr>
              <a:t>: </a:t>
            </a:r>
            <a:r>
              <a:rPr lang="en-US" sz="2800" dirty="0" err="1">
                <a:latin typeface="TimesNewRomanPS-ItalicMT"/>
              </a:rPr>
              <a:t>affrontare</a:t>
            </a:r>
            <a:r>
              <a:rPr lang="en-US" sz="2800" dirty="0">
                <a:latin typeface="TimesNewRomanPS-ItalicMT"/>
              </a:rPr>
              <a:t> </a:t>
            </a:r>
            <a:r>
              <a:rPr lang="en-US" sz="2800" dirty="0" err="1">
                <a:latin typeface="TimesNewRomanPS-ItalicMT"/>
              </a:rPr>
              <a:t>i</a:t>
            </a:r>
            <a:r>
              <a:rPr lang="en-US" sz="2800" dirty="0">
                <a:latin typeface="TimesNewRomanPS-ItalicMT"/>
              </a:rPr>
              <a:t> </a:t>
            </a:r>
            <a:r>
              <a:rPr lang="en-US" sz="2800" dirty="0" err="1">
                <a:latin typeface="TimesNewRomanPS-ItalicMT"/>
              </a:rPr>
              <a:t>punti</a:t>
            </a:r>
            <a:r>
              <a:rPr lang="en-US" sz="2800" dirty="0">
                <a:latin typeface="TimesNewRomanPS-ItalicMT"/>
              </a:rPr>
              <a:t> di </a:t>
            </a:r>
            <a:r>
              <a:rPr lang="en-US" sz="2800" dirty="0" err="1">
                <a:latin typeface="TimesNewRomanPS-ItalicMT"/>
              </a:rPr>
              <a:t>diritto</a:t>
            </a:r>
            <a:r>
              <a:rPr lang="en-US" sz="2800" dirty="0">
                <a:latin typeface="TimesNewRomanPS-ItalicMT"/>
              </a:rPr>
              <a:t> </a:t>
            </a:r>
            <a:r>
              <a:rPr lang="en-US" sz="2800" dirty="0" err="1">
                <a:latin typeface="TimesNewRomanPS-ItalicMT"/>
              </a:rPr>
              <a:t>sollevati</a:t>
            </a:r>
            <a:r>
              <a:rPr lang="en-US" sz="2800" dirty="0">
                <a:latin typeface="TimesNewRomanPS-ItalicMT"/>
              </a:rPr>
              <a:t> dal GN </a:t>
            </a:r>
            <a:r>
              <a:rPr lang="en-US" sz="2800" dirty="0" err="1">
                <a:latin typeface="TimesNewRomanPS-ItalicMT"/>
              </a:rPr>
              <a:t>suggerendo</a:t>
            </a:r>
            <a:r>
              <a:rPr lang="en-US" sz="2800" dirty="0">
                <a:latin typeface="TimesNewRomanPS-ItalicMT"/>
              </a:rPr>
              <a:t> </a:t>
            </a:r>
            <a:r>
              <a:rPr lang="en-US" sz="2800" dirty="0" err="1">
                <a:latin typeface="TimesNewRomanPS-ItalicMT"/>
              </a:rPr>
              <a:t>alla</a:t>
            </a:r>
            <a:r>
              <a:rPr lang="en-US" sz="2800" dirty="0">
                <a:latin typeface="TimesNewRomanPS-ItalicMT"/>
              </a:rPr>
              <a:t> CG le </a:t>
            </a:r>
            <a:r>
              <a:rPr lang="en-US" sz="2800" dirty="0" err="1">
                <a:latin typeface="TimesNewRomanPS-ItalicMT"/>
              </a:rPr>
              <a:t>risposte</a:t>
            </a:r>
            <a:r>
              <a:rPr lang="en-US" sz="2800" dirty="0">
                <a:latin typeface="TimesNewRomanPS-ItalicMT"/>
              </a:rPr>
              <a:t> </a:t>
            </a:r>
            <a:r>
              <a:rPr lang="en-US" sz="2800" dirty="0" err="1">
                <a:latin typeface="TimesNewRomanPS-ItalicMT"/>
              </a:rPr>
              <a:t>che</a:t>
            </a:r>
            <a:r>
              <a:rPr lang="en-US" sz="2800" dirty="0">
                <a:latin typeface="TimesNewRomanPS-ItalicMT"/>
              </a:rPr>
              <a:t> </a:t>
            </a:r>
            <a:r>
              <a:rPr lang="en-US" sz="2800" dirty="0" err="1">
                <a:latin typeface="TimesNewRomanPS-ItalicMT"/>
              </a:rPr>
              <a:t>essa</a:t>
            </a:r>
            <a:r>
              <a:rPr lang="en-US" sz="2800" dirty="0">
                <a:latin typeface="TimesNewRomanPS-ItalicMT"/>
              </a:rPr>
              <a:t> è </a:t>
            </a:r>
            <a:r>
              <a:rPr lang="en-US" sz="2800" dirty="0" err="1">
                <a:latin typeface="TimesNewRomanPS-ItalicMT"/>
              </a:rPr>
              <a:t>chiamata</a:t>
            </a:r>
            <a:r>
              <a:rPr lang="en-US" sz="2800" dirty="0">
                <a:latin typeface="TimesNewRomanPS-ItalicMT"/>
              </a:rPr>
              <a:t> a </a:t>
            </a:r>
            <a:r>
              <a:rPr lang="en-US" sz="2800" dirty="0" err="1">
                <a:latin typeface="TimesNewRomanPS-ItalicMT"/>
              </a:rPr>
              <a:t>fornire</a:t>
            </a:r>
            <a:endParaRPr lang="en-US" dirty="0">
              <a:latin typeface="TimesNewRomanPS-ItalicMT"/>
            </a:endParaRPr>
          </a:p>
          <a:p>
            <a:pPr marL="0" indent="0">
              <a:buNone/>
            </a:pPr>
            <a:r>
              <a:rPr lang="en-US" u="sng" dirty="0" err="1">
                <a:solidFill>
                  <a:srgbClr val="FF0000"/>
                </a:solidFill>
                <a:latin typeface="TimesNewRomanPS-ItalicMT"/>
              </a:rPr>
              <a:t>Necessità</a:t>
            </a:r>
            <a:r>
              <a:rPr lang="en-US" u="sng" dirty="0">
                <a:solidFill>
                  <a:srgbClr val="FF0000"/>
                </a:solidFill>
                <a:latin typeface="TimesNewRomanPS-ItalicMT"/>
              </a:rPr>
              <a:t> assoluta </a:t>
            </a:r>
            <a:endParaRPr lang="en-US" sz="2800" dirty="0">
              <a:latin typeface="TimesNewRomanPS-ItalicMT"/>
            </a:endParaRPr>
          </a:p>
          <a:p>
            <a:pPr marL="0" indent="0">
              <a:buNone/>
            </a:pPr>
            <a:endParaRPr lang="en-US" dirty="0"/>
          </a:p>
        </p:txBody>
      </p:sp>
    </p:spTree>
    <p:extLst>
      <p:ext uri="{BB962C8B-B14F-4D97-AF65-F5344CB8AC3E}">
        <p14:creationId xmlns:p14="http://schemas.microsoft.com/office/powerpoint/2010/main" val="3079469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C472E-F607-490A-963A-411060486F89}"/>
              </a:ext>
            </a:extLst>
          </p:cNvPr>
          <p:cNvSpPr>
            <a:spLocks noGrp="1"/>
          </p:cNvSpPr>
          <p:nvPr>
            <p:ph type="title"/>
          </p:nvPr>
        </p:nvSpPr>
        <p:spPr/>
        <p:txBody>
          <a:bodyPr/>
          <a:lstStyle/>
          <a:p>
            <a:pPr algn="ctr"/>
            <a:r>
              <a:rPr lang="en-US" dirty="0">
                <a:solidFill>
                  <a:srgbClr val="FF0000"/>
                </a:solidFill>
              </a:rPr>
              <a:t>Segue: </a:t>
            </a:r>
            <a:r>
              <a:rPr lang="en-US" dirty="0" err="1">
                <a:solidFill>
                  <a:srgbClr val="FF0000"/>
                </a:solidFill>
              </a:rPr>
              <a:t>redazione</a:t>
            </a:r>
            <a:r>
              <a:rPr lang="en-US" dirty="0">
                <a:solidFill>
                  <a:srgbClr val="FF0000"/>
                </a:solidFill>
              </a:rPr>
              <a:t> “</a:t>
            </a:r>
            <a:r>
              <a:rPr lang="en-US" dirty="0" err="1">
                <a:solidFill>
                  <a:srgbClr val="FF0000"/>
                </a:solidFill>
              </a:rPr>
              <a:t>Osservazioni</a:t>
            </a:r>
            <a:r>
              <a:rPr lang="en-US" dirty="0">
                <a:solidFill>
                  <a:srgbClr val="FF0000"/>
                </a:solidFill>
              </a:rPr>
              <a:t>”</a:t>
            </a:r>
          </a:p>
        </p:txBody>
      </p:sp>
      <p:sp>
        <p:nvSpPr>
          <p:cNvPr id="3" name="Content Placeholder 2">
            <a:extLst>
              <a:ext uri="{FF2B5EF4-FFF2-40B4-BE49-F238E27FC236}">
                <a16:creationId xmlns:a16="http://schemas.microsoft.com/office/drawing/2014/main" id="{F3FAF688-8E24-43CD-A993-007744DE6E3F}"/>
              </a:ext>
            </a:extLst>
          </p:cNvPr>
          <p:cNvSpPr>
            <a:spLocks noGrp="1"/>
          </p:cNvSpPr>
          <p:nvPr>
            <p:ph idx="1"/>
          </p:nvPr>
        </p:nvSpPr>
        <p:spPr>
          <a:xfrm>
            <a:off x="838200" y="1825625"/>
            <a:ext cx="10515600" cy="4667250"/>
          </a:xfrm>
        </p:spPr>
        <p:txBody>
          <a:bodyPr>
            <a:normAutofit fontScale="85000" lnSpcReduction="10000"/>
          </a:bodyPr>
          <a:lstStyle/>
          <a:p>
            <a:pPr marL="0" indent="0">
              <a:buNone/>
            </a:pPr>
            <a:r>
              <a:rPr lang="en-US" sz="2800" dirty="0" err="1">
                <a:latin typeface="TimesNewRomanPS-ItalicMT"/>
              </a:rPr>
              <a:t>Traduzione</a:t>
            </a:r>
            <a:r>
              <a:rPr lang="en-US" sz="2800" dirty="0">
                <a:latin typeface="TimesNewRomanPS-ItalicMT"/>
              </a:rPr>
              <a:t> di </a:t>
            </a:r>
            <a:r>
              <a:rPr lang="en-US" sz="2800" dirty="0" err="1">
                <a:latin typeface="TimesNewRomanPS-ItalicMT"/>
              </a:rPr>
              <a:t>cortesia</a:t>
            </a:r>
            <a:r>
              <a:rPr lang="en-US" sz="2800" dirty="0">
                <a:latin typeface="TimesNewRomanPS-ItalicMT"/>
              </a:rPr>
              <a:t> in lingua </a:t>
            </a:r>
            <a:r>
              <a:rPr lang="en-US" sz="2800" dirty="0" err="1">
                <a:latin typeface="TimesNewRomanPS-ItalicMT"/>
              </a:rPr>
              <a:t>francese</a:t>
            </a:r>
            <a:r>
              <a:rPr lang="en-US" sz="2800" dirty="0">
                <a:latin typeface="TimesNewRomanPS-ItalicMT"/>
              </a:rPr>
              <a:t> non </a:t>
            </a:r>
            <a:r>
              <a:rPr lang="en-US" sz="2800" dirty="0" err="1">
                <a:latin typeface="TimesNewRomanPS-ItalicMT"/>
              </a:rPr>
              <a:t>richiesta</a:t>
            </a:r>
            <a:r>
              <a:rPr lang="en-US" dirty="0">
                <a:latin typeface="TimesNewRomanPS-ItalicMT"/>
              </a:rPr>
              <a:t> ma……..</a:t>
            </a:r>
          </a:p>
          <a:p>
            <a:pPr marL="0" indent="0">
              <a:buNone/>
            </a:pPr>
            <a:r>
              <a:rPr lang="en-US" dirty="0" err="1">
                <a:latin typeface="TimesNewRomanPS-ItalicMT"/>
              </a:rPr>
              <a:t>Frasi</a:t>
            </a:r>
            <a:r>
              <a:rPr lang="en-US" dirty="0">
                <a:latin typeface="TimesNewRomanPS-ItalicMT"/>
              </a:rPr>
              <a:t> </a:t>
            </a:r>
            <a:r>
              <a:rPr lang="en-US" dirty="0" err="1">
                <a:latin typeface="TimesNewRomanPS-ItalicMT"/>
              </a:rPr>
              <a:t>brevi</a:t>
            </a:r>
            <a:r>
              <a:rPr lang="en-US" dirty="0">
                <a:latin typeface="TimesNewRomanPS-ItalicMT"/>
              </a:rPr>
              <a:t>, senza </a:t>
            </a:r>
            <a:r>
              <a:rPr lang="en-US" dirty="0" err="1">
                <a:latin typeface="TimesNewRomanPS-ItalicMT"/>
              </a:rPr>
              <a:t>incisi</a:t>
            </a:r>
            <a:r>
              <a:rPr lang="en-US" dirty="0">
                <a:latin typeface="TimesNewRomanPS-ItalicMT"/>
              </a:rPr>
              <a:t> e </a:t>
            </a:r>
            <a:r>
              <a:rPr lang="en-US" dirty="0" err="1">
                <a:latin typeface="TimesNewRomanPS-ItalicMT"/>
              </a:rPr>
              <a:t>frasi</a:t>
            </a:r>
            <a:r>
              <a:rPr lang="en-US" dirty="0">
                <a:latin typeface="TimesNewRomanPS-ItalicMT"/>
              </a:rPr>
              <a:t> subordinate, ben </a:t>
            </a:r>
            <a:r>
              <a:rPr lang="en-US" dirty="0" err="1">
                <a:latin typeface="TimesNewRomanPS-ItalicMT"/>
              </a:rPr>
              <a:t>comprensibili</a:t>
            </a:r>
            <a:r>
              <a:rPr lang="en-US" dirty="0">
                <a:latin typeface="TimesNewRomanPS-ItalicMT"/>
              </a:rPr>
              <a:t> </a:t>
            </a:r>
            <a:r>
              <a:rPr lang="en-US" dirty="0" err="1">
                <a:latin typeface="TimesNewRomanPS-ItalicMT"/>
              </a:rPr>
              <a:t>perché</a:t>
            </a:r>
            <a:r>
              <a:rPr lang="en-US" dirty="0">
                <a:latin typeface="TimesNewRomanPS-ItalicMT"/>
              </a:rPr>
              <a:t> le “</a:t>
            </a:r>
            <a:r>
              <a:rPr lang="en-US" dirty="0" err="1">
                <a:latin typeface="TimesNewRomanPS-ItalicMT"/>
              </a:rPr>
              <a:t>Osservazioni</a:t>
            </a:r>
            <a:r>
              <a:rPr lang="en-US" dirty="0">
                <a:latin typeface="TimesNewRomanPS-ItalicMT"/>
              </a:rPr>
              <a:t>” di </a:t>
            </a:r>
            <a:r>
              <a:rPr lang="en-US" dirty="0" err="1">
                <a:latin typeface="TimesNewRomanPS-ItalicMT"/>
              </a:rPr>
              <a:t>parte</a:t>
            </a:r>
            <a:r>
              <a:rPr lang="en-US" dirty="0">
                <a:latin typeface="TimesNewRomanPS-ItalicMT"/>
              </a:rPr>
              <a:t> </a:t>
            </a:r>
            <a:r>
              <a:rPr lang="en-US" dirty="0" err="1">
                <a:latin typeface="TimesNewRomanPS-ItalicMT"/>
              </a:rPr>
              <a:t>devono</a:t>
            </a:r>
            <a:r>
              <a:rPr lang="en-US" dirty="0">
                <a:latin typeface="TimesNewRomanPS-ItalicMT"/>
              </a:rPr>
              <a:t> </a:t>
            </a:r>
            <a:r>
              <a:rPr lang="en-US" dirty="0" err="1">
                <a:latin typeface="TimesNewRomanPS-ItalicMT"/>
              </a:rPr>
              <a:t>essere</a:t>
            </a:r>
            <a:r>
              <a:rPr lang="en-US" dirty="0">
                <a:latin typeface="TimesNewRomanPS-ItalicMT"/>
              </a:rPr>
              <a:t> </a:t>
            </a:r>
            <a:r>
              <a:rPr lang="en-US" dirty="0" err="1">
                <a:latin typeface="TimesNewRomanPS-ItalicMT"/>
              </a:rPr>
              <a:t>tradotte</a:t>
            </a:r>
            <a:r>
              <a:rPr lang="en-US" dirty="0">
                <a:latin typeface="TimesNewRomanPS-ItalicMT"/>
              </a:rPr>
              <a:t> in </a:t>
            </a:r>
            <a:r>
              <a:rPr lang="en-US" dirty="0" err="1">
                <a:latin typeface="TimesNewRomanPS-ItalicMT"/>
              </a:rPr>
              <a:t>francese</a:t>
            </a:r>
            <a:r>
              <a:rPr lang="en-US" dirty="0">
                <a:latin typeface="TimesNewRomanPS-ItalicMT"/>
              </a:rPr>
              <a:t> e in </a:t>
            </a:r>
            <a:r>
              <a:rPr lang="en-US" dirty="0" err="1">
                <a:latin typeface="TimesNewRomanPS-ItalicMT"/>
              </a:rPr>
              <a:t>altre</a:t>
            </a:r>
            <a:r>
              <a:rPr lang="en-US" dirty="0">
                <a:latin typeface="TimesNewRomanPS-ItalicMT"/>
              </a:rPr>
              <a:t> lingue </a:t>
            </a:r>
            <a:r>
              <a:rPr lang="en-US" dirty="0" err="1">
                <a:latin typeface="TimesNewRomanPS-ItalicMT"/>
              </a:rPr>
              <a:t>dell’Unione</a:t>
            </a:r>
            <a:r>
              <a:rPr lang="en-US" dirty="0">
                <a:latin typeface="TimesNewRomanPS-ItalicMT"/>
              </a:rPr>
              <a:t>  </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Imprescindibile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necessità</a:t>
            </a:r>
            <a:r>
              <a:rPr lang="en-US" dirty="0">
                <a:latin typeface="TimesNewRomanPS-ItalicMT"/>
                <a:cs typeface="Calibri" panose="020F0502020204030204" pitchFamily="34" charset="0"/>
              </a:rPr>
              <a:t> di </a:t>
            </a:r>
            <a:r>
              <a:rPr lang="en-US" dirty="0" err="1">
                <a:latin typeface="TimesNewRomanPS-ItalicMT"/>
                <a:cs typeface="Calibri" panose="020F0502020204030204" pitchFamily="34" charset="0"/>
              </a:rPr>
              <a:t>farsi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comprendere</a:t>
            </a:r>
            <a:r>
              <a:rPr lang="en-US" dirty="0">
                <a:latin typeface="TimesNewRomanPS-ItalicMT"/>
                <a:cs typeface="Calibri" panose="020F0502020204030204" pitchFamily="34" charset="0"/>
              </a:rPr>
              <a:t> </a:t>
            </a:r>
            <a:r>
              <a:rPr lang="en-US" i="1" dirty="0">
                <a:latin typeface="TimesNewRomanPS-ItalicMT"/>
                <a:cs typeface="Calibri" panose="020F0502020204030204" pitchFamily="34" charset="0"/>
              </a:rPr>
              <a:t>in </a:t>
            </a:r>
            <a:r>
              <a:rPr lang="en-US" i="1" dirty="0" err="1">
                <a:latin typeface="TimesNewRomanPS-ItalicMT"/>
                <a:cs typeface="Calibri" panose="020F0502020204030204" pitchFamily="34" charset="0"/>
              </a:rPr>
              <a:t>primis</a:t>
            </a:r>
            <a:r>
              <a:rPr lang="en-US" i="1" dirty="0">
                <a:latin typeface="TimesNewRomanPS-ItalicMT"/>
                <a:cs typeface="Calibri" panose="020F0502020204030204" pitchFamily="34" charset="0"/>
              </a:rPr>
              <a:t> </a:t>
            </a:r>
            <a:r>
              <a:rPr lang="en-US" dirty="0" err="1">
                <a:latin typeface="TimesNewRomanPS-ItalicMT"/>
                <a:cs typeface="Calibri" panose="020F0502020204030204" pitchFamily="34" charset="0"/>
              </a:rPr>
              <a:t>dai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giudici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della</a:t>
            </a:r>
            <a:r>
              <a:rPr lang="en-US" dirty="0">
                <a:latin typeface="TimesNewRomanPS-ItalicMT"/>
                <a:cs typeface="Calibri" panose="020F0502020204030204" pitchFamily="34" charset="0"/>
              </a:rPr>
              <a:t> Corte</a:t>
            </a:r>
          </a:p>
          <a:p>
            <a:pPr marL="0" indent="0">
              <a:buNone/>
            </a:pPr>
            <a:r>
              <a:rPr lang="en-US" dirty="0" err="1">
                <a:latin typeface="TimesNewRomanPS-ItalicMT"/>
                <a:cs typeface="Calibri" panose="020F0502020204030204" pitchFamily="34" charset="0"/>
              </a:rPr>
              <a:t>Chiarezza</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nelle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citazioni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della</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giurisprudenza</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della</a:t>
            </a:r>
            <a:r>
              <a:rPr lang="en-US" dirty="0">
                <a:latin typeface="TimesNewRomanPS-ItalicMT"/>
                <a:cs typeface="Calibri" panose="020F0502020204030204" pitchFamily="34" charset="0"/>
              </a:rPr>
              <a:t> CG </a:t>
            </a:r>
          </a:p>
          <a:p>
            <a:pPr marL="0" indent="0">
              <a:buNone/>
            </a:pPr>
            <a:r>
              <a:rPr lang="en-US" dirty="0" err="1">
                <a:latin typeface="TimesNewRomanPS-ItalicMT"/>
                <a:cs typeface="Calibri" panose="020F0502020204030204" pitchFamily="34" charset="0"/>
              </a:rPr>
              <a:t>L’esigenza</a:t>
            </a:r>
            <a:r>
              <a:rPr lang="en-US" dirty="0">
                <a:latin typeface="TimesNewRomanPS-ItalicMT"/>
                <a:cs typeface="Calibri" panose="020F0502020204030204" pitchFamily="34" charset="0"/>
              </a:rPr>
              <a:t> di </a:t>
            </a:r>
            <a:r>
              <a:rPr lang="en-US" dirty="0" err="1">
                <a:latin typeface="TimesNewRomanPS-ItalicMT"/>
                <a:cs typeface="Calibri" panose="020F0502020204030204" pitchFamily="34" charset="0"/>
              </a:rPr>
              <a:t>completezza</a:t>
            </a:r>
            <a:r>
              <a:rPr lang="en-US" dirty="0">
                <a:latin typeface="TimesNewRomanPS-ItalicMT"/>
                <a:cs typeface="Calibri" panose="020F0502020204030204" pitchFamily="34" charset="0"/>
              </a:rPr>
              <a:t> del </a:t>
            </a:r>
            <a:r>
              <a:rPr lang="en-US" dirty="0" err="1">
                <a:latin typeface="TimesNewRomanPS-ItalicMT"/>
                <a:cs typeface="Calibri" panose="020F0502020204030204" pitchFamily="34" charset="0"/>
              </a:rPr>
              <a:t>documento</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scritto</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si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scontra</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anche</a:t>
            </a:r>
            <a:r>
              <a:rPr lang="en-US" dirty="0">
                <a:latin typeface="TimesNewRomanPS-ItalicMT"/>
                <a:cs typeface="Calibri" panose="020F0502020204030204" pitchFamily="34" charset="0"/>
              </a:rPr>
              <a:t> con </a:t>
            </a:r>
            <a:r>
              <a:rPr lang="en-US" dirty="0" err="1">
                <a:latin typeface="TimesNewRomanPS-ItalicMT"/>
                <a:cs typeface="Calibri" panose="020F0502020204030204" pitchFamily="34" charset="0"/>
              </a:rPr>
              <a:t>l’impossibilità</a:t>
            </a:r>
            <a:r>
              <a:rPr lang="en-US" dirty="0">
                <a:latin typeface="TimesNewRomanPS-ItalicMT"/>
                <a:cs typeface="Calibri" panose="020F0502020204030204" pitchFamily="34" charset="0"/>
              </a:rPr>
              <a:t> di </a:t>
            </a:r>
            <a:r>
              <a:rPr lang="en-US" dirty="0" err="1">
                <a:latin typeface="TimesNewRomanPS-ItalicMT"/>
                <a:cs typeface="Calibri" panose="020F0502020204030204" pitchFamily="34" charset="0"/>
              </a:rPr>
              <a:t>replicare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agli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argomenti</a:t>
            </a:r>
            <a:r>
              <a:rPr lang="en-US" dirty="0">
                <a:latin typeface="TimesNewRomanPS-ItalicMT"/>
                <a:cs typeface="Calibri" panose="020F0502020204030204" pitchFamily="34" charset="0"/>
              </a:rPr>
              <a:t> di </a:t>
            </a:r>
            <a:r>
              <a:rPr lang="en-US" dirty="0" err="1">
                <a:latin typeface="TimesNewRomanPS-ItalicMT"/>
                <a:cs typeface="Calibri" panose="020F0502020204030204" pitchFamily="34" charset="0"/>
              </a:rPr>
              <a:t>controparte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della</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Commissione</a:t>
            </a:r>
            <a:r>
              <a:rPr lang="en-US" dirty="0">
                <a:latin typeface="TimesNewRomanPS-ItalicMT"/>
                <a:cs typeface="Calibri" panose="020F0502020204030204" pitchFamily="34" charset="0"/>
              </a:rPr>
              <a:t>, di </a:t>
            </a:r>
            <a:r>
              <a:rPr lang="en-US" dirty="0" err="1">
                <a:latin typeface="TimesNewRomanPS-ItalicMT"/>
                <a:cs typeface="Calibri" panose="020F0502020204030204" pitchFamily="34" charset="0"/>
              </a:rPr>
              <a:t>altre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istituzioni</a:t>
            </a:r>
            <a:r>
              <a:rPr lang="en-US" dirty="0">
                <a:latin typeface="TimesNewRomanPS-ItalicMT"/>
                <a:cs typeface="Calibri" panose="020F0502020204030204" pitchFamily="34" charset="0"/>
              </a:rPr>
              <a:t> o </a:t>
            </a:r>
            <a:r>
              <a:rPr lang="en-US" dirty="0" err="1">
                <a:latin typeface="TimesNewRomanPS-ItalicMT"/>
                <a:cs typeface="Calibri" panose="020F0502020204030204" pitchFamily="34" charset="0"/>
              </a:rPr>
              <a:t>Stati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membri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eventualmente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intervenienti</a:t>
            </a:r>
            <a:r>
              <a:rPr lang="en-US" dirty="0">
                <a:latin typeface="TimesNewRomanPS-ItalicMT"/>
                <a:cs typeface="Calibri" panose="020F0502020204030204" pitchFamily="34" charset="0"/>
              </a:rPr>
              <a:t>, salvo </a:t>
            </a:r>
            <a:r>
              <a:rPr lang="en-US" dirty="0" err="1">
                <a:latin typeface="TimesNewRomanPS-ItalicMT"/>
                <a:cs typeface="Calibri" panose="020F0502020204030204" pitchFamily="34" charset="0"/>
              </a:rPr>
              <a:t>che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nella</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fase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orale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peraltro</a:t>
            </a:r>
            <a:r>
              <a:rPr lang="en-US" dirty="0">
                <a:latin typeface="TimesNewRomanPS-ItalicMT"/>
                <a:cs typeface="Calibri" panose="020F0502020204030204" pitchFamily="34" charset="0"/>
              </a:rPr>
              <a:t> non sempre </a:t>
            </a:r>
            <a:r>
              <a:rPr lang="en-US" dirty="0" err="1">
                <a:latin typeface="TimesNewRomanPS-ItalicMT"/>
                <a:cs typeface="Calibri" panose="020F0502020204030204" pitchFamily="34" charset="0"/>
              </a:rPr>
              <a:t>disponibile</a:t>
            </a:r>
            <a:endParaRPr lang="en-US" dirty="0">
              <a:latin typeface="TimesNewRomanPS-ItalicMT"/>
              <a:cs typeface="Calibri" panose="020F0502020204030204" pitchFamily="34" charset="0"/>
            </a:endParaRPr>
          </a:p>
          <a:p>
            <a:pPr marL="0" indent="0">
              <a:buNone/>
            </a:pPr>
            <a:r>
              <a:rPr lang="en-US" dirty="0" err="1">
                <a:latin typeface="TimesNewRomanPS-ItalicMT"/>
                <a:cs typeface="Calibri" panose="020F0502020204030204" pitchFamily="34" charset="0"/>
              </a:rPr>
              <a:t>Gli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argomenti</a:t>
            </a:r>
            <a:r>
              <a:rPr lang="en-US" dirty="0">
                <a:latin typeface="TimesNewRomanPS-ItalicMT"/>
                <a:cs typeface="Calibri" panose="020F0502020204030204" pitchFamily="34" charset="0"/>
              </a:rPr>
              <a:t> in </a:t>
            </a:r>
            <a:r>
              <a:rPr lang="en-US" dirty="0" err="1">
                <a:latin typeface="TimesNewRomanPS-ItalicMT"/>
                <a:cs typeface="Calibri" panose="020F0502020204030204" pitchFamily="34" charset="0"/>
              </a:rPr>
              <a:t>diritto</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devono</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figurare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nelle</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Osservazioni</a:t>
            </a:r>
            <a:r>
              <a:rPr lang="en-US" dirty="0">
                <a:latin typeface="TimesNewRomanPS-ItalicMT"/>
                <a:cs typeface="Calibri" panose="020F0502020204030204" pitchFamily="34" charset="0"/>
              </a:rPr>
              <a:t> e non </a:t>
            </a:r>
            <a:r>
              <a:rPr lang="en-US" dirty="0" err="1">
                <a:latin typeface="TimesNewRomanPS-ItalicMT"/>
                <a:cs typeface="Calibri" panose="020F0502020204030204" pitchFamily="34" charset="0"/>
              </a:rPr>
              <a:t>negli</a:t>
            </a:r>
            <a:r>
              <a:rPr lang="en-US" dirty="0">
                <a:latin typeface="TimesNewRomanPS-ItalicMT"/>
                <a:cs typeface="Calibri" panose="020F0502020204030204" pitchFamily="34" charset="0"/>
              </a:rPr>
              <a:t> </a:t>
            </a:r>
            <a:r>
              <a:rPr lang="en-US" dirty="0" err="1">
                <a:latin typeface="TimesNewRomanPS-ItalicMT"/>
                <a:cs typeface="Calibri" panose="020F0502020204030204" pitchFamily="34" charset="0"/>
              </a:rPr>
              <a:t>allegati</a:t>
            </a:r>
            <a:endParaRPr lang="en-US" dirty="0">
              <a:latin typeface="TimesNewRomanPS-ItalicMT"/>
              <a:cs typeface="Calibri" panose="020F0502020204030204" pitchFamily="34" charset="0"/>
            </a:endParaRPr>
          </a:p>
          <a:p>
            <a:pPr marL="0" indent="0">
              <a:buNone/>
            </a:pPr>
            <a:r>
              <a:rPr lang="en-US" dirty="0">
                <a:latin typeface="TimesNewRomanPS-ItalicMT"/>
              </a:rPr>
              <a:t>La </a:t>
            </a:r>
            <a:r>
              <a:rPr lang="en-US" dirty="0" err="1">
                <a:latin typeface="TimesNewRomanPS-ItalicMT"/>
              </a:rPr>
              <a:t>produzione</a:t>
            </a:r>
            <a:r>
              <a:rPr lang="en-US" dirty="0">
                <a:latin typeface="TimesNewRomanPS-ItalicMT"/>
              </a:rPr>
              <a:t> di </a:t>
            </a:r>
            <a:r>
              <a:rPr lang="en-US" dirty="0" err="1">
                <a:latin typeface="TimesNewRomanPS-ItalicMT"/>
              </a:rPr>
              <a:t>allegati</a:t>
            </a:r>
            <a:r>
              <a:rPr lang="en-US" dirty="0">
                <a:latin typeface="TimesNewRomanPS-ItalicMT"/>
              </a:rPr>
              <a:t> </a:t>
            </a:r>
            <a:r>
              <a:rPr lang="en-US" dirty="0" err="1">
                <a:latin typeface="TimesNewRomanPS-ItalicMT"/>
              </a:rPr>
              <a:t>deve</a:t>
            </a:r>
            <a:r>
              <a:rPr lang="en-US" dirty="0">
                <a:latin typeface="TimesNewRomanPS-ItalicMT"/>
              </a:rPr>
              <a:t> </a:t>
            </a:r>
            <a:r>
              <a:rPr lang="en-US" dirty="0" err="1">
                <a:latin typeface="TimesNewRomanPS-ItalicMT"/>
              </a:rPr>
              <a:t>essere</a:t>
            </a:r>
            <a:r>
              <a:rPr lang="en-US" dirty="0">
                <a:latin typeface="TimesNewRomanPS-ItalicMT"/>
              </a:rPr>
              <a:t> </a:t>
            </a:r>
            <a:r>
              <a:rPr lang="en-US" dirty="0" err="1">
                <a:latin typeface="TimesNewRomanPS-ItalicMT"/>
              </a:rPr>
              <a:t>accompagnata</a:t>
            </a:r>
            <a:r>
              <a:rPr lang="en-US" dirty="0">
                <a:latin typeface="TimesNewRomanPS-ItalicMT"/>
              </a:rPr>
              <a:t> da </a:t>
            </a:r>
            <a:r>
              <a:rPr lang="en-US" dirty="0" err="1">
                <a:latin typeface="TimesNewRomanPS-ItalicMT"/>
              </a:rPr>
              <a:t>elenco</a:t>
            </a:r>
            <a:r>
              <a:rPr lang="en-US" dirty="0">
                <a:latin typeface="TimesNewRomanPS-ItalicMT"/>
              </a:rPr>
              <a:t> </a:t>
            </a:r>
            <a:r>
              <a:rPr lang="en-US" dirty="0" err="1">
                <a:latin typeface="TimesNewRomanPS-ItalicMT"/>
              </a:rPr>
              <a:t>degli</a:t>
            </a:r>
            <a:r>
              <a:rPr lang="en-US" dirty="0">
                <a:latin typeface="TimesNewRomanPS-ItalicMT"/>
              </a:rPr>
              <a:t> </a:t>
            </a:r>
            <a:r>
              <a:rPr lang="en-US" dirty="0" err="1">
                <a:latin typeface="TimesNewRomanPS-ItalicMT"/>
              </a:rPr>
              <a:t>stessi</a:t>
            </a:r>
            <a:endParaRPr lang="en-US" dirty="0">
              <a:latin typeface="TimesNewRomanPS-ItalicMT"/>
            </a:endParaRPr>
          </a:p>
          <a:p>
            <a:pPr marL="0" indent="0">
              <a:buNone/>
            </a:pPr>
            <a:r>
              <a:rPr lang="en-US" dirty="0">
                <a:latin typeface="TimesNewRomanPS-ItalicMT"/>
              </a:rPr>
              <a:t>Deposito Via e-Curia (no a </a:t>
            </a:r>
            <a:r>
              <a:rPr lang="en-US" dirty="0" err="1">
                <a:latin typeface="TimesNewRomanPS-ItalicMT"/>
              </a:rPr>
              <a:t>copie</a:t>
            </a:r>
            <a:r>
              <a:rPr lang="en-US" dirty="0">
                <a:latin typeface="TimesNewRomanPS-ItalicMT"/>
              </a:rPr>
              <a:t> </a:t>
            </a:r>
            <a:r>
              <a:rPr lang="en-US" dirty="0" err="1">
                <a:latin typeface="TimesNewRomanPS-ItalicMT"/>
              </a:rPr>
              <a:t>autentiche</a:t>
            </a:r>
            <a:r>
              <a:rPr lang="en-US" dirty="0">
                <a:latin typeface="TimesNewRomanPS-ItalicMT"/>
              </a:rPr>
              <a:t> e a </a:t>
            </a:r>
            <a:r>
              <a:rPr lang="en-US" dirty="0" err="1">
                <a:latin typeface="TimesNewRomanPS-ItalicMT"/>
              </a:rPr>
              <a:t>ulteriori</a:t>
            </a:r>
            <a:r>
              <a:rPr lang="en-US" dirty="0">
                <a:latin typeface="TimesNewRomanPS-ItalicMT"/>
              </a:rPr>
              <a:t> </a:t>
            </a:r>
            <a:r>
              <a:rPr lang="en-US" dirty="0" err="1">
                <a:latin typeface="TimesNewRomanPS-ItalicMT"/>
              </a:rPr>
              <a:t>depositi</a:t>
            </a:r>
            <a:r>
              <a:rPr lang="en-US" dirty="0">
                <a:latin typeface="TimesNewRomanPS-ItalicMT"/>
              </a:rPr>
              <a:t> per </a:t>
            </a:r>
            <a:r>
              <a:rPr lang="en-US" dirty="0" err="1">
                <a:latin typeface="TimesNewRomanPS-ItalicMT"/>
              </a:rPr>
              <a:t>posta</a:t>
            </a:r>
            <a:r>
              <a:rPr lang="en-US" dirty="0">
                <a:latin typeface="TimesNewRomanPS-ItalicMT"/>
              </a:rPr>
              <a:t>)</a:t>
            </a:r>
          </a:p>
          <a:p>
            <a:pPr marL="0" indent="0">
              <a:buNone/>
            </a:pPr>
            <a:endParaRPr lang="en-US" dirty="0">
              <a:latin typeface="TimesNewRomanPS-ItalicMT"/>
            </a:endParaRPr>
          </a:p>
          <a:p>
            <a:pPr marL="0" indent="0">
              <a:buNone/>
            </a:pPr>
            <a:endParaRPr lang="en-US" dirty="0">
              <a:latin typeface="TimesNewRomanPS-ItalicMT"/>
            </a:endParaRPr>
          </a:p>
        </p:txBody>
      </p:sp>
    </p:spTree>
    <p:extLst>
      <p:ext uri="{BB962C8B-B14F-4D97-AF65-F5344CB8AC3E}">
        <p14:creationId xmlns:p14="http://schemas.microsoft.com/office/powerpoint/2010/main" val="1668516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DA98-1850-4B6D-84F5-7E37C4F41B0A}"/>
              </a:ext>
            </a:extLst>
          </p:cNvPr>
          <p:cNvSpPr>
            <a:spLocks noGrp="1"/>
          </p:cNvSpPr>
          <p:nvPr>
            <p:ph type="title"/>
          </p:nvPr>
        </p:nvSpPr>
        <p:spPr/>
        <p:txBody>
          <a:bodyPr/>
          <a:lstStyle/>
          <a:p>
            <a:pPr algn="ctr"/>
            <a:r>
              <a:rPr lang="en-US" dirty="0" err="1">
                <a:solidFill>
                  <a:srgbClr val="FF0000"/>
                </a:solidFill>
              </a:rPr>
              <a:t>Fase</a:t>
            </a:r>
            <a:r>
              <a:rPr lang="en-US" dirty="0">
                <a:solidFill>
                  <a:srgbClr val="FF0000"/>
                </a:solidFill>
              </a:rPr>
              <a:t> </a:t>
            </a:r>
            <a:r>
              <a:rPr lang="en-US" dirty="0" err="1">
                <a:solidFill>
                  <a:srgbClr val="FF0000"/>
                </a:solidFill>
              </a:rPr>
              <a:t>orale</a:t>
            </a:r>
            <a:r>
              <a:rPr lang="en-US" dirty="0">
                <a:solidFill>
                  <a:srgbClr val="FF0000"/>
                </a:solidFill>
              </a:rPr>
              <a:t> del </a:t>
            </a:r>
            <a:r>
              <a:rPr lang="en-US" dirty="0" err="1">
                <a:solidFill>
                  <a:srgbClr val="FF0000"/>
                </a:solidFill>
              </a:rPr>
              <a:t>procedimento</a:t>
            </a:r>
            <a:r>
              <a:rPr lang="en-US" dirty="0">
                <a:solidFill>
                  <a:srgbClr val="FF0000"/>
                </a:solidFill>
              </a:rPr>
              <a:t> </a:t>
            </a:r>
            <a:r>
              <a:rPr lang="en-US" dirty="0" err="1">
                <a:solidFill>
                  <a:srgbClr val="FF0000"/>
                </a:solidFill>
              </a:rPr>
              <a:t>pregiudiziale</a:t>
            </a:r>
            <a:endParaRPr lang="en-US" dirty="0">
              <a:solidFill>
                <a:srgbClr val="FF0000"/>
              </a:solidFill>
            </a:endParaRPr>
          </a:p>
        </p:txBody>
      </p:sp>
      <p:sp>
        <p:nvSpPr>
          <p:cNvPr id="3" name="Content Placeholder 2">
            <a:extLst>
              <a:ext uri="{FF2B5EF4-FFF2-40B4-BE49-F238E27FC236}">
                <a16:creationId xmlns:a16="http://schemas.microsoft.com/office/drawing/2014/main" id="{9EA4697B-BF09-4786-B07F-783712CBDB60}"/>
              </a:ext>
            </a:extLst>
          </p:cNvPr>
          <p:cNvSpPr>
            <a:spLocks noGrp="1"/>
          </p:cNvSpPr>
          <p:nvPr>
            <p:ph idx="1"/>
          </p:nvPr>
        </p:nvSpPr>
        <p:spPr/>
        <p:txBody>
          <a:bodyPr>
            <a:normAutofit fontScale="92500" lnSpcReduction="10000"/>
          </a:bodyPr>
          <a:lstStyle/>
          <a:p>
            <a:pPr marL="0" indent="0">
              <a:buNone/>
            </a:pPr>
            <a:r>
              <a:rPr lang="en-US" dirty="0" err="1"/>
              <a:t>Consta</a:t>
            </a:r>
            <a:r>
              <a:rPr lang="en-US" dirty="0"/>
              <a:t> di due </a:t>
            </a:r>
            <a:r>
              <a:rPr lang="en-US" dirty="0" err="1"/>
              <a:t>momenti</a:t>
            </a:r>
            <a:r>
              <a:rPr lang="en-US" dirty="0"/>
              <a:t>: </a:t>
            </a:r>
            <a:r>
              <a:rPr lang="en-US" dirty="0" err="1"/>
              <a:t>l’audizione</a:t>
            </a:r>
            <a:r>
              <a:rPr lang="en-US" dirty="0"/>
              <a:t> </a:t>
            </a:r>
            <a:r>
              <a:rPr lang="en-US" dirty="0" err="1"/>
              <a:t>degli</a:t>
            </a:r>
            <a:r>
              <a:rPr lang="en-US" dirty="0"/>
              <a:t> </a:t>
            </a:r>
            <a:r>
              <a:rPr lang="en-US" dirty="0" err="1"/>
              <a:t>avvocati</a:t>
            </a:r>
            <a:r>
              <a:rPr lang="en-US" dirty="0"/>
              <a:t> di </a:t>
            </a:r>
            <a:r>
              <a:rPr lang="en-US" dirty="0" err="1"/>
              <a:t>parte</a:t>
            </a:r>
            <a:r>
              <a:rPr lang="en-US" dirty="0"/>
              <a:t> e le </a:t>
            </a:r>
            <a:r>
              <a:rPr lang="en-US" dirty="0" err="1"/>
              <a:t>conclusioni</a:t>
            </a:r>
            <a:r>
              <a:rPr lang="en-US" dirty="0"/>
              <a:t> </a:t>
            </a:r>
            <a:r>
              <a:rPr lang="en-US" dirty="0" err="1"/>
              <a:t>dell’avvocato</a:t>
            </a:r>
            <a:r>
              <a:rPr lang="en-US" dirty="0"/>
              <a:t> </a:t>
            </a:r>
            <a:r>
              <a:rPr lang="en-US" dirty="0" err="1"/>
              <a:t>generale</a:t>
            </a:r>
            <a:r>
              <a:rPr lang="en-US" dirty="0"/>
              <a:t> (salvo, per </a:t>
            </a:r>
            <a:r>
              <a:rPr lang="en-US" dirty="0" err="1"/>
              <a:t>queste</a:t>
            </a:r>
            <a:r>
              <a:rPr lang="en-US" dirty="0"/>
              <a:t> </a:t>
            </a:r>
            <a:r>
              <a:rPr lang="en-US" dirty="0" err="1"/>
              <a:t>ultime</a:t>
            </a:r>
            <a:r>
              <a:rPr lang="en-US" dirty="0"/>
              <a:t>, una </a:t>
            </a:r>
            <a:r>
              <a:rPr lang="en-US" dirty="0" err="1"/>
              <a:t>decisione</a:t>
            </a:r>
            <a:r>
              <a:rPr lang="en-US" dirty="0"/>
              <a:t> </a:t>
            </a:r>
            <a:r>
              <a:rPr lang="en-US" dirty="0" err="1"/>
              <a:t>della</a:t>
            </a:r>
            <a:r>
              <a:rPr lang="en-US" dirty="0"/>
              <a:t> Corte ex art. 20, comma 5 </a:t>
            </a:r>
            <a:r>
              <a:rPr lang="en-US" dirty="0" err="1"/>
              <a:t>Statuto</a:t>
            </a:r>
            <a:r>
              <a:rPr lang="en-US" dirty="0"/>
              <a:t>)</a:t>
            </a:r>
          </a:p>
          <a:p>
            <a:pPr marL="0" indent="0">
              <a:buNone/>
            </a:pPr>
            <a:endParaRPr lang="en-US" dirty="0"/>
          </a:p>
          <a:p>
            <a:pPr marL="0" indent="0">
              <a:buNone/>
            </a:pPr>
            <a:r>
              <a:rPr lang="en-US" dirty="0"/>
              <a:t>La </a:t>
            </a:r>
            <a:r>
              <a:rPr lang="en-US" dirty="0" err="1"/>
              <a:t>domanda</a:t>
            </a:r>
            <a:r>
              <a:rPr lang="en-US" dirty="0"/>
              <a:t> di </a:t>
            </a:r>
            <a:r>
              <a:rPr lang="en-US" dirty="0" err="1"/>
              <a:t>udienza</a:t>
            </a:r>
            <a:r>
              <a:rPr lang="en-US" dirty="0"/>
              <a:t>: </a:t>
            </a:r>
            <a:r>
              <a:rPr lang="en-US" b="1" dirty="0"/>
              <a:t>3 </a:t>
            </a:r>
            <a:r>
              <a:rPr lang="en-US" b="1" dirty="0" err="1"/>
              <a:t>pagine</a:t>
            </a:r>
            <a:r>
              <a:rPr lang="en-US" b="1" dirty="0"/>
              <a:t> </a:t>
            </a:r>
            <a:r>
              <a:rPr lang="en-US" dirty="0"/>
              <a:t>da cui </a:t>
            </a:r>
            <a:r>
              <a:rPr lang="en-US" dirty="0" err="1"/>
              <a:t>emerga</a:t>
            </a:r>
            <a:r>
              <a:rPr lang="en-US" dirty="0"/>
              <a:t> la </a:t>
            </a:r>
            <a:r>
              <a:rPr lang="en-US" dirty="0" err="1"/>
              <a:t>concreta</a:t>
            </a:r>
            <a:r>
              <a:rPr lang="en-US" dirty="0"/>
              <a:t> </a:t>
            </a:r>
            <a:r>
              <a:rPr lang="en-US" dirty="0" err="1"/>
              <a:t>utilità</a:t>
            </a:r>
            <a:r>
              <a:rPr lang="en-US" dirty="0"/>
              <a:t> </a:t>
            </a:r>
            <a:r>
              <a:rPr lang="en-US" dirty="0" err="1"/>
              <a:t>dell’udienza</a:t>
            </a:r>
            <a:r>
              <a:rPr lang="en-US" dirty="0"/>
              <a:t> di </a:t>
            </a:r>
            <a:r>
              <a:rPr lang="en-US" dirty="0" err="1"/>
              <a:t>discussione</a:t>
            </a:r>
            <a:r>
              <a:rPr lang="en-US" dirty="0"/>
              <a:t> per la </a:t>
            </a:r>
            <a:r>
              <a:rPr lang="en-US" dirty="0" err="1"/>
              <a:t>parte</a:t>
            </a:r>
            <a:r>
              <a:rPr lang="en-US" dirty="0"/>
              <a:t> in causa, </a:t>
            </a:r>
            <a:r>
              <a:rPr lang="en-US" dirty="0" err="1"/>
              <a:t>indicando</a:t>
            </a:r>
            <a:r>
              <a:rPr lang="en-US" dirty="0"/>
              <a:t> </a:t>
            </a:r>
            <a:r>
              <a:rPr lang="en-US" dirty="0" err="1"/>
              <a:t>i</a:t>
            </a:r>
            <a:r>
              <a:rPr lang="en-US" dirty="0"/>
              <a:t> </a:t>
            </a:r>
            <a:r>
              <a:rPr lang="en-US" dirty="0" err="1"/>
              <a:t>profili</a:t>
            </a:r>
            <a:r>
              <a:rPr lang="en-US" dirty="0"/>
              <a:t> </a:t>
            </a:r>
            <a:r>
              <a:rPr lang="en-US" dirty="0" err="1"/>
              <a:t>che</a:t>
            </a:r>
            <a:r>
              <a:rPr lang="en-US" dirty="0"/>
              <a:t> </a:t>
            </a:r>
            <a:r>
              <a:rPr lang="en-US" dirty="0" err="1"/>
              <a:t>meritano</a:t>
            </a:r>
            <a:r>
              <a:rPr lang="en-US" dirty="0"/>
              <a:t> di </a:t>
            </a:r>
            <a:r>
              <a:rPr lang="en-US" dirty="0" err="1"/>
              <a:t>essere</a:t>
            </a:r>
            <a:r>
              <a:rPr lang="en-US" dirty="0"/>
              <a:t> </a:t>
            </a:r>
            <a:r>
              <a:rPr lang="en-US" dirty="0" err="1"/>
              <a:t>affrontati</a:t>
            </a:r>
            <a:r>
              <a:rPr lang="en-US" dirty="0"/>
              <a:t> </a:t>
            </a:r>
          </a:p>
          <a:p>
            <a:pPr marL="0" indent="0">
              <a:buNone/>
            </a:pPr>
            <a:endParaRPr lang="en-US" dirty="0"/>
          </a:p>
          <a:p>
            <a:pPr marL="0" indent="0">
              <a:buNone/>
            </a:pPr>
            <a:r>
              <a:rPr lang="en-US" dirty="0" err="1"/>
              <a:t>Prassi</a:t>
            </a:r>
            <a:r>
              <a:rPr lang="en-US" dirty="0"/>
              <a:t> </a:t>
            </a:r>
            <a:r>
              <a:rPr lang="en-US" dirty="0" err="1"/>
              <a:t>della</a:t>
            </a:r>
            <a:r>
              <a:rPr lang="en-US" dirty="0"/>
              <a:t> Corte di </a:t>
            </a:r>
            <a:r>
              <a:rPr lang="en-US" dirty="0" err="1"/>
              <a:t>concedere</a:t>
            </a:r>
            <a:r>
              <a:rPr lang="en-US" dirty="0"/>
              <a:t> </a:t>
            </a:r>
            <a:r>
              <a:rPr lang="en-US" dirty="0" err="1"/>
              <a:t>l’udienza</a:t>
            </a:r>
            <a:r>
              <a:rPr lang="en-US" dirty="0"/>
              <a:t>, ma di </a:t>
            </a:r>
            <a:r>
              <a:rPr lang="en-US" dirty="0" err="1"/>
              <a:t>recente</a:t>
            </a:r>
            <a:r>
              <a:rPr lang="en-US" dirty="0"/>
              <a:t> </a:t>
            </a:r>
            <a:r>
              <a:rPr lang="en-US" dirty="0" err="1"/>
              <a:t>l’impatto</a:t>
            </a:r>
            <a:r>
              <a:rPr lang="en-US" dirty="0"/>
              <a:t> </a:t>
            </a:r>
            <a:r>
              <a:rPr lang="en-US" dirty="0" err="1"/>
              <a:t>della</a:t>
            </a:r>
            <a:r>
              <a:rPr lang="en-US" dirty="0"/>
              <a:t> </a:t>
            </a:r>
            <a:r>
              <a:rPr lang="en-US" dirty="0" err="1"/>
              <a:t>pandemia</a:t>
            </a:r>
            <a:r>
              <a:rPr lang="en-US" dirty="0"/>
              <a:t> ha </a:t>
            </a:r>
            <a:r>
              <a:rPr lang="en-US" dirty="0" err="1"/>
              <a:t>progressivamente</a:t>
            </a:r>
            <a:r>
              <a:rPr lang="en-US" dirty="0"/>
              <a:t> ridotto le </a:t>
            </a:r>
            <a:r>
              <a:rPr lang="en-US" dirty="0" err="1"/>
              <a:t>udienze</a:t>
            </a:r>
            <a:r>
              <a:rPr lang="en-US" dirty="0"/>
              <a:t> – la </a:t>
            </a:r>
            <a:r>
              <a:rPr lang="en-US" dirty="0" err="1"/>
              <a:t>successiva</a:t>
            </a:r>
            <a:r>
              <a:rPr lang="en-US" dirty="0"/>
              <a:t> </a:t>
            </a:r>
            <a:r>
              <a:rPr lang="en-US" dirty="0" err="1"/>
              <a:t>prassi</a:t>
            </a:r>
            <a:r>
              <a:rPr lang="en-US" dirty="0"/>
              <a:t> </a:t>
            </a:r>
            <a:r>
              <a:rPr lang="en-US" dirty="0" err="1"/>
              <a:t>applicativa</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67132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F854-F04F-4B79-8EBB-83310700C246}"/>
              </a:ext>
            </a:extLst>
          </p:cNvPr>
          <p:cNvSpPr>
            <a:spLocks noGrp="1"/>
          </p:cNvSpPr>
          <p:nvPr>
            <p:ph type="title"/>
          </p:nvPr>
        </p:nvSpPr>
        <p:spPr/>
        <p:txBody>
          <a:bodyPr/>
          <a:lstStyle/>
          <a:p>
            <a:r>
              <a:rPr lang="en-US" dirty="0">
                <a:solidFill>
                  <a:srgbClr val="FF0000"/>
                </a:solidFill>
              </a:rPr>
              <a:t>Segue:</a:t>
            </a:r>
            <a:r>
              <a:rPr lang="en-US" dirty="0"/>
              <a:t> </a:t>
            </a:r>
            <a:r>
              <a:rPr lang="en-US" dirty="0" err="1">
                <a:solidFill>
                  <a:srgbClr val="FF0000"/>
                </a:solidFill>
              </a:rPr>
              <a:t>Fase</a:t>
            </a:r>
            <a:r>
              <a:rPr lang="en-US" dirty="0">
                <a:solidFill>
                  <a:srgbClr val="FF0000"/>
                </a:solidFill>
              </a:rPr>
              <a:t> </a:t>
            </a:r>
            <a:r>
              <a:rPr lang="en-US" dirty="0" err="1">
                <a:solidFill>
                  <a:srgbClr val="FF0000"/>
                </a:solidFill>
              </a:rPr>
              <a:t>orale</a:t>
            </a:r>
            <a:r>
              <a:rPr lang="en-US" dirty="0">
                <a:solidFill>
                  <a:srgbClr val="FF0000"/>
                </a:solidFill>
              </a:rPr>
              <a:t> </a:t>
            </a:r>
            <a:endParaRPr lang="en-US" dirty="0"/>
          </a:p>
        </p:txBody>
      </p:sp>
      <p:sp>
        <p:nvSpPr>
          <p:cNvPr id="3" name="Content Placeholder 2">
            <a:extLst>
              <a:ext uri="{FF2B5EF4-FFF2-40B4-BE49-F238E27FC236}">
                <a16:creationId xmlns:a16="http://schemas.microsoft.com/office/drawing/2014/main" id="{F86DC378-D172-405F-BD49-5E83D6C9161B}"/>
              </a:ext>
            </a:extLst>
          </p:cNvPr>
          <p:cNvSpPr>
            <a:spLocks noGrp="1"/>
          </p:cNvSpPr>
          <p:nvPr>
            <p:ph idx="1"/>
          </p:nvPr>
        </p:nvSpPr>
        <p:spPr/>
        <p:txBody>
          <a:bodyPr>
            <a:normAutofit fontScale="92500" lnSpcReduction="10000"/>
          </a:bodyPr>
          <a:lstStyle/>
          <a:p>
            <a:pPr marL="0" indent="0">
              <a:buNone/>
            </a:pPr>
            <a:r>
              <a:rPr lang="en-US" dirty="0" err="1"/>
              <a:t>Convocazione</a:t>
            </a:r>
            <a:r>
              <a:rPr lang="en-US" dirty="0"/>
              <a:t> </a:t>
            </a:r>
            <a:r>
              <a:rPr lang="en-US" dirty="0" err="1"/>
              <a:t>udienza</a:t>
            </a:r>
            <a:r>
              <a:rPr lang="en-US" dirty="0"/>
              <a:t> </a:t>
            </a:r>
            <a:r>
              <a:rPr lang="en-US" dirty="0" err="1"/>
              <a:t>comunicata</a:t>
            </a:r>
            <a:r>
              <a:rPr lang="en-US" dirty="0"/>
              <a:t> </a:t>
            </a:r>
            <a:r>
              <a:rPr lang="en-US" dirty="0" err="1"/>
              <a:t>agli</a:t>
            </a:r>
            <a:r>
              <a:rPr lang="en-US" dirty="0"/>
              <a:t> </a:t>
            </a:r>
            <a:r>
              <a:rPr lang="en-US" dirty="0" err="1"/>
              <a:t>avvocati</a:t>
            </a:r>
            <a:r>
              <a:rPr lang="en-US" dirty="0"/>
              <a:t> e </a:t>
            </a:r>
            <a:r>
              <a:rPr lang="en-US" dirty="0" err="1"/>
              <a:t>obbligo</a:t>
            </a:r>
            <a:r>
              <a:rPr lang="en-US" dirty="0"/>
              <a:t> di </a:t>
            </a:r>
            <a:r>
              <a:rPr lang="en-US" dirty="0" err="1"/>
              <a:t>segnalare</a:t>
            </a:r>
            <a:r>
              <a:rPr lang="en-US" dirty="0"/>
              <a:t> il </a:t>
            </a:r>
            <a:r>
              <a:rPr lang="en-US" dirty="0" err="1"/>
              <a:t>nome</a:t>
            </a:r>
            <a:r>
              <a:rPr lang="en-US" dirty="0"/>
              <a:t> del o </a:t>
            </a:r>
            <a:r>
              <a:rPr lang="en-US" dirty="0" err="1"/>
              <a:t>dei</a:t>
            </a:r>
            <a:r>
              <a:rPr lang="en-US" dirty="0"/>
              <a:t> </a:t>
            </a:r>
            <a:r>
              <a:rPr lang="en-US" dirty="0" err="1"/>
              <a:t>difensori</a:t>
            </a:r>
            <a:r>
              <a:rPr lang="en-US" dirty="0"/>
              <a:t> </a:t>
            </a:r>
            <a:r>
              <a:rPr lang="en-US" dirty="0" err="1"/>
              <a:t>che</a:t>
            </a:r>
            <a:r>
              <a:rPr lang="en-US" dirty="0"/>
              <a:t> </a:t>
            </a:r>
            <a:r>
              <a:rPr lang="en-US" dirty="0" err="1"/>
              <a:t>parteciperanno</a:t>
            </a:r>
            <a:r>
              <a:rPr lang="en-US" dirty="0"/>
              <a:t> </a:t>
            </a:r>
            <a:r>
              <a:rPr lang="en-US" dirty="0" err="1"/>
              <a:t>all’udienza</a:t>
            </a:r>
            <a:endParaRPr lang="en-US" dirty="0"/>
          </a:p>
          <a:p>
            <a:pPr marL="0" indent="0">
              <a:buNone/>
            </a:pPr>
            <a:endParaRPr lang="en-US" dirty="0"/>
          </a:p>
          <a:p>
            <a:pPr marL="0" indent="0">
              <a:buNone/>
            </a:pPr>
            <a:r>
              <a:rPr lang="en-US" dirty="0"/>
              <a:t>3 </a:t>
            </a:r>
            <a:r>
              <a:rPr lang="en-US" dirty="0" err="1"/>
              <a:t>Fasi</a:t>
            </a:r>
            <a:r>
              <a:rPr lang="en-US" dirty="0"/>
              <a:t> </a:t>
            </a:r>
            <a:r>
              <a:rPr lang="en-US" dirty="0" err="1"/>
              <a:t>dell’udienza</a:t>
            </a:r>
            <a:r>
              <a:rPr lang="en-US" dirty="0"/>
              <a:t> </a:t>
            </a:r>
            <a:r>
              <a:rPr lang="en-US" dirty="0" err="1"/>
              <a:t>che</a:t>
            </a:r>
            <a:r>
              <a:rPr lang="en-US" dirty="0"/>
              <a:t> </a:t>
            </a:r>
            <a:r>
              <a:rPr lang="en-US" dirty="0" err="1"/>
              <a:t>si</a:t>
            </a:r>
            <a:r>
              <a:rPr lang="en-US" dirty="0"/>
              <a:t> </a:t>
            </a:r>
            <a:r>
              <a:rPr lang="en-US" dirty="0" err="1"/>
              <a:t>svolge</a:t>
            </a:r>
            <a:r>
              <a:rPr lang="en-US" dirty="0"/>
              <a:t> in lingua </a:t>
            </a:r>
            <a:r>
              <a:rPr lang="en-US" dirty="0" err="1"/>
              <a:t>italiana</a:t>
            </a:r>
            <a:r>
              <a:rPr lang="en-US" dirty="0"/>
              <a:t>, con </a:t>
            </a:r>
            <a:r>
              <a:rPr lang="en-US" dirty="0" err="1"/>
              <a:t>interpretazione</a:t>
            </a:r>
            <a:r>
              <a:rPr lang="en-US" dirty="0"/>
              <a:t> </a:t>
            </a:r>
            <a:r>
              <a:rPr lang="en-US" dirty="0" err="1"/>
              <a:t>simultanea</a:t>
            </a:r>
            <a:endParaRPr lang="en-US" dirty="0"/>
          </a:p>
          <a:p>
            <a:pPr marL="514350" indent="-514350">
              <a:buAutoNum type="arabicParenR"/>
            </a:pPr>
            <a:r>
              <a:rPr lang="en-US" dirty="0"/>
              <a:t>Le </a:t>
            </a:r>
            <a:r>
              <a:rPr lang="en-US" dirty="0" err="1"/>
              <a:t>difese</a:t>
            </a:r>
            <a:r>
              <a:rPr lang="en-US" dirty="0"/>
              <a:t> </a:t>
            </a:r>
            <a:r>
              <a:rPr lang="en-US" dirty="0" err="1"/>
              <a:t>orali</a:t>
            </a:r>
            <a:r>
              <a:rPr lang="en-US" dirty="0"/>
              <a:t> (15 </a:t>
            </a:r>
            <a:r>
              <a:rPr lang="en-US" dirty="0" err="1"/>
              <a:t>minuti</a:t>
            </a:r>
            <a:r>
              <a:rPr lang="en-US" dirty="0"/>
              <a:t>; non </a:t>
            </a:r>
            <a:r>
              <a:rPr lang="en-US" dirty="0" err="1"/>
              <a:t>si</a:t>
            </a:r>
            <a:r>
              <a:rPr lang="en-US" dirty="0"/>
              <a:t> </a:t>
            </a:r>
            <a:r>
              <a:rPr lang="en-US" dirty="0" err="1"/>
              <a:t>devono</a:t>
            </a:r>
            <a:r>
              <a:rPr lang="en-US" dirty="0"/>
              <a:t> </a:t>
            </a:r>
            <a:r>
              <a:rPr lang="en-US" dirty="0" err="1"/>
              <a:t>ripetere</a:t>
            </a:r>
            <a:r>
              <a:rPr lang="en-US" dirty="0"/>
              <a:t> le </a:t>
            </a:r>
            <a:r>
              <a:rPr lang="en-US" dirty="0" err="1"/>
              <a:t>Osservazioni</a:t>
            </a:r>
            <a:r>
              <a:rPr lang="en-US" dirty="0"/>
              <a:t>; un solo </a:t>
            </a:r>
            <a:r>
              <a:rPr lang="en-US" dirty="0" err="1"/>
              <a:t>avvocato</a:t>
            </a:r>
            <a:r>
              <a:rPr lang="en-US" dirty="0"/>
              <a:t> </a:t>
            </a:r>
            <a:r>
              <a:rPr lang="en-US" dirty="0" err="1"/>
              <a:t>parla</a:t>
            </a:r>
            <a:r>
              <a:rPr lang="en-US" dirty="0"/>
              <a:t>, </a:t>
            </a:r>
            <a:r>
              <a:rPr lang="en-US" dirty="0" err="1"/>
              <a:t>eccezionalmente</a:t>
            </a:r>
            <a:r>
              <a:rPr lang="en-US" dirty="0"/>
              <a:t> 2; il testo </a:t>
            </a:r>
            <a:r>
              <a:rPr lang="en-US" dirty="0" err="1"/>
              <a:t>orale</a:t>
            </a:r>
            <a:r>
              <a:rPr lang="en-US" dirty="0"/>
              <a:t> </a:t>
            </a:r>
            <a:r>
              <a:rPr lang="en-US" dirty="0" err="1"/>
              <a:t>va</a:t>
            </a:r>
            <a:r>
              <a:rPr lang="en-US" dirty="0"/>
              <a:t> </a:t>
            </a:r>
            <a:r>
              <a:rPr lang="en-US" dirty="0" err="1"/>
              <a:t>trasmesso</a:t>
            </a:r>
            <a:r>
              <a:rPr lang="en-US" dirty="0"/>
              <a:t> il </a:t>
            </a:r>
            <a:r>
              <a:rPr lang="en-US" dirty="0" err="1"/>
              <a:t>giorno</a:t>
            </a:r>
            <a:r>
              <a:rPr lang="en-US" dirty="0"/>
              <a:t> </a:t>
            </a:r>
            <a:r>
              <a:rPr lang="en-US" dirty="0" err="1"/>
              <a:t>precedente</a:t>
            </a:r>
            <a:r>
              <a:rPr lang="en-US" dirty="0"/>
              <a:t> </a:t>
            </a:r>
            <a:r>
              <a:rPr lang="en-US" dirty="0" err="1"/>
              <a:t>alla</a:t>
            </a:r>
            <a:r>
              <a:rPr lang="en-US" dirty="0"/>
              <a:t> Corte; è </a:t>
            </a:r>
            <a:r>
              <a:rPr lang="en-US" dirty="0" err="1"/>
              <a:t>sconsigliato</a:t>
            </a:r>
            <a:r>
              <a:rPr lang="en-US" dirty="0"/>
              <a:t> </a:t>
            </a:r>
            <a:r>
              <a:rPr lang="en-US" dirty="0" err="1"/>
              <a:t>leggere</a:t>
            </a:r>
            <a:r>
              <a:rPr lang="en-US" dirty="0"/>
              <a:t> un testo </a:t>
            </a:r>
            <a:r>
              <a:rPr lang="en-US" dirty="0" err="1"/>
              <a:t>scritto</a:t>
            </a:r>
            <a:r>
              <a:rPr lang="en-US" dirty="0"/>
              <a:t>; </a:t>
            </a:r>
            <a:r>
              <a:rPr lang="en-US" dirty="0" err="1"/>
              <a:t>parlare</a:t>
            </a:r>
            <a:r>
              <a:rPr lang="en-US" dirty="0"/>
              <a:t> con cadenza </a:t>
            </a:r>
            <a:r>
              <a:rPr lang="en-US" dirty="0" err="1"/>
              <a:t>naturale</a:t>
            </a:r>
            <a:r>
              <a:rPr lang="en-US" dirty="0"/>
              <a:t>)</a:t>
            </a:r>
          </a:p>
          <a:p>
            <a:pPr marL="514350" indent="-514350">
              <a:buAutoNum type="arabicParenR"/>
            </a:pPr>
            <a:r>
              <a:rPr lang="en-US" dirty="0"/>
              <a:t>I </a:t>
            </a:r>
            <a:r>
              <a:rPr lang="en-US" dirty="0" err="1"/>
              <a:t>quesiti</a:t>
            </a:r>
            <a:r>
              <a:rPr lang="en-US" dirty="0"/>
              <a:t> </a:t>
            </a:r>
            <a:r>
              <a:rPr lang="en-US" dirty="0" err="1"/>
              <a:t>posti</a:t>
            </a:r>
            <a:r>
              <a:rPr lang="en-US" dirty="0"/>
              <a:t> </a:t>
            </a:r>
            <a:r>
              <a:rPr lang="en-US" dirty="0" err="1"/>
              <a:t>dai</a:t>
            </a:r>
            <a:r>
              <a:rPr lang="en-US" dirty="0"/>
              <a:t> </a:t>
            </a:r>
            <a:r>
              <a:rPr lang="en-US" dirty="0" err="1"/>
              <a:t>giudici</a:t>
            </a:r>
            <a:r>
              <a:rPr lang="en-US" dirty="0"/>
              <a:t>: è il </a:t>
            </a:r>
            <a:r>
              <a:rPr lang="en-US" dirty="0" err="1"/>
              <a:t>momento</a:t>
            </a:r>
            <a:r>
              <a:rPr lang="en-US" dirty="0"/>
              <a:t> </a:t>
            </a:r>
            <a:r>
              <a:rPr lang="en-US" dirty="0" err="1"/>
              <a:t>più</a:t>
            </a:r>
            <a:r>
              <a:rPr lang="en-US" dirty="0"/>
              <a:t> </a:t>
            </a:r>
            <a:r>
              <a:rPr lang="en-US" dirty="0" err="1"/>
              <a:t>complesso</a:t>
            </a:r>
            <a:r>
              <a:rPr lang="en-US" dirty="0"/>
              <a:t>!</a:t>
            </a:r>
          </a:p>
          <a:p>
            <a:pPr marL="514350" indent="-514350">
              <a:buAutoNum type="arabicParenR"/>
            </a:pPr>
            <a:r>
              <a:rPr lang="en-US" dirty="0"/>
              <a:t>Le </a:t>
            </a:r>
            <a:r>
              <a:rPr lang="en-US" dirty="0" err="1"/>
              <a:t>repliche</a:t>
            </a:r>
            <a:r>
              <a:rPr lang="en-US" dirty="0"/>
              <a:t>, se </a:t>
            </a:r>
            <a:r>
              <a:rPr lang="en-US" dirty="0" err="1"/>
              <a:t>l’avvocato</a:t>
            </a:r>
            <a:r>
              <a:rPr lang="en-US" dirty="0"/>
              <a:t> lo </a:t>
            </a:r>
            <a:r>
              <a:rPr lang="en-US" dirty="0" err="1"/>
              <a:t>richiede</a:t>
            </a:r>
            <a:r>
              <a:rPr lang="en-US" dirty="0"/>
              <a:t> (5 </a:t>
            </a:r>
            <a:r>
              <a:rPr lang="en-US" dirty="0" err="1"/>
              <a:t>minuti</a:t>
            </a:r>
            <a:r>
              <a:rPr lang="en-US" dirty="0"/>
              <a:t>)</a:t>
            </a:r>
          </a:p>
        </p:txBody>
      </p:sp>
    </p:spTree>
    <p:extLst>
      <p:ext uri="{BB962C8B-B14F-4D97-AF65-F5344CB8AC3E}">
        <p14:creationId xmlns:p14="http://schemas.microsoft.com/office/powerpoint/2010/main" val="858210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9E66D-A392-417F-AF4F-6BA48A199C47}"/>
              </a:ext>
            </a:extLst>
          </p:cNvPr>
          <p:cNvSpPr>
            <a:spLocks noGrp="1"/>
          </p:cNvSpPr>
          <p:nvPr>
            <p:ph type="title"/>
          </p:nvPr>
        </p:nvSpPr>
        <p:spPr/>
        <p:txBody>
          <a:bodyPr>
            <a:normAutofit/>
          </a:bodyPr>
          <a:lstStyle/>
          <a:p>
            <a:pPr algn="ctr"/>
            <a:r>
              <a:rPr lang="en-US" sz="2800" dirty="0">
                <a:solidFill>
                  <a:srgbClr val="FF0000"/>
                </a:solidFill>
              </a:rPr>
              <a:t>La </a:t>
            </a:r>
            <a:r>
              <a:rPr lang="en-US" sz="2800" dirty="0" err="1">
                <a:solidFill>
                  <a:srgbClr val="FF0000"/>
                </a:solidFill>
              </a:rPr>
              <a:t>peculiarità</a:t>
            </a:r>
            <a:r>
              <a:rPr lang="en-US" sz="2800" dirty="0">
                <a:solidFill>
                  <a:srgbClr val="FF0000"/>
                </a:solidFill>
              </a:rPr>
              <a:t> del </a:t>
            </a:r>
            <a:r>
              <a:rPr lang="en-US" sz="2800" dirty="0" err="1">
                <a:solidFill>
                  <a:srgbClr val="FF0000"/>
                </a:solidFill>
              </a:rPr>
              <a:t>rinvio</a:t>
            </a:r>
            <a:r>
              <a:rPr lang="en-US" sz="2800" dirty="0">
                <a:solidFill>
                  <a:srgbClr val="FF0000"/>
                </a:solidFill>
              </a:rPr>
              <a:t> </a:t>
            </a:r>
            <a:r>
              <a:rPr lang="en-US" sz="2800" dirty="0" err="1">
                <a:solidFill>
                  <a:srgbClr val="FF0000"/>
                </a:solidFill>
              </a:rPr>
              <a:t>pregiudiziale</a:t>
            </a:r>
            <a:endParaRPr lang="en-US" sz="2800" dirty="0">
              <a:solidFill>
                <a:srgbClr val="FF0000"/>
              </a:solidFill>
            </a:endParaRPr>
          </a:p>
        </p:txBody>
      </p:sp>
      <p:sp>
        <p:nvSpPr>
          <p:cNvPr id="3" name="Content Placeholder 2">
            <a:extLst>
              <a:ext uri="{FF2B5EF4-FFF2-40B4-BE49-F238E27FC236}">
                <a16:creationId xmlns:a16="http://schemas.microsoft.com/office/drawing/2014/main" id="{55BFBF82-A181-419B-ADCA-5A555280C584}"/>
              </a:ext>
            </a:extLst>
          </p:cNvPr>
          <p:cNvSpPr>
            <a:spLocks noGrp="1"/>
          </p:cNvSpPr>
          <p:nvPr>
            <p:ph idx="1"/>
          </p:nvPr>
        </p:nvSpPr>
        <p:spPr>
          <a:xfrm>
            <a:off x="563880" y="1356360"/>
            <a:ext cx="11109960" cy="5303520"/>
          </a:xfrm>
        </p:spPr>
        <p:txBody>
          <a:bodyPr>
            <a:noAutofit/>
          </a:bodyPr>
          <a:lstStyle/>
          <a:p>
            <a:pPr marL="0" indent="0">
              <a:buNone/>
            </a:pPr>
            <a:r>
              <a:rPr lang="it-IT" sz="2400" b="1" dirty="0">
                <a:solidFill>
                  <a:srgbClr val="00000A"/>
                </a:solidFill>
                <a:latin typeface="TimesNewRomanPSMT"/>
              </a:rPr>
              <a:t>Corte di giustizia =</a:t>
            </a:r>
            <a:r>
              <a:rPr lang="en-US" sz="2400" b="0" i="0" u="none" strike="noStrike" baseline="0" dirty="0">
                <a:solidFill>
                  <a:srgbClr val="00000A"/>
                </a:solidFill>
                <a:latin typeface="TimesNewRomanPSMT"/>
              </a:rPr>
              <a:t> </a:t>
            </a:r>
            <a:r>
              <a:rPr lang="it-IT" sz="2400" b="0" i="0" u="none" strike="noStrike" baseline="0" dirty="0">
                <a:solidFill>
                  <a:srgbClr val="00000A"/>
                </a:solidFill>
                <a:latin typeface="TimesNewRomanPSMT"/>
              </a:rPr>
              <a:t>custode del diritto:</a:t>
            </a:r>
            <a:r>
              <a:rPr lang="it-IT" sz="2400" dirty="0">
                <a:solidFill>
                  <a:srgbClr val="00000A"/>
                </a:solidFill>
                <a:latin typeface="TimesNewRomanPSMT"/>
              </a:rPr>
              <a:t> ad essa </a:t>
            </a:r>
            <a:r>
              <a:rPr lang="it-IT" sz="2400" b="0" i="0" u="none" strike="noStrike" baseline="0" dirty="0">
                <a:solidFill>
                  <a:srgbClr val="00000A"/>
                </a:solidFill>
                <a:latin typeface="TimesNewRomanPSMT"/>
              </a:rPr>
              <a:t>i Trattati richiedono di vegliare sul «rispetto del diritto nell’interpretazione e nell’applicazione dei trattati» (art. 19, par. 1, comma 1, TUE)</a:t>
            </a:r>
          </a:p>
          <a:p>
            <a:pPr marL="0" indent="0" algn="l">
              <a:buNone/>
            </a:pPr>
            <a:r>
              <a:rPr lang="en-GB" sz="2400" b="0" i="0" u="none" strike="noStrike" baseline="0" dirty="0" err="1">
                <a:solidFill>
                  <a:srgbClr val="00000A"/>
                </a:solidFill>
                <a:latin typeface="TimesNewRomanPSMT"/>
              </a:rPr>
              <a:t>L’esigenza</a:t>
            </a:r>
            <a:r>
              <a:rPr lang="en-GB" sz="2400" b="0" i="0" u="none" strike="noStrike" baseline="0" dirty="0">
                <a:solidFill>
                  <a:srgbClr val="00000A"/>
                </a:solidFill>
                <a:latin typeface="TimesNewRomanPSMT"/>
              </a:rPr>
              <a:t> </a:t>
            </a:r>
            <a:r>
              <a:rPr lang="en-GB" sz="2400" b="0" i="0" u="none" strike="noStrike" baseline="0" dirty="0" err="1">
                <a:solidFill>
                  <a:srgbClr val="00000A"/>
                </a:solidFill>
                <a:latin typeface="TimesNewRomanPSMT"/>
              </a:rPr>
              <a:t>che</a:t>
            </a:r>
            <a:r>
              <a:rPr lang="en-GB" sz="2400" b="0" i="0" u="none" strike="noStrike" baseline="0" dirty="0">
                <a:solidFill>
                  <a:srgbClr val="00000A"/>
                </a:solidFill>
                <a:latin typeface="TimesNewRomanPSMT"/>
              </a:rPr>
              <a:t> «the law is observed» </a:t>
            </a:r>
            <a:r>
              <a:rPr lang="it-IT" sz="2400" b="0" i="0" u="none" strike="noStrike" baseline="0" dirty="0">
                <a:solidFill>
                  <a:srgbClr val="00000A"/>
                </a:solidFill>
                <a:latin typeface="TimesNewRomanPSMT"/>
              </a:rPr>
              <a:t>(versione inglese della stessa disposizione) è di primaria importanza:</a:t>
            </a:r>
            <a:r>
              <a:rPr lang="it-IT" sz="2400" dirty="0">
                <a:solidFill>
                  <a:srgbClr val="00000A"/>
                </a:solidFill>
                <a:latin typeface="TimesNewRomanPSMT"/>
              </a:rPr>
              <a:t> </a:t>
            </a:r>
            <a:r>
              <a:rPr lang="it-IT" sz="2400" b="1" dirty="0">
                <a:solidFill>
                  <a:srgbClr val="00000A"/>
                </a:solidFill>
                <a:latin typeface="TimesNewRomanPSMT"/>
                <a:cs typeface="Calibri" panose="020F0502020204030204" pitchFamily="34" charset="0"/>
              </a:rPr>
              <a:t>→</a:t>
            </a:r>
            <a:r>
              <a:rPr lang="it-IT" sz="2400" b="0" i="0" u="none" strike="noStrike" baseline="0" dirty="0">
                <a:solidFill>
                  <a:srgbClr val="00000A"/>
                </a:solidFill>
                <a:latin typeface="TimesNewRomanPSMT"/>
              </a:rPr>
              <a:t> l’uniformità di interpretazione e applicazione del diritto «comune» negli Stati membri. Spesso inesistente </a:t>
            </a:r>
            <a:r>
              <a:rPr lang="it-IT" sz="2400" dirty="0">
                <a:solidFill>
                  <a:srgbClr val="00000A"/>
                </a:solidFill>
                <a:latin typeface="TimesNewRomanPSMT"/>
              </a:rPr>
              <a:t>negli accordi internazionali di diritto uniforme, l’accentramento della funzione nomofilattica in un organo comune è istituto unico</a:t>
            </a:r>
            <a:endParaRPr lang="it-IT" sz="2400" b="0" i="0" u="none" strike="noStrike" baseline="0" dirty="0">
              <a:solidFill>
                <a:srgbClr val="00000A"/>
              </a:solidFill>
              <a:latin typeface="TimesNewRomanPSMT"/>
            </a:endParaRPr>
          </a:p>
          <a:p>
            <a:pPr marL="0" indent="0" algn="l">
              <a:buNone/>
            </a:pPr>
            <a:r>
              <a:rPr lang="it-IT" sz="2400" b="1" dirty="0">
                <a:solidFill>
                  <a:srgbClr val="00000A"/>
                </a:solidFill>
                <a:latin typeface="TimesNewRomanPSMT"/>
              </a:rPr>
              <a:t>Il </a:t>
            </a:r>
            <a:r>
              <a:rPr lang="en-US" sz="2400" b="1" i="0" u="none" strike="noStrike" baseline="0" dirty="0" err="1">
                <a:solidFill>
                  <a:srgbClr val="00000A"/>
                </a:solidFill>
                <a:latin typeface="TimesNewRomanPSMT"/>
              </a:rPr>
              <a:t>rinvio</a:t>
            </a:r>
            <a:r>
              <a:rPr lang="en-US" sz="2400" b="1" i="0" u="none" strike="noStrike" baseline="0" dirty="0">
                <a:solidFill>
                  <a:srgbClr val="00000A"/>
                </a:solidFill>
                <a:latin typeface="TimesNewRomanPSMT"/>
              </a:rPr>
              <a:t> </a:t>
            </a:r>
            <a:r>
              <a:rPr lang="en-US" sz="2400" b="1" i="0" u="none" strike="noStrike" baseline="0" dirty="0" err="1">
                <a:solidFill>
                  <a:srgbClr val="00000A"/>
                </a:solidFill>
                <a:latin typeface="TimesNewRomanPSMT"/>
              </a:rPr>
              <a:t>pregiudiziale</a:t>
            </a:r>
            <a:r>
              <a:rPr lang="it-IT" sz="2400" b="1" dirty="0">
                <a:solidFill>
                  <a:srgbClr val="00000A"/>
                </a:solidFill>
                <a:latin typeface="TimesNewRomanPSMT"/>
              </a:rPr>
              <a:t> </a:t>
            </a:r>
            <a:r>
              <a:rPr lang="it-IT" sz="2400" dirty="0">
                <a:solidFill>
                  <a:srgbClr val="00000A"/>
                </a:solidFill>
                <a:latin typeface="TimesNewRomanPSMT"/>
              </a:rPr>
              <a:t>(art. 267 TFUE) è la </a:t>
            </a:r>
            <a:r>
              <a:rPr lang="it-IT" sz="2400" b="0" i="0" u="none" strike="noStrike" baseline="0" dirty="0">
                <a:solidFill>
                  <a:srgbClr val="00000A"/>
                </a:solidFill>
                <a:latin typeface="TimesNewRomanPSMT"/>
              </a:rPr>
              <a:t>“chiave di volta” del sistema giurisdizionale dell’Unione (parere 2/13, </a:t>
            </a:r>
            <a:r>
              <a:rPr lang="it-IT" sz="2400" b="0" i="0" u="none" strike="noStrike" baseline="0" dirty="0" err="1">
                <a:solidFill>
                  <a:srgbClr val="00000A"/>
                </a:solidFill>
                <a:latin typeface="TimesNewRomanPSMT"/>
              </a:rPr>
              <a:t>sent</a:t>
            </a:r>
            <a:r>
              <a:rPr lang="it-IT" sz="2400" b="0" i="0" u="none" strike="noStrike" baseline="0" dirty="0">
                <a:solidFill>
                  <a:srgbClr val="00000A"/>
                </a:solidFill>
                <a:latin typeface="TimesNewRomanPSMT"/>
              </a:rPr>
              <a:t>. </a:t>
            </a:r>
            <a:r>
              <a:rPr lang="it-IT" sz="2400" b="0" i="0" u="none" strike="noStrike" baseline="0" dirty="0" err="1">
                <a:solidFill>
                  <a:srgbClr val="00000A"/>
                </a:solidFill>
                <a:latin typeface="TimesNewRomanPSMT"/>
              </a:rPr>
              <a:t>Achmea</a:t>
            </a:r>
            <a:r>
              <a:rPr lang="it-IT" sz="2400" b="0" i="0" u="none" strike="noStrike" baseline="0" dirty="0">
                <a:solidFill>
                  <a:srgbClr val="00000A"/>
                </a:solidFill>
                <a:latin typeface="TimesNewRomanPSMT"/>
              </a:rPr>
              <a:t>)</a:t>
            </a:r>
          </a:p>
          <a:p>
            <a:pPr marL="0" indent="0" algn="l">
              <a:buNone/>
            </a:pPr>
            <a:r>
              <a:rPr lang="it-IT" sz="2400" b="1" dirty="0">
                <a:solidFill>
                  <a:srgbClr val="00000A"/>
                </a:solidFill>
                <a:latin typeface="TimesNewRomanPSMT"/>
                <a:cs typeface="Calibri" panose="020F0502020204030204" pitchFamily="34" charset="0"/>
              </a:rPr>
              <a:t>→ </a:t>
            </a:r>
            <a:r>
              <a:rPr lang="it-IT" sz="2400" b="1" i="0" u="none" strike="noStrike" baseline="0" dirty="0">
                <a:solidFill>
                  <a:srgbClr val="00000A"/>
                </a:solidFill>
                <a:latin typeface="TimesNewRomanPSMT"/>
              </a:rPr>
              <a:t>modello giurisdizionale di tutela dei diritti </a:t>
            </a:r>
            <a:r>
              <a:rPr lang="it-IT" sz="2400" b="0" i="0" u="none" strike="noStrike" baseline="0" dirty="0">
                <a:solidFill>
                  <a:srgbClr val="00000A"/>
                </a:solidFill>
                <a:latin typeface="TimesNewRomanPSMT"/>
              </a:rPr>
              <a:t>che poggia sull’essenziale </a:t>
            </a:r>
            <a:r>
              <a:rPr lang="it-IT" sz="2400" b="1" i="0" u="none" strike="noStrike" baseline="0" dirty="0">
                <a:solidFill>
                  <a:srgbClr val="00000A"/>
                </a:solidFill>
                <a:latin typeface="TimesNewRomanPSMT"/>
              </a:rPr>
              <a:t>ruolo assegnato ai giudici nazionali </a:t>
            </a:r>
            <a:r>
              <a:rPr lang="it-IT" sz="2400" b="0" i="0" u="none" strike="noStrike" baseline="0" dirty="0">
                <a:solidFill>
                  <a:srgbClr val="00000A"/>
                </a:solidFill>
                <a:latin typeface="TimesNewRomanPSMT"/>
              </a:rPr>
              <a:t>– i giudici del </a:t>
            </a:r>
            <a:r>
              <a:rPr lang="it-IT" sz="2400" b="0" i="1" u="none" strike="noStrike" baseline="0" dirty="0">
                <a:solidFill>
                  <a:srgbClr val="00000A"/>
                </a:solidFill>
                <a:latin typeface="TimesNewRomanPS-ItalicMT"/>
              </a:rPr>
              <a:t>diritto comune </a:t>
            </a:r>
            <a:r>
              <a:rPr lang="it-IT" sz="2400" b="0" i="0" u="none" strike="noStrike" baseline="0" dirty="0">
                <a:solidFill>
                  <a:srgbClr val="00000A"/>
                </a:solidFill>
                <a:latin typeface="TimesNewRomanPSMT"/>
              </a:rPr>
              <a:t>– che applicano quotidianamente le norme europee come uniformemente interpretate dalla Corte di giustizia: solo così la loro effettività è garantita nel territorio dell’Unione</a:t>
            </a:r>
            <a:endParaRPr lang="en-US" sz="2400" dirty="0"/>
          </a:p>
        </p:txBody>
      </p:sp>
    </p:spTree>
    <p:extLst>
      <p:ext uri="{BB962C8B-B14F-4D97-AF65-F5344CB8AC3E}">
        <p14:creationId xmlns:p14="http://schemas.microsoft.com/office/powerpoint/2010/main" val="3622006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0011B-C93A-4836-A316-56063428854D}"/>
              </a:ext>
            </a:extLst>
          </p:cNvPr>
          <p:cNvSpPr>
            <a:spLocks noGrp="1"/>
          </p:cNvSpPr>
          <p:nvPr>
            <p:ph type="title"/>
          </p:nvPr>
        </p:nvSpPr>
        <p:spPr>
          <a:xfrm>
            <a:off x="705853" y="365125"/>
            <a:ext cx="10647947" cy="838033"/>
          </a:xfrm>
        </p:spPr>
        <p:txBody>
          <a:bodyPr>
            <a:normAutofit/>
          </a:bodyPr>
          <a:lstStyle/>
          <a:p>
            <a:pPr algn="ctr"/>
            <a:r>
              <a:rPr lang="en-US" sz="2800" dirty="0" err="1">
                <a:solidFill>
                  <a:srgbClr val="FF0000"/>
                </a:solidFill>
              </a:rPr>
              <a:t>Ruolo</a:t>
            </a:r>
            <a:r>
              <a:rPr lang="en-US" sz="2800" dirty="0">
                <a:solidFill>
                  <a:srgbClr val="FF0000"/>
                </a:solidFill>
              </a:rPr>
              <a:t> </a:t>
            </a:r>
            <a:r>
              <a:rPr lang="en-US" sz="2800" dirty="0" err="1">
                <a:solidFill>
                  <a:srgbClr val="FF0000"/>
                </a:solidFill>
              </a:rPr>
              <a:t>essenziale</a:t>
            </a:r>
            <a:r>
              <a:rPr lang="en-US" sz="2800" dirty="0">
                <a:solidFill>
                  <a:srgbClr val="FF0000"/>
                </a:solidFill>
              </a:rPr>
              <a:t> </a:t>
            </a:r>
            <a:r>
              <a:rPr lang="en-US" sz="2800" dirty="0" err="1">
                <a:solidFill>
                  <a:srgbClr val="FF0000"/>
                </a:solidFill>
              </a:rPr>
              <a:t>degli</a:t>
            </a:r>
            <a:r>
              <a:rPr lang="en-US" sz="2800" dirty="0">
                <a:solidFill>
                  <a:srgbClr val="FF0000"/>
                </a:solidFill>
              </a:rPr>
              <a:t> </a:t>
            </a:r>
            <a:r>
              <a:rPr lang="en-US" sz="2800" dirty="0" err="1">
                <a:solidFill>
                  <a:srgbClr val="FF0000"/>
                </a:solidFill>
              </a:rPr>
              <a:t>avvocati</a:t>
            </a:r>
            <a:r>
              <a:rPr lang="en-US" sz="2800" dirty="0">
                <a:solidFill>
                  <a:srgbClr val="FF0000"/>
                </a:solidFill>
              </a:rPr>
              <a:t> </a:t>
            </a:r>
            <a:r>
              <a:rPr lang="en-US" sz="2800" dirty="0" err="1">
                <a:solidFill>
                  <a:srgbClr val="FF0000"/>
                </a:solidFill>
              </a:rPr>
              <a:t>dinanzi</a:t>
            </a:r>
            <a:r>
              <a:rPr lang="en-US" sz="2800" dirty="0">
                <a:solidFill>
                  <a:srgbClr val="FF0000"/>
                </a:solidFill>
              </a:rPr>
              <a:t> al </a:t>
            </a:r>
            <a:r>
              <a:rPr lang="en-US" sz="2800" dirty="0" err="1">
                <a:solidFill>
                  <a:srgbClr val="FF0000"/>
                </a:solidFill>
              </a:rPr>
              <a:t>giudice</a:t>
            </a:r>
            <a:r>
              <a:rPr lang="en-US" sz="2800" dirty="0">
                <a:solidFill>
                  <a:srgbClr val="FF0000"/>
                </a:solidFill>
              </a:rPr>
              <a:t> </a:t>
            </a:r>
            <a:r>
              <a:rPr lang="en-US" sz="2800" dirty="0" err="1">
                <a:solidFill>
                  <a:srgbClr val="FF0000"/>
                </a:solidFill>
              </a:rPr>
              <a:t>nazionale</a:t>
            </a:r>
            <a:endParaRPr lang="en-US" sz="2800" dirty="0">
              <a:solidFill>
                <a:srgbClr val="FF0000"/>
              </a:solidFill>
            </a:endParaRPr>
          </a:p>
        </p:txBody>
      </p:sp>
      <p:sp>
        <p:nvSpPr>
          <p:cNvPr id="3" name="Content Placeholder 2">
            <a:extLst>
              <a:ext uri="{FF2B5EF4-FFF2-40B4-BE49-F238E27FC236}">
                <a16:creationId xmlns:a16="http://schemas.microsoft.com/office/drawing/2014/main" id="{E7C663A8-DA7E-4055-946B-7FAE526B1019}"/>
              </a:ext>
            </a:extLst>
          </p:cNvPr>
          <p:cNvSpPr>
            <a:spLocks noGrp="1"/>
          </p:cNvSpPr>
          <p:nvPr>
            <p:ph idx="1"/>
          </p:nvPr>
        </p:nvSpPr>
        <p:spPr>
          <a:xfrm>
            <a:off x="705853" y="1411705"/>
            <a:ext cx="10830827" cy="5081170"/>
          </a:xfrm>
        </p:spPr>
        <p:txBody>
          <a:bodyPr>
            <a:normAutofit/>
          </a:bodyPr>
          <a:lstStyle/>
          <a:p>
            <a:pPr marL="0" indent="0">
              <a:buNone/>
            </a:pPr>
            <a:r>
              <a:rPr lang="en-US" dirty="0">
                <a:latin typeface="TimesNewRomanPS-ItalicMT"/>
              </a:rPr>
              <a:t>RP non è </a:t>
            </a:r>
            <a:r>
              <a:rPr lang="en-US" dirty="0" err="1">
                <a:latin typeface="TimesNewRomanPS-ItalicMT"/>
              </a:rPr>
              <a:t>strumento</a:t>
            </a:r>
            <a:r>
              <a:rPr lang="en-US" dirty="0">
                <a:latin typeface="TimesNewRomanPS-ItalicMT"/>
              </a:rPr>
              <a:t> a </a:t>
            </a:r>
            <a:r>
              <a:rPr lang="en-US" dirty="0" err="1">
                <a:latin typeface="TimesNewRomanPS-ItalicMT"/>
              </a:rPr>
              <a:t>disposizione</a:t>
            </a:r>
            <a:r>
              <a:rPr lang="en-US" dirty="0">
                <a:latin typeface="TimesNewRomanPS-ItalicMT"/>
              </a:rPr>
              <a:t> </a:t>
            </a:r>
            <a:r>
              <a:rPr lang="en-US" dirty="0" err="1">
                <a:latin typeface="TimesNewRomanPS-ItalicMT"/>
              </a:rPr>
              <a:t>delle</a:t>
            </a:r>
            <a:r>
              <a:rPr lang="en-US" dirty="0">
                <a:latin typeface="TimesNewRomanPS-ItalicMT"/>
              </a:rPr>
              <a:t> parti (C-210/06, </a:t>
            </a:r>
            <a:r>
              <a:rPr lang="en-US" dirty="0" err="1">
                <a:latin typeface="TimesNewRomanPS-ItalicMT"/>
              </a:rPr>
              <a:t>Cartesio</a:t>
            </a:r>
            <a:r>
              <a:rPr lang="en-US" dirty="0">
                <a:latin typeface="TimesNewRomanPS-ItalicMT"/>
              </a:rPr>
              <a:t>)</a:t>
            </a:r>
          </a:p>
          <a:p>
            <a:pPr marL="0" indent="0">
              <a:buNone/>
            </a:pPr>
            <a:endParaRPr lang="en-US" dirty="0">
              <a:latin typeface="TimesNewRomanPS-ItalicMT"/>
            </a:endParaRPr>
          </a:p>
          <a:p>
            <a:pPr>
              <a:buFontTx/>
              <a:buChar char="-"/>
            </a:pPr>
            <a:r>
              <a:rPr lang="en-US" dirty="0">
                <a:latin typeface="TimesNewRomanPS-ItalicMT"/>
              </a:rPr>
              <a:t>Le parti non </a:t>
            </a:r>
            <a:r>
              <a:rPr lang="en-US" dirty="0" err="1">
                <a:latin typeface="TimesNewRomanPS-ItalicMT"/>
              </a:rPr>
              <a:t>possono</a:t>
            </a:r>
            <a:r>
              <a:rPr lang="en-US" dirty="0">
                <a:latin typeface="TimesNewRomanPS-ItalicMT"/>
              </a:rPr>
              <a:t> </a:t>
            </a:r>
            <a:r>
              <a:rPr lang="en-US" dirty="0" err="1">
                <a:latin typeface="TimesNewRomanPS-ItalicMT"/>
              </a:rPr>
              <a:t>modificare</a:t>
            </a:r>
            <a:r>
              <a:rPr lang="en-US" dirty="0">
                <a:latin typeface="TimesNewRomanPS-ItalicMT"/>
              </a:rPr>
              <a:t> </a:t>
            </a:r>
            <a:r>
              <a:rPr lang="en-US" dirty="0" err="1">
                <a:latin typeface="TimesNewRomanPS-ItalicMT"/>
              </a:rPr>
              <a:t>i</a:t>
            </a:r>
            <a:r>
              <a:rPr lang="en-US" dirty="0">
                <a:latin typeface="TimesNewRomanPS-ItalicMT"/>
              </a:rPr>
              <a:t> </a:t>
            </a:r>
            <a:r>
              <a:rPr lang="en-US" dirty="0" err="1">
                <a:latin typeface="TimesNewRomanPS-ItalicMT"/>
              </a:rPr>
              <a:t>quesiti</a:t>
            </a:r>
            <a:r>
              <a:rPr lang="en-US" dirty="0">
                <a:latin typeface="TimesNewRomanPS-ItalicMT"/>
              </a:rPr>
              <a:t> </a:t>
            </a:r>
            <a:r>
              <a:rPr lang="en-US" dirty="0" err="1">
                <a:latin typeface="TimesNewRomanPS-ItalicMT"/>
              </a:rPr>
              <a:t>pregiudiziali</a:t>
            </a:r>
            <a:r>
              <a:rPr lang="en-US" dirty="0">
                <a:latin typeface="TimesNewRomanPS-ItalicMT"/>
              </a:rPr>
              <a:t> (C-136/12, </a:t>
            </a:r>
            <a:r>
              <a:rPr lang="en-US" dirty="0" err="1">
                <a:latin typeface="TimesNewRomanPS-ItalicMT"/>
              </a:rPr>
              <a:t>Consiglio</a:t>
            </a:r>
            <a:r>
              <a:rPr lang="en-US" dirty="0">
                <a:latin typeface="TimesNewRomanPS-ItalicMT"/>
              </a:rPr>
              <a:t> </a:t>
            </a:r>
            <a:r>
              <a:rPr lang="en-US" dirty="0" err="1">
                <a:latin typeface="TimesNewRomanPS-ItalicMT"/>
              </a:rPr>
              <a:t>nazionale</a:t>
            </a:r>
            <a:r>
              <a:rPr lang="en-US" dirty="0">
                <a:latin typeface="TimesNewRomanPS-ItalicMT"/>
              </a:rPr>
              <a:t> </a:t>
            </a:r>
            <a:r>
              <a:rPr lang="en-US" dirty="0" err="1">
                <a:latin typeface="TimesNewRomanPS-ItalicMT"/>
              </a:rPr>
              <a:t>geologi</a:t>
            </a:r>
            <a:r>
              <a:rPr lang="en-US" dirty="0">
                <a:latin typeface="TimesNewRomanPS-ItalicMT"/>
              </a:rPr>
              <a:t>)</a:t>
            </a:r>
          </a:p>
          <a:p>
            <a:pPr marL="0" indent="0">
              <a:buNone/>
            </a:pPr>
            <a:endParaRPr lang="en-US" dirty="0">
              <a:latin typeface="TimesNewRomanPS-ItalicMT"/>
            </a:endParaRPr>
          </a:p>
          <a:p>
            <a:pPr>
              <a:buFontTx/>
              <a:buChar char="-"/>
            </a:pPr>
            <a:r>
              <a:rPr lang="en-US" dirty="0">
                <a:latin typeface="TimesNewRomanPS-ItalicMT"/>
              </a:rPr>
              <a:t>il GN </a:t>
            </a:r>
            <a:r>
              <a:rPr lang="en-US" dirty="0" err="1">
                <a:latin typeface="TimesNewRomanPS-ItalicMT"/>
              </a:rPr>
              <a:t>può</a:t>
            </a:r>
            <a:r>
              <a:rPr lang="en-US" dirty="0">
                <a:latin typeface="TimesNewRomanPS-ItalicMT"/>
              </a:rPr>
              <a:t> </a:t>
            </a:r>
            <a:r>
              <a:rPr lang="en-US" dirty="0" err="1">
                <a:latin typeface="TimesNewRomanPS-ItalicMT"/>
              </a:rPr>
              <a:t>invitare</a:t>
            </a:r>
            <a:r>
              <a:rPr lang="en-US" dirty="0">
                <a:latin typeface="TimesNewRomanPS-ItalicMT"/>
              </a:rPr>
              <a:t> le parti a </a:t>
            </a:r>
            <a:r>
              <a:rPr lang="en-US" dirty="0" err="1">
                <a:latin typeface="TimesNewRomanPS-ItalicMT"/>
              </a:rPr>
              <a:t>suggerire</a:t>
            </a:r>
            <a:r>
              <a:rPr lang="en-US" dirty="0">
                <a:latin typeface="TimesNewRomanPS-ItalicMT"/>
              </a:rPr>
              <a:t> </a:t>
            </a:r>
            <a:r>
              <a:rPr lang="en-US" dirty="0" err="1">
                <a:latin typeface="TimesNewRomanPS-ItalicMT"/>
              </a:rPr>
              <a:t>formulazioni</a:t>
            </a:r>
            <a:r>
              <a:rPr lang="en-US" dirty="0">
                <a:latin typeface="TimesNewRomanPS-ItalicMT"/>
              </a:rPr>
              <a:t> </a:t>
            </a:r>
            <a:r>
              <a:rPr lang="en-US" dirty="0" err="1">
                <a:latin typeface="TimesNewRomanPS-ItalicMT"/>
              </a:rPr>
              <a:t>dei</a:t>
            </a:r>
            <a:r>
              <a:rPr lang="en-US" dirty="0">
                <a:latin typeface="TimesNewRomanPS-ItalicMT"/>
              </a:rPr>
              <a:t> </a:t>
            </a:r>
            <a:r>
              <a:rPr lang="en-US" dirty="0" err="1">
                <a:latin typeface="TimesNewRomanPS-ItalicMT"/>
              </a:rPr>
              <a:t>quesiti</a:t>
            </a:r>
            <a:r>
              <a:rPr lang="en-US" dirty="0">
                <a:latin typeface="TimesNewRomanPS-ItalicMT"/>
              </a:rPr>
              <a:t> (C-104/10 Kelly)</a:t>
            </a:r>
            <a:r>
              <a:rPr lang="it-IT" sz="1800" b="1" dirty="0">
                <a:effectLst/>
                <a:latin typeface="Calibri" panose="020F0502020204030204" pitchFamily="34" charset="0"/>
                <a:ea typeface="Calibri" panose="020F0502020204030204" pitchFamily="34" charset="0"/>
                <a:cs typeface="Arial" panose="020B0604020202020204" pitchFamily="34" charset="0"/>
              </a:rPr>
              <a:t> → </a:t>
            </a:r>
            <a:r>
              <a:rPr lang="en-US" dirty="0" err="1">
                <a:latin typeface="TimesNewRomanPS-ItalicMT"/>
              </a:rPr>
              <a:t>ruolo</a:t>
            </a:r>
            <a:r>
              <a:rPr lang="en-US" dirty="0">
                <a:latin typeface="TimesNewRomanPS-ItalicMT"/>
              </a:rPr>
              <a:t> </a:t>
            </a:r>
            <a:r>
              <a:rPr lang="en-US" dirty="0" err="1">
                <a:latin typeface="TimesNewRomanPS-ItalicMT"/>
              </a:rPr>
              <a:t>essenziale</a:t>
            </a:r>
            <a:r>
              <a:rPr lang="en-US" dirty="0">
                <a:latin typeface="TimesNewRomanPS-ItalicMT"/>
              </a:rPr>
              <a:t> </a:t>
            </a:r>
            <a:r>
              <a:rPr lang="en-US" dirty="0" err="1">
                <a:latin typeface="TimesNewRomanPS-ItalicMT"/>
              </a:rPr>
              <a:t>degli</a:t>
            </a:r>
            <a:r>
              <a:rPr lang="en-US" dirty="0">
                <a:latin typeface="TimesNewRomanPS-ItalicMT"/>
              </a:rPr>
              <a:t> </a:t>
            </a:r>
            <a:r>
              <a:rPr lang="en-US" dirty="0" err="1">
                <a:latin typeface="TimesNewRomanPS-ItalicMT"/>
              </a:rPr>
              <a:t>avvocati</a:t>
            </a:r>
            <a:r>
              <a:rPr lang="en-US" dirty="0">
                <a:latin typeface="TimesNewRomanPS-ItalicMT"/>
              </a:rPr>
              <a:t>  </a:t>
            </a:r>
            <a:r>
              <a:rPr lang="en-US" dirty="0" err="1">
                <a:latin typeface="TimesNewRomanPS-ItalicMT"/>
              </a:rPr>
              <a:t>nell’orientare</a:t>
            </a:r>
            <a:r>
              <a:rPr lang="en-US" dirty="0">
                <a:latin typeface="TimesNewRomanPS-ItalicMT"/>
              </a:rPr>
              <a:t> il Giudice </a:t>
            </a:r>
            <a:r>
              <a:rPr lang="en-US" dirty="0" err="1">
                <a:latin typeface="TimesNewRomanPS-ItalicMT"/>
              </a:rPr>
              <a:t>nazionale</a:t>
            </a:r>
            <a:endParaRPr lang="en-US" dirty="0">
              <a:latin typeface="TimesNewRomanPS-ItalicMT"/>
            </a:endParaRPr>
          </a:p>
          <a:p>
            <a:pPr marL="0" indent="0">
              <a:buNone/>
            </a:pPr>
            <a:endParaRPr lang="en-US" dirty="0">
              <a:latin typeface="TimesNewRomanPS-ItalicMT"/>
            </a:endParaRPr>
          </a:p>
          <a:p>
            <a:pPr marL="0" indent="0">
              <a:buNone/>
            </a:pPr>
            <a:endParaRPr lang="en-US" dirty="0">
              <a:latin typeface="TimesNewRomanPS-ItalicMT"/>
            </a:endParaRPr>
          </a:p>
          <a:p>
            <a:pPr marL="514350" indent="-514350">
              <a:buAutoNum type="alphaUcParenR"/>
            </a:pPr>
            <a:endParaRPr lang="en-US" dirty="0">
              <a:latin typeface="TimesNewRomanPS-ItalicMT"/>
            </a:endParaRPr>
          </a:p>
          <a:p>
            <a:pPr marL="0" indent="0">
              <a:buNone/>
            </a:pPr>
            <a:endParaRPr lang="en-US" dirty="0"/>
          </a:p>
        </p:txBody>
      </p:sp>
    </p:spTree>
    <p:extLst>
      <p:ext uri="{BB962C8B-B14F-4D97-AF65-F5344CB8AC3E}">
        <p14:creationId xmlns:p14="http://schemas.microsoft.com/office/powerpoint/2010/main" val="51451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D2620-02EF-42A9-8915-8341F6372F6D}"/>
              </a:ext>
            </a:extLst>
          </p:cNvPr>
          <p:cNvSpPr>
            <a:spLocks noGrp="1"/>
          </p:cNvSpPr>
          <p:nvPr>
            <p:ph type="title"/>
          </p:nvPr>
        </p:nvSpPr>
        <p:spPr>
          <a:xfrm>
            <a:off x="990600" y="365125"/>
            <a:ext cx="10363200" cy="518795"/>
          </a:xfrm>
        </p:spPr>
        <p:txBody>
          <a:bodyPr>
            <a:normAutofit fontScale="90000"/>
          </a:bodyPr>
          <a:lstStyle/>
          <a:p>
            <a:pPr algn="ctr"/>
            <a:r>
              <a:rPr lang="en-US" dirty="0">
                <a:solidFill>
                  <a:srgbClr val="FF0000"/>
                </a:solidFill>
              </a:rPr>
              <a:t>Le </a:t>
            </a:r>
            <a:r>
              <a:rPr lang="en-US" dirty="0" err="1">
                <a:solidFill>
                  <a:srgbClr val="FF0000"/>
                </a:solidFill>
              </a:rPr>
              <a:t>posizioni</a:t>
            </a:r>
            <a:r>
              <a:rPr lang="en-US" dirty="0">
                <a:solidFill>
                  <a:srgbClr val="FF0000"/>
                </a:solidFill>
              </a:rPr>
              <a:t> </a:t>
            </a:r>
            <a:r>
              <a:rPr lang="en-US" dirty="0" err="1">
                <a:solidFill>
                  <a:srgbClr val="FF0000"/>
                </a:solidFill>
              </a:rPr>
              <a:t>delle</a:t>
            </a:r>
            <a:r>
              <a:rPr lang="en-US" dirty="0">
                <a:solidFill>
                  <a:srgbClr val="FF0000"/>
                </a:solidFill>
              </a:rPr>
              <a:t> parti </a:t>
            </a:r>
          </a:p>
        </p:txBody>
      </p:sp>
      <p:sp>
        <p:nvSpPr>
          <p:cNvPr id="3" name="Content Placeholder 2">
            <a:extLst>
              <a:ext uri="{FF2B5EF4-FFF2-40B4-BE49-F238E27FC236}">
                <a16:creationId xmlns:a16="http://schemas.microsoft.com/office/drawing/2014/main" id="{005DC9A2-99DE-42AF-863C-652F43AFFFE0}"/>
              </a:ext>
            </a:extLst>
          </p:cNvPr>
          <p:cNvSpPr>
            <a:spLocks noGrp="1"/>
          </p:cNvSpPr>
          <p:nvPr>
            <p:ph idx="1"/>
          </p:nvPr>
        </p:nvSpPr>
        <p:spPr>
          <a:xfrm>
            <a:off x="533400" y="1447800"/>
            <a:ext cx="11186160" cy="5045075"/>
          </a:xfrm>
        </p:spPr>
        <p:txBody>
          <a:bodyPr>
            <a:normAutofit lnSpcReduction="10000"/>
          </a:bodyPr>
          <a:lstStyle/>
          <a:p>
            <a:pPr marL="0" indent="0">
              <a:buNone/>
            </a:pPr>
            <a:r>
              <a:rPr lang="en-US" dirty="0">
                <a:latin typeface="TimesNewRomanPS-ItalicMT"/>
              </a:rPr>
              <a:t>Di </a:t>
            </a:r>
            <a:r>
              <a:rPr lang="en-US" dirty="0" err="1">
                <a:latin typeface="TimesNewRomanPS-ItalicMT"/>
              </a:rPr>
              <a:t>regola</a:t>
            </a:r>
            <a:r>
              <a:rPr lang="en-US" dirty="0">
                <a:latin typeface="TimesNewRomanPS-ItalicMT"/>
              </a:rPr>
              <a:t>, due </a:t>
            </a:r>
            <a:r>
              <a:rPr lang="en-US" dirty="0" err="1">
                <a:latin typeface="TimesNewRomanPS-ItalicMT"/>
              </a:rPr>
              <a:t>posizioni</a:t>
            </a:r>
            <a:r>
              <a:rPr lang="en-US" dirty="0">
                <a:latin typeface="TimesNewRomanPS-ItalicMT"/>
              </a:rPr>
              <a:t> </a:t>
            </a:r>
            <a:r>
              <a:rPr lang="en-US" dirty="0" err="1">
                <a:latin typeface="TimesNewRomanPS-ItalicMT"/>
              </a:rPr>
              <a:t>opposte</a:t>
            </a:r>
            <a:r>
              <a:rPr lang="en-US" dirty="0">
                <a:latin typeface="TimesNewRomanPS-ItalicMT"/>
              </a:rPr>
              <a:t>: </a:t>
            </a:r>
            <a:r>
              <a:rPr lang="en-US" dirty="0">
                <a:solidFill>
                  <a:srgbClr val="FF0000"/>
                </a:solidFill>
                <a:latin typeface="TimesNewRomanPS-ItalicMT"/>
              </a:rPr>
              <a:t>A) </a:t>
            </a:r>
            <a:r>
              <a:rPr lang="en-US" dirty="0" err="1">
                <a:solidFill>
                  <a:srgbClr val="FF0000"/>
                </a:solidFill>
                <a:latin typeface="TimesNewRomanPS-ItalicMT"/>
              </a:rPr>
              <a:t>favorevole</a:t>
            </a:r>
            <a:r>
              <a:rPr lang="en-US" dirty="0">
                <a:solidFill>
                  <a:srgbClr val="FF0000"/>
                </a:solidFill>
                <a:latin typeface="TimesNewRomanPS-ItalicMT"/>
              </a:rPr>
              <a:t> </a:t>
            </a:r>
            <a:r>
              <a:rPr lang="en-US" dirty="0">
                <a:latin typeface="TimesNewRomanPS-ItalicMT"/>
              </a:rPr>
              <a:t>al </a:t>
            </a:r>
            <a:r>
              <a:rPr lang="en-US" dirty="0" err="1">
                <a:latin typeface="TimesNewRomanPS-ItalicMT"/>
              </a:rPr>
              <a:t>rinvio</a:t>
            </a:r>
            <a:r>
              <a:rPr lang="en-US" dirty="0">
                <a:latin typeface="TimesNewRomanPS-ItalicMT"/>
              </a:rPr>
              <a:t>, </a:t>
            </a:r>
            <a:r>
              <a:rPr lang="en-US" dirty="0">
                <a:solidFill>
                  <a:srgbClr val="FF0000"/>
                </a:solidFill>
                <a:latin typeface="TimesNewRomanPS-ItalicMT"/>
              </a:rPr>
              <a:t>B) </a:t>
            </a:r>
            <a:r>
              <a:rPr lang="en-US" dirty="0" err="1">
                <a:solidFill>
                  <a:srgbClr val="FF0000"/>
                </a:solidFill>
                <a:latin typeface="TimesNewRomanPS-ItalicMT"/>
              </a:rPr>
              <a:t>contraria</a:t>
            </a:r>
            <a:r>
              <a:rPr lang="en-US" dirty="0">
                <a:solidFill>
                  <a:srgbClr val="FF0000"/>
                </a:solidFill>
                <a:latin typeface="TimesNewRomanPS-ItalicMT"/>
              </a:rPr>
              <a:t> </a:t>
            </a:r>
            <a:r>
              <a:rPr lang="en-US" dirty="0">
                <a:latin typeface="TimesNewRomanPS-ItalicMT"/>
              </a:rPr>
              <a:t>al </a:t>
            </a:r>
            <a:r>
              <a:rPr lang="en-US" dirty="0" err="1">
                <a:latin typeface="TimesNewRomanPS-ItalicMT"/>
              </a:rPr>
              <a:t>rinvio</a:t>
            </a:r>
            <a:r>
              <a:rPr lang="en-US" dirty="0">
                <a:latin typeface="TimesNewRomanPS-ItalicMT"/>
              </a:rPr>
              <a:t>: </a:t>
            </a:r>
            <a:r>
              <a:rPr lang="en-US" dirty="0" err="1">
                <a:latin typeface="TimesNewRomanPS-ItalicMT"/>
              </a:rPr>
              <a:t>argomentare</a:t>
            </a:r>
            <a:r>
              <a:rPr lang="en-US" dirty="0">
                <a:latin typeface="TimesNewRomanPS-ItalicMT"/>
              </a:rPr>
              <a:t> le </a:t>
            </a:r>
            <a:r>
              <a:rPr lang="en-US" dirty="0" err="1">
                <a:latin typeface="TimesNewRomanPS-ItalicMT"/>
              </a:rPr>
              <a:t>rispettive</a:t>
            </a:r>
            <a:r>
              <a:rPr lang="en-US" dirty="0">
                <a:latin typeface="TimesNewRomanPS-ItalicMT"/>
              </a:rPr>
              <a:t> </a:t>
            </a:r>
            <a:r>
              <a:rPr lang="en-US" dirty="0" err="1">
                <a:latin typeface="TimesNewRomanPS-ItalicMT"/>
              </a:rPr>
              <a:t>posizioni</a:t>
            </a:r>
            <a:r>
              <a:rPr lang="en-US" dirty="0">
                <a:latin typeface="TimesNewRomanPS-ItalicMT"/>
              </a:rPr>
              <a:t> </a:t>
            </a:r>
            <a:r>
              <a:rPr lang="en-US" dirty="0" err="1">
                <a:latin typeface="TimesNewRomanPS-ItalicMT"/>
              </a:rPr>
              <a:t>riguardo</a:t>
            </a:r>
            <a:r>
              <a:rPr lang="en-US" dirty="0">
                <a:latin typeface="TimesNewRomanPS-ItalicMT"/>
              </a:rPr>
              <a:t> ai </a:t>
            </a:r>
            <a:r>
              <a:rPr lang="en-US" dirty="0" err="1">
                <a:latin typeface="TimesNewRomanPS-ItalicMT"/>
              </a:rPr>
              <a:t>presupposti</a:t>
            </a:r>
            <a:r>
              <a:rPr lang="en-US" dirty="0">
                <a:latin typeface="TimesNewRomanPS-ItalicMT"/>
              </a:rPr>
              <a:t> di </a:t>
            </a:r>
            <a:r>
              <a:rPr lang="en-US" dirty="0" err="1">
                <a:latin typeface="TimesNewRomanPS-ItalicMT"/>
              </a:rPr>
              <a:t>ricevibilità</a:t>
            </a:r>
            <a:r>
              <a:rPr lang="en-US" dirty="0">
                <a:latin typeface="TimesNewRomanPS-ItalicMT"/>
              </a:rPr>
              <a:t> del RP. </a:t>
            </a:r>
            <a:r>
              <a:rPr lang="en-US" dirty="0" err="1">
                <a:latin typeface="TimesNewRomanPS-ItalicMT"/>
              </a:rPr>
              <a:t>Responsabilità</a:t>
            </a:r>
            <a:r>
              <a:rPr lang="en-US" dirty="0">
                <a:latin typeface="TimesNewRomanPS-ItalicMT"/>
              </a:rPr>
              <a:t> del GN e </a:t>
            </a:r>
            <a:r>
              <a:rPr lang="en-US" dirty="0" err="1">
                <a:latin typeface="TimesNewRomanPS-ItalicMT"/>
              </a:rPr>
              <a:t>controllo</a:t>
            </a:r>
            <a:r>
              <a:rPr lang="en-US" dirty="0">
                <a:latin typeface="TimesNewRomanPS-ItalicMT"/>
              </a:rPr>
              <a:t> </a:t>
            </a:r>
            <a:r>
              <a:rPr lang="en-US" dirty="0" err="1">
                <a:latin typeface="TimesNewRomanPS-ItalicMT"/>
              </a:rPr>
              <a:t>della</a:t>
            </a:r>
            <a:r>
              <a:rPr lang="en-US" dirty="0">
                <a:latin typeface="TimesNewRomanPS-ItalicMT"/>
              </a:rPr>
              <a:t> CG</a:t>
            </a:r>
          </a:p>
          <a:p>
            <a:pPr marL="0" indent="0">
              <a:buNone/>
            </a:pPr>
            <a:endParaRPr lang="en-US" dirty="0">
              <a:latin typeface="TimesNewRomanPS-ItalicMT"/>
            </a:endParaRPr>
          </a:p>
          <a:p>
            <a:pPr marL="0" indent="0">
              <a:buNone/>
            </a:pPr>
            <a:r>
              <a:rPr lang="en-US" dirty="0">
                <a:solidFill>
                  <a:srgbClr val="FF0000"/>
                </a:solidFill>
                <a:latin typeface="TimesNewRomanPS-ItalicMT"/>
              </a:rPr>
              <a:t>A)</a:t>
            </a:r>
            <a:r>
              <a:rPr lang="en-US" dirty="0">
                <a:latin typeface="TimesNewRomanPS-ItalicMT"/>
              </a:rPr>
              <a:t> </a:t>
            </a:r>
            <a:r>
              <a:rPr lang="en-US" dirty="0" err="1">
                <a:latin typeface="TimesNewRomanPS-ItalicMT"/>
              </a:rPr>
              <a:t>applicabilità</a:t>
            </a:r>
            <a:r>
              <a:rPr lang="en-US" dirty="0">
                <a:latin typeface="TimesNewRomanPS-ItalicMT"/>
              </a:rPr>
              <a:t> del </a:t>
            </a:r>
            <a:r>
              <a:rPr lang="en-US" dirty="0" err="1">
                <a:latin typeface="TimesNewRomanPS-ItalicMT"/>
              </a:rPr>
              <a:t>diritto</a:t>
            </a:r>
            <a:r>
              <a:rPr lang="en-US" dirty="0">
                <a:latin typeface="TimesNewRomanPS-ItalicMT"/>
              </a:rPr>
              <a:t> </a:t>
            </a:r>
            <a:r>
              <a:rPr lang="en-US" dirty="0" err="1">
                <a:latin typeface="TimesNewRomanPS-ItalicMT"/>
              </a:rPr>
              <a:t>dell’Unione</a:t>
            </a:r>
            <a:r>
              <a:rPr lang="en-US" dirty="0">
                <a:latin typeface="TimesNewRomanPS-ItalicMT"/>
              </a:rPr>
              <a:t>; </a:t>
            </a:r>
            <a:r>
              <a:rPr lang="en-US" dirty="0" err="1">
                <a:latin typeface="TimesNewRomanPS-ItalicMT"/>
              </a:rPr>
              <a:t>necessità</a:t>
            </a:r>
            <a:r>
              <a:rPr lang="en-US" dirty="0">
                <a:latin typeface="TimesNewRomanPS-ItalicMT"/>
              </a:rPr>
              <a:t> del </a:t>
            </a:r>
            <a:r>
              <a:rPr lang="en-US" dirty="0" err="1">
                <a:latin typeface="TimesNewRomanPS-ItalicMT"/>
              </a:rPr>
              <a:t>rinvio</a:t>
            </a:r>
            <a:r>
              <a:rPr lang="en-US" dirty="0">
                <a:latin typeface="TimesNewRomanPS-ItalicMT"/>
              </a:rPr>
              <a:t> per </a:t>
            </a:r>
            <a:r>
              <a:rPr lang="en-US" dirty="0" err="1">
                <a:latin typeface="TimesNewRomanPS-ItalicMT"/>
              </a:rPr>
              <a:t>giudicare</a:t>
            </a:r>
            <a:r>
              <a:rPr lang="en-US" dirty="0">
                <a:latin typeface="TimesNewRomanPS-ItalicMT"/>
              </a:rPr>
              <a:t> e la </a:t>
            </a:r>
            <a:r>
              <a:rPr lang="en-US" dirty="0" err="1">
                <a:latin typeface="TimesNewRomanPS-ItalicMT"/>
              </a:rPr>
              <a:t>rilevanza</a:t>
            </a:r>
            <a:r>
              <a:rPr lang="en-US" dirty="0">
                <a:latin typeface="TimesNewRomanPS-ItalicMT"/>
              </a:rPr>
              <a:t> </a:t>
            </a:r>
            <a:r>
              <a:rPr lang="en-US" dirty="0" err="1">
                <a:latin typeface="TimesNewRomanPS-ItalicMT"/>
              </a:rPr>
              <a:t>della</a:t>
            </a:r>
            <a:r>
              <a:rPr lang="en-US" dirty="0">
                <a:latin typeface="TimesNewRomanPS-ItalicMT"/>
              </a:rPr>
              <a:t> </a:t>
            </a:r>
            <a:r>
              <a:rPr lang="en-US" dirty="0" err="1">
                <a:latin typeface="TimesNewRomanPS-ItalicMT"/>
              </a:rPr>
              <a:t>questione</a:t>
            </a:r>
            <a:r>
              <a:rPr lang="en-US" dirty="0">
                <a:latin typeface="TimesNewRomanPS-ItalicMT"/>
              </a:rPr>
              <a:t> </a:t>
            </a:r>
            <a:r>
              <a:rPr lang="en-US" dirty="0" err="1">
                <a:latin typeface="TimesNewRomanPS-ItalicMT"/>
              </a:rPr>
              <a:t>sollevata</a:t>
            </a:r>
            <a:r>
              <a:rPr lang="en-US" dirty="0">
                <a:latin typeface="TimesNewRomanPS-ItalicMT"/>
              </a:rPr>
              <a:t>; la </a:t>
            </a:r>
            <a:r>
              <a:rPr lang="en-US" dirty="0" err="1">
                <a:latin typeface="TimesNewRomanPS-ItalicMT"/>
              </a:rPr>
              <a:t>necessità</a:t>
            </a:r>
            <a:r>
              <a:rPr lang="en-US" dirty="0">
                <a:latin typeface="TimesNewRomanPS-ItalicMT"/>
              </a:rPr>
              <a:t> di una </a:t>
            </a:r>
            <a:r>
              <a:rPr lang="en-US" dirty="0" err="1">
                <a:latin typeface="TimesNewRomanPS-ItalicMT"/>
              </a:rPr>
              <a:t>procedura</a:t>
            </a:r>
            <a:r>
              <a:rPr lang="en-US" dirty="0">
                <a:latin typeface="TimesNewRomanPS-ItalicMT"/>
              </a:rPr>
              <a:t> </a:t>
            </a:r>
            <a:r>
              <a:rPr lang="en-US" dirty="0" err="1">
                <a:latin typeface="TimesNewRomanPS-ItalicMT"/>
              </a:rPr>
              <a:t>accelerata</a:t>
            </a:r>
            <a:r>
              <a:rPr lang="en-US" dirty="0">
                <a:latin typeface="TimesNewRomanPS-ItalicMT"/>
              </a:rPr>
              <a:t> o </a:t>
            </a:r>
            <a:r>
              <a:rPr lang="en-US" dirty="0" err="1">
                <a:latin typeface="TimesNewRomanPS-ItalicMT"/>
              </a:rPr>
              <a:t>d’urgenza</a:t>
            </a:r>
            <a:endParaRPr lang="en-US" dirty="0">
              <a:latin typeface="TimesNewRomanPS-ItalicMT"/>
            </a:endParaRPr>
          </a:p>
          <a:p>
            <a:pPr marL="0" indent="0">
              <a:buNone/>
            </a:pPr>
            <a:endParaRPr lang="en-US" dirty="0">
              <a:latin typeface="TimesNewRomanPS-ItalicMT"/>
            </a:endParaRPr>
          </a:p>
          <a:p>
            <a:pPr marL="0" indent="0">
              <a:buNone/>
            </a:pPr>
            <a:r>
              <a:rPr lang="en-US" dirty="0">
                <a:solidFill>
                  <a:srgbClr val="FF0000"/>
                </a:solidFill>
                <a:latin typeface="TimesNewRomanPS-ItalicMT"/>
              </a:rPr>
              <a:t>B)</a:t>
            </a:r>
            <a:r>
              <a:rPr lang="en-US" dirty="0">
                <a:latin typeface="TimesNewRomanPS-ItalicMT"/>
              </a:rPr>
              <a:t> </a:t>
            </a:r>
            <a:r>
              <a:rPr lang="en-US" dirty="0" err="1">
                <a:latin typeface="TimesNewRomanPS-ItalicMT"/>
              </a:rPr>
              <a:t>Inapplicabilità</a:t>
            </a:r>
            <a:r>
              <a:rPr lang="en-US" dirty="0">
                <a:latin typeface="TimesNewRomanPS-ItalicMT"/>
              </a:rPr>
              <a:t> del </a:t>
            </a:r>
            <a:r>
              <a:rPr lang="en-US" dirty="0" err="1">
                <a:latin typeface="TimesNewRomanPS-ItalicMT"/>
              </a:rPr>
              <a:t>diritto</a:t>
            </a:r>
            <a:r>
              <a:rPr lang="en-US" dirty="0">
                <a:latin typeface="TimesNewRomanPS-ItalicMT"/>
              </a:rPr>
              <a:t> UE; non </a:t>
            </a:r>
            <a:r>
              <a:rPr lang="en-US" dirty="0" err="1">
                <a:latin typeface="TimesNewRomanPS-ItalicMT"/>
              </a:rPr>
              <a:t>necessità</a:t>
            </a:r>
            <a:r>
              <a:rPr lang="en-US" dirty="0">
                <a:latin typeface="TimesNewRomanPS-ItalicMT"/>
              </a:rPr>
              <a:t> del RP; non </a:t>
            </a:r>
            <a:r>
              <a:rPr lang="en-US" dirty="0" err="1">
                <a:latin typeface="TimesNewRomanPS-ItalicMT"/>
              </a:rPr>
              <a:t>pertinenza</a:t>
            </a:r>
            <a:r>
              <a:rPr lang="en-US" dirty="0">
                <a:latin typeface="TimesNewRomanPS-ItalicMT"/>
              </a:rPr>
              <a:t> del </a:t>
            </a:r>
            <a:r>
              <a:rPr lang="en-US" dirty="0" err="1">
                <a:latin typeface="TimesNewRomanPS-ItalicMT"/>
              </a:rPr>
              <a:t>diritto</a:t>
            </a:r>
            <a:r>
              <a:rPr lang="en-US" dirty="0">
                <a:latin typeface="TimesNewRomanPS-ItalicMT"/>
              </a:rPr>
              <a:t> UE </a:t>
            </a:r>
            <a:r>
              <a:rPr lang="en-US" dirty="0" err="1">
                <a:latin typeface="TimesNewRomanPS-ItalicMT"/>
              </a:rPr>
              <a:t>nella</a:t>
            </a:r>
            <a:r>
              <a:rPr lang="en-US" dirty="0">
                <a:latin typeface="TimesNewRomanPS-ItalicMT"/>
              </a:rPr>
              <a:t> </a:t>
            </a:r>
            <a:r>
              <a:rPr lang="en-US" dirty="0" err="1">
                <a:latin typeface="TimesNewRomanPS-ItalicMT"/>
              </a:rPr>
              <a:t>fattispecie</a:t>
            </a:r>
            <a:endParaRPr lang="en-US" dirty="0">
              <a:latin typeface="TimesNewRomanPS-ItalicMT"/>
            </a:endParaRPr>
          </a:p>
          <a:p>
            <a:pPr marL="0" indent="0">
              <a:buNone/>
            </a:pPr>
            <a:endParaRPr lang="en-US" dirty="0">
              <a:latin typeface="TimesNewRomanPS-ItalicMT"/>
            </a:endParaRPr>
          </a:p>
          <a:p>
            <a:pPr marL="0" indent="0">
              <a:buNone/>
            </a:pPr>
            <a:r>
              <a:rPr lang="en-US" dirty="0">
                <a:latin typeface="TimesNewRomanPS-ItalicMT"/>
              </a:rPr>
              <a:t>La </a:t>
            </a:r>
            <a:r>
              <a:rPr lang="en-US" dirty="0" err="1">
                <a:latin typeface="TimesNewRomanPS-ItalicMT"/>
              </a:rPr>
              <a:t>norma</a:t>
            </a:r>
            <a:r>
              <a:rPr lang="en-US" dirty="0">
                <a:latin typeface="TimesNewRomanPS-ItalicMT"/>
              </a:rPr>
              <a:t> </a:t>
            </a:r>
            <a:r>
              <a:rPr lang="en-US" dirty="0" err="1">
                <a:latin typeface="TimesNewRomanPS-ItalicMT"/>
              </a:rPr>
              <a:t>chiara</a:t>
            </a:r>
            <a:r>
              <a:rPr lang="en-US" dirty="0">
                <a:latin typeface="TimesNewRomanPS-ItalicMT"/>
              </a:rPr>
              <a:t> (</a:t>
            </a:r>
            <a:r>
              <a:rPr lang="en-US" i="1" dirty="0">
                <a:latin typeface="TimesNewRomanPS-ItalicMT"/>
              </a:rPr>
              <a:t>in </a:t>
            </a:r>
            <a:r>
              <a:rPr lang="en-US" i="1" dirty="0" err="1">
                <a:latin typeface="TimesNewRomanPS-ItalicMT"/>
              </a:rPr>
              <a:t>claris</a:t>
            </a:r>
            <a:r>
              <a:rPr lang="en-US" i="1" dirty="0">
                <a:latin typeface="TimesNewRomanPS-ItalicMT"/>
              </a:rPr>
              <a:t> non fit </a:t>
            </a:r>
            <a:r>
              <a:rPr lang="en-US" i="1" dirty="0" err="1">
                <a:latin typeface="TimesNewRomanPS-ItalicMT"/>
              </a:rPr>
              <a:t>interpretatio</a:t>
            </a:r>
            <a:r>
              <a:rPr lang="en-US" dirty="0">
                <a:latin typeface="TimesNewRomanPS-ItalicMT"/>
              </a:rPr>
              <a:t>)</a:t>
            </a:r>
          </a:p>
          <a:p>
            <a:pPr marL="0" indent="0">
              <a:buNone/>
            </a:pPr>
            <a:endParaRPr lang="en-US" dirty="0"/>
          </a:p>
        </p:txBody>
      </p:sp>
    </p:spTree>
    <p:extLst>
      <p:ext uri="{BB962C8B-B14F-4D97-AF65-F5344CB8AC3E}">
        <p14:creationId xmlns:p14="http://schemas.microsoft.com/office/powerpoint/2010/main" val="298745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88534-8B6C-4A0D-8FD4-C7C6E4A75190}"/>
              </a:ext>
            </a:extLst>
          </p:cNvPr>
          <p:cNvSpPr>
            <a:spLocks noGrp="1"/>
          </p:cNvSpPr>
          <p:nvPr>
            <p:ph type="title"/>
          </p:nvPr>
        </p:nvSpPr>
        <p:spPr/>
        <p:txBody>
          <a:bodyPr/>
          <a:lstStyle/>
          <a:p>
            <a:pPr algn="ctr"/>
            <a:r>
              <a:rPr lang="en-US" dirty="0" err="1">
                <a:solidFill>
                  <a:srgbClr val="FF0000"/>
                </a:solidFill>
              </a:rPr>
              <a:t>Procedura</a:t>
            </a:r>
            <a:r>
              <a:rPr lang="en-US" dirty="0">
                <a:solidFill>
                  <a:srgbClr val="FF0000"/>
                </a:solidFill>
              </a:rPr>
              <a:t> di RP: 2 </a:t>
            </a:r>
            <a:r>
              <a:rPr lang="en-US" dirty="0" err="1">
                <a:solidFill>
                  <a:srgbClr val="FF0000"/>
                </a:solidFill>
              </a:rPr>
              <a:t>fasi</a:t>
            </a:r>
            <a:br>
              <a:rPr lang="en-US" dirty="0">
                <a:solidFill>
                  <a:srgbClr val="FF0000"/>
                </a:solidFill>
              </a:rPr>
            </a:br>
            <a:r>
              <a:rPr lang="en-US" dirty="0" err="1">
                <a:solidFill>
                  <a:srgbClr val="FF0000"/>
                </a:solidFill>
              </a:rPr>
              <a:t>Fase</a:t>
            </a:r>
            <a:r>
              <a:rPr lang="en-US" dirty="0">
                <a:solidFill>
                  <a:srgbClr val="FF0000"/>
                </a:solidFill>
              </a:rPr>
              <a:t> </a:t>
            </a:r>
            <a:r>
              <a:rPr lang="en-US" dirty="0" err="1">
                <a:solidFill>
                  <a:srgbClr val="FF0000"/>
                </a:solidFill>
              </a:rPr>
              <a:t>scritta</a:t>
            </a:r>
            <a:r>
              <a:rPr lang="en-US" dirty="0">
                <a:solidFill>
                  <a:srgbClr val="FF0000"/>
                </a:solidFill>
              </a:rPr>
              <a:t> del </a:t>
            </a:r>
            <a:r>
              <a:rPr lang="en-US" dirty="0" err="1">
                <a:solidFill>
                  <a:srgbClr val="FF0000"/>
                </a:solidFill>
              </a:rPr>
              <a:t>rinvio</a:t>
            </a:r>
            <a:r>
              <a:rPr lang="en-US" dirty="0">
                <a:solidFill>
                  <a:srgbClr val="FF0000"/>
                </a:solidFill>
              </a:rPr>
              <a:t> </a:t>
            </a:r>
            <a:r>
              <a:rPr lang="en-US" dirty="0" err="1">
                <a:solidFill>
                  <a:srgbClr val="FF0000"/>
                </a:solidFill>
              </a:rPr>
              <a:t>pregiudiziale</a:t>
            </a:r>
            <a:endParaRPr lang="en-US" dirty="0">
              <a:solidFill>
                <a:srgbClr val="FF0000"/>
              </a:solidFill>
            </a:endParaRPr>
          </a:p>
        </p:txBody>
      </p:sp>
      <p:sp>
        <p:nvSpPr>
          <p:cNvPr id="3" name="Content Placeholder 2">
            <a:extLst>
              <a:ext uri="{FF2B5EF4-FFF2-40B4-BE49-F238E27FC236}">
                <a16:creationId xmlns:a16="http://schemas.microsoft.com/office/drawing/2014/main" id="{FA07C333-B2E4-478B-9ABA-67EA1AEE0C2B}"/>
              </a:ext>
            </a:extLst>
          </p:cNvPr>
          <p:cNvSpPr>
            <a:spLocks noGrp="1"/>
          </p:cNvSpPr>
          <p:nvPr>
            <p:ph idx="1"/>
          </p:nvPr>
        </p:nvSpPr>
        <p:spPr/>
        <p:txBody>
          <a:bodyPr>
            <a:normAutofit lnSpcReduction="10000"/>
          </a:bodyPr>
          <a:lstStyle/>
          <a:p>
            <a:pPr marL="0" indent="0">
              <a:buNone/>
            </a:pPr>
            <a:r>
              <a:rPr lang="en-US" sz="2400" dirty="0">
                <a:latin typeface="TimesNewRomanPS-ItalicMT"/>
              </a:rPr>
              <a:t>Non </a:t>
            </a:r>
            <a:r>
              <a:rPr lang="en-US" sz="2400" dirty="0" err="1">
                <a:latin typeface="TimesNewRomanPS-ItalicMT"/>
              </a:rPr>
              <a:t>sono</a:t>
            </a:r>
            <a:r>
              <a:rPr lang="en-US" sz="2400" dirty="0">
                <a:latin typeface="TimesNewRomanPS-ItalicMT"/>
              </a:rPr>
              <a:t> </a:t>
            </a:r>
            <a:r>
              <a:rPr lang="en-US" sz="2400" dirty="0" err="1">
                <a:latin typeface="TimesNewRomanPS-ItalicMT"/>
              </a:rPr>
              <a:t>richieste</a:t>
            </a:r>
            <a:r>
              <a:rPr lang="en-US" sz="2400" dirty="0">
                <a:latin typeface="TimesNewRomanPS-ItalicMT"/>
              </a:rPr>
              <a:t> </a:t>
            </a:r>
            <a:r>
              <a:rPr lang="en-US" sz="2400" dirty="0" err="1">
                <a:latin typeface="TimesNewRomanPS-ItalicMT"/>
              </a:rPr>
              <a:t>particolari</a:t>
            </a:r>
            <a:r>
              <a:rPr lang="en-US" sz="2400" dirty="0">
                <a:latin typeface="TimesNewRomanPS-ItalicMT"/>
              </a:rPr>
              <a:t> </a:t>
            </a:r>
            <a:r>
              <a:rPr lang="en-US" sz="2400" dirty="0" err="1">
                <a:latin typeface="TimesNewRomanPS-ItalicMT"/>
              </a:rPr>
              <a:t>formalità</a:t>
            </a:r>
            <a:endParaRPr lang="en-US" sz="2400" dirty="0">
              <a:latin typeface="TimesNewRomanPS-ItalicMT"/>
            </a:endParaRPr>
          </a:p>
          <a:p>
            <a:pPr marL="0" indent="0">
              <a:buNone/>
            </a:pPr>
            <a:r>
              <a:rPr lang="en-US" sz="2400" dirty="0">
                <a:latin typeface="TimesNewRomanPS-ItalicMT"/>
              </a:rPr>
              <a:t>È la </a:t>
            </a:r>
            <a:r>
              <a:rPr lang="en-US" sz="2400" dirty="0" err="1">
                <a:latin typeface="TimesNewRomanPS-ItalicMT"/>
              </a:rPr>
              <a:t>cancelleria</a:t>
            </a:r>
            <a:r>
              <a:rPr lang="en-US" sz="2400" dirty="0">
                <a:latin typeface="TimesNewRomanPS-ItalicMT"/>
              </a:rPr>
              <a:t> </a:t>
            </a:r>
            <a:r>
              <a:rPr lang="en-US" sz="2400" dirty="0" err="1">
                <a:latin typeface="TimesNewRomanPS-ItalicMT"/>
              </a:rPr>
              <a:t>che</a:t>
            </a:r>
            <a:r>
              <a:rPr lang="en-US" sz="2400" dirty="0">
                <a:latin typeface="TimesNewRomanPS-ItalicMT"/>
              </a:rPr>
              <a:t> </a:t>
            </a:r>
            <a:r>
              <a:rPr lang="en-US" sz="2400" dirty="0" err="1">
                <a:latin typeface="TimesNewRomanPS-ItalicMT"/>
              </a:rPr>
              <a:t>notifica</a:t>
            </a:r>
            <a:r>
              <a:rPr lang="en-US" sz="2400" dirty="0">
                <a:latin typeface="TimesNewRomanPS-ItalicMT"/>
              </a:rPr>
              <a:t> la </a:t>
            </a:r>
            <a:r>
              <a:rPr lang="en-US" sz="2400" dirty="0" err="1">
                <a:latin typeface="TimesNewRomanPS-ItalicMT"/>
              </a:rPr>
              <a:t>domanda</a:t>
            </a:r>
            <a:r>
              <a:rPr lang="en-US" sz="2400" dirty="0">
                <a:latin typeface="TimesNewRomanPS-ItalicMT"/>
              </a:rPr>
              <a:t> di </a:t>
            </a:r>
            <a:r>
              <a:rPr lang="en-US" sz="2400" dirty="0" err="1">
                <a:latin typeface="TimesNewRomanPS-ItalicMT"/>
              </a:rPr>
              <a:t>rinvio</a:t>
            </a:r>
            <a:r>
              <a:rPr lang="en-US" sz="2400" dirty="0">
                <a:latin typeface="TimesNewRomanPS-ItalicMT"/>
              </a:rPr>
              <a:t> alle parti del </a:t>
            </a:r>
            <a:r>
              <a:rPr lang="en-US" sz="2400" dirty="0" err="1">
                <a:latin typeface="TimesNewRomanPS-ItalicMT"/>
              </a:rPr>
              <a:t>processo</a:t>
            </a:r>
            <a:r>
              <a:rPr lang="en-US" sz="2400" dirty="0">
                <a:latin typeface="TimesNewRomanPS-ItalicMT"/>
              </a:rPr>
              <a:t> </a:t>
            </a:r>
            <a:r>
              <a:rPr lang="en-US" sz="2400" dirty="0" err="1">
                <a:latin typeface="TimesNewRomanPS-ItalicMT"/>
              </a:rPr>
              <a:t>nazionale</a:t>
            </a:r>
            <a:endParaRPr lang="en-US" sz="2400" dirty="0">
              <a:latin typeface="TimesNewRomanPS-ItalicMT"/>
            </a:endParaRPr>
          </a:p>
          <a:p>
            <a:pPr marL="0" indent="0">
              <a:buNone/>
            </a:pPr>
            <a:endParaRPr lang="en-US" sz="2400" dirty="0">
              <a:latin typeface="TimesNewRomanPS-ItalicMT"/>
            </a:endParaRPr>
          </a:p>
          <a:p>
            <a:pPr marL="0" indent="0">
              <a:buNone/>
            </a:pPr>
            <a:r>
              <a:rPr lang="en-US" sz="2400" dirty="0">
                <a:latin typeface="TimesNewRomanPS-ItalicMT"/>
              </a:rPr>
              <a:t>Le “</a:t>
            </a:r>
            <a:r>
              <a:rPr lang="en-US" sz="2400" dirty="0" err="1">
                <a:latin typeface="TimesNewRomanPS-ItalicMT"/>
              </a:rPr>
              <a:t>Osservazioni</a:t>
            </a:r>
            <a:r>
              <a:rPr lang="en-US" sz="2400" dirty="0">
                <a:latin typeface="TimesNewRomanPS-ItalicMT"/>
              </a:rPr>
              <a:t>” (la </a:t>
            </a:r>
            <a:r>
              <a:rPr lang="en-US" sz="2400" dirty="0" err="1">
                <a:latin typeface="TimesNewRomanPS-ItalicMT"/>
              </a:rPr>
              <a:t>memoria</a:t>
            </a:r>
            <a:r>
              <a:rPr lang="en-US" sz="2400" dirty="0">
                <a:latin typeface="TimesNewRomanPS-ItalicMT"/>
              </a:rPr>
              <a:t> di </a:t>
            </a:r>
            <a:r>
              <a:rPr lang="en-US" sz="2400" dirty="0" err="1">
                <a:latin typeface="TimesNewRomanPS-ItalicMT"/>
              </a:rPr>
              <a:t>parte</a:t>
            </a:r>
            <a:r>
              <a:rPr lang="en-US" sz="2400" dirty="0">
                <a:latin typeface="TimesNewRomanPS-ItalicMT"/>
              </a:rPr>
              <a:t>) </a:t>
            </a:r>
            <a:r>
              <a:rPr lang="en-US" sz="2400" dirty="0" err="1">
                <a:latin typeface="TimesNewRomanPS-ItalicMT"/>
              </a:rPr>
              <a:t>permette</a:t>
            </a:r>
            <a:r>
              <a:rPr lang="en-US" sz="2400" dirty="0">
                <a:latin typeface="TimesNewRomanPS-ItalicMT"/>
              </a:rPr>
              <a:t> </a:t>
            </a:r>
            <a:r>
              <a:rPr lang="en-US" sz="2400" dirty="0" err="1">
                <a:latin typeface="TimesNewRomanPS-ItalicMT"/>
              </a:rPr>
              <a:t>agli</a:t>
            </a:r>
            <a:r>
              <a:rPr lang="en-US" sz="2400" dirty="0">
                <a:latin typeface="TimesNewRomanPS-ItalicMT"/>
              </a:rPr>
              <a:t> </a:t>
            </a:r>
            <a:r>
              <a:rPr lang="en-US" sz="2400" dirty="0" err="1">
                <a:latin typeface="TimesNewRomanPS-ItalicMT"/>
              </a:rPr>
              <a:t>avvocati</a:t>
            </a:r>
            <a:r>
              <a:rPr lang="en-US" sz="2400" dirty="0">
                <a:latin typeface="TimesNewRomanPS-ItalicMT"/>
              </a:rPr>
              <a:t> di </a:t>
            </a:r>
            <a:r>
              <a:rPr lang="en-US" sz="2400" dirty="0" err="1">
                <a:latin typeface="TimesNewRomanPS-ItalicMT"/>
              </a:rPr>
              <a:t>definire</a:t>
            </a:r>
            <a:r>
              <a:rPr lang="en-US" sz="2400" dirty="0">
                <a:latin typeface="TimesNewRomanPS-ItalicMT"/>
              </a:rPr>
              <a:t> le </a:t>
            </a:r>
            <a:r>
              <a:rPr lang="en-US" sz="2400" dirty="0" err="1">
                <a:latin typeface="TimesNewRomanPS-ItalicMT"/>
              </a:rPr>
              <a:t>loro</a:t>
            </a:r>
            <a:r>
              <a:rPr lang="en-US" sz="2400" dirty="0">
                <a:latin typeface="TimesNewRomanPS-ItalicMT"/>
              </a:rPr>
              <a:t> </a:t>
            </a:r>
            <a:r>
              <a:rPr lang="en-US" sz="2400" dirty="0" err="1">
                <a:latin typeface="TimesNewRomanPS-ItalicMT"/>
              </a:rPr>
              <a:t>posizioni</a:t>
            </a:r>
            <a:r>
              <a:rPr lang="en-US" sz="2400" dirty="0">
                <a:latin typeface="TimesNewRomanPS-ItalicMT"/>
              </a:rPr>
              <a:t> sui </a:t>
            </a:r>
            <a:r>
              <a:rPr lang="en-US" sz="2400" dirty="0" err="1">
                <a:latin typeface="TimesNewRomanPS-ItalicMT"/>
              </a:rPr>
              <a:t>quesiti</a:t>
            </a:r>
            <a:r>
              <a:rPr lang="en-US" sz="2400" dirty="0">
                <a:latin typeface="TimesNewRomanPS-ItalicMT"/>
              </a:rPr>
              <a:t> </a:t>
            </a:r>
            <a:r>
              <a:rPr lang="en-US" sz="2400" dirty="0" err="1">
                <a:latin typeface="TimesNewRomanPS-ItalicMT"/>
              </a:rPr>
              <a:t>posti</a:t>
            </a:r>
            <a:r>
              <a:rPr lang="en-US" sz="2400" dirty="0">
                <a:latin typeface="TimesNewRomanPS-ItalicMT"/>
              </a:rPr>
              <a:t> dal G. del </a:t>
            </a:r>
            <a:r>
              <a:rPr lang="en-US" sz="2400" dirty="0" err="1">
                <a:latin typeface="TimesNewRomanPS-ItalicMT"/>
              </a:rPr>
              <a:t>rinvio</a:t>
            </a:r>
            <a:endParaRPr lang="en-US" sz="2400" dirty="0">
              <a:latin typeface="TimesNewRomanPS-ItalicMT"/>
            </a:endParaRPr>
          </a:p>
          <a:p>
            <a:pPr marL="0" indent="0">
              <a:buNone/>
            </a:pPr>
            <a:endParaRPr lang="en-US" sz="2400" dirty="0">
              <a:latin typeface="TimesNewRomanPS-ItalicMT"/>
            </a:endParaRPr>
          </a:p>
          <a:p>
            <a:pPr marL="0" indent="0">
              <a:buNone/>
            </a:pPr>
            <a:r>
              <a:rPr lang="en-US" sz="2400" dirty="0" err="1">
                <a:latin typeface="TimesNewRomanPS-ItalicMT"/>
              </a:rPr>
              <a:t>Obbligo</a:t>
            </a:r>
            <a:r>
              <a:rPr lang="en-US" sz="2400" dirty="0">
                <a:latin typeface="TimesNewRomanPS-ItalicMT"/>
              </a:rPr>
              <a:t> di </a:t>
            </a:r>
            <a:r>
              <a:rPr lang="en-US" sz="2400" dirty="0" err="1">
                <a:latin typeface="TimesNewRomanPS-ItalicMT"/>
              </a:rPr>
              <a:t>depositare</a:t>
            </a:r>
            <a:r>
              <a:rPr lang="en-US" sz="2400" dirty="0">
                <a:latin typeface="TimesNewRomanPS-ItalicMT"/>
              </a:rPr>
              <a:t> la </a:t>
            </a:r>
            <a:r>
              <a:rPr lang="en-US" sz="2400" dirty="0" err="1">
                <a:latin typeface="TimesNewRomanPS-ItalicMT"/>
              </a:rPr>
              <a:t>memoria</a:t>
            </a:r>
            <a:r>
              <a:rPr lang="en-US" sz="2400" dirty="0">
                <a:latin typeface="TimesNewRomanPS-ItalicMT"/>
              </a:rPr>
              <a:t> </a:t>
            </a:r>
            <a:r>
              <a:rPr lang="en-US" sz="2400" dirty="0" err="1">
                <a:latin typeface="TimesNewRomanPS-ItalicMT"/>
              </a:rPr>
              <a:t>entro</a:t>
            </a:r>
            <a:r>
              <a:rPr lang="en-US" sz="2400" dirty="0">
                <a:latin typeface="TimesNewRomanPS-ItalicMT"/>
              </a:rPr>
              <a:t> un </a:t>
            </a:r>
            <a:r>
              <a:rPr lang="en-US" sz="2400" dirty="0" err="1">
                <a:latin typeface="TimesNewRomanPS-ItalicMT"/>
              </a:rPr>
              <a:t>termine</a:t>
            </a:r>
            <a:r>
              <a:rPr lang="en-US" sz="2400" dirty="0">
                <a:latin typeface="TimesNewRomanPS-ItalicMT"/>
              </a:rPr>
              <a:t> </a:t>
            </a:r>
            <a:r>
              <a:rPr lang="en-US" sz="2400" dirty="0" err="1">
                <a:latin typeface="TimesNewRomanPS-ItalicMT"/>
              </a:rPr>
              <a:t>perentorio</a:t>
            </a:r>
            <a:r>
              <a:rPr lang="en-US" sz="2400" dirty="0">
                <a:latin typeface="TimesNewRomanPS-ItalicMT"/>
              </a:rPr>
              <a:t> di due </a:t>
            </a:r>
            <a:r>
              <a:rPr lang="en-US" sz="2400" dirty="0" err="1">
                <a:latin typeface="TimesNewRomanPS-ItalicMT"/>
              </a:rPr>
              <a:t>mesi</a:t>
            </a:r>
            <a:r>
              <a:rPr lang="en-US" sz="2400" dirty="0">
                <a:latin typeface="TimesNewRomanPS-ItalicMT"/>
              </a:rPr>
              <a:t> + il </a:t>
            </a:r>
            <a:r>
              <a:rPr lang="en-US" sz="2400" dirty="0" err="1">
                <a:latin typeface="TimesNewRomanPS-ItalicMT"/>
              </a:rPr>
              <a:t>termine</a:t>
            </a:r>
            <a:r>
              <a:rPr lang="en-US" sz="2400" dirty="0">
                <a:latin typeface="TimesNewRomanPS-ItalicMT"/>
              </a:rPr>
              <a:t> di </a:t>
            </a:r>
            <a:r>
              <a:rPr lang="en-US" sz="2400" dirty="0" err="1">
                <a:latin typeface="TimesNewRomanPS-ItalicMT"/>
              </a:rPr>
              <a:t>distanza</a:t>
            </a:r>
            <a:r>
              <a:rPr lang="en-US" sz="2400" dirty="0">
                <a:latin typeface="TimesNewRomanPS-ItalicMT"/>
              </a:rPr>
              <a:t> di 10 </a:t>
            </a:r>
            <a:r>
              <a:rPr lang="en-US" sz="2400" dirty="0" err="1">
                <a:latin typeface="TimesNewRomanPS-ItalicMT"/>
              </a:rPr>
              <a:t>giorni</a:t>
            </a:r>
            <a:r>
              <a:rPr lang="en-US" sz="2400" dirty="0">
                <a:latin typeface="TimesNewRomanPS-ItalicMT"/>
              </a:rPr>
              <a:t>. </a:t>
            </a:r>
            <a:r>
              <a:rPr lang="en-US" sz="2400" dirty="0" err="1">
                <a:latin typeface="TimesNewRomanPS-ItalicMT"/>
              </a:rPr>
              <a:t>Termine</a:t>
            </a:r>
            <a:r>
              <a:rPr lang="en-US" sz="2400" dirty="0">
                <a:latin typeface="TimesNewRomanPS-ItalicMT"/>
              </a:rPr>
              <a:t> ridotto </a:t>
            </a:r>
            <a:r>
              <a:rPr lang="en-US" sz="2400" dirty="0" err="1">
                <a:latin typeface="TimesNewRomanPS-ItalicMT"/>
              </a:rPr>
              <a:t>nel</a:t>
            </a:r>
            <a:r>
              <a:rPr lang="en-US" sz="2400" dirty="0">
                <a:latin typeface="TimesNewRomanPS-ItalicMT"/>
              </a:rPr>
              <a:t> </a:t>
            </a:r>
            <a:r>
              <a:rPr lang="en-US" sz="2400" u="sng" dirty="0">
                <a:latin typeface="TimesNewRomanPS-ItalicMT"/>
              </a:rPr>
              <a:t>PP </a:t>
            </a:r>
            <a:r>
              <a:rPr lang="en-US" sz="2400" u="sng" dirty="0" err="1">
                <a:latin typeface="TimesNewRomanPS-ItalicMT"/>
              </a:rPr>
              <a:t>accelerato</a:t>
            </a:r>
            <a:r>
              <a:rPr lang="en-US" sz="2400" dirty="0">
                <a:latin typeface="TimesNewRomanPS-ItalicMT"/>
              </a:rPr>
              <a:t>: non </a:t>
            </a:r>
            <a:r>
              <a:rPr lang="en-US" sz="2400" dirty="0" err="1">
                <a:latin typeface="TimesNewRomanPS-ItalicMT"/>
              </a:rPr>
              <a:t>inferiore</a:t>
            </a:r>
            <a:r>
              <a:rPr lang="en-US" sz="2400" dirty="0">
                <a:latin typeface="TimesNewRomanPS-ItalicMT"/>
              </a:rPr>
              <a:t> a 15 g. (art. 105.3 RPCG)</a:t>
            </a:r>
          </a:p>
          <a:p>
            <a:pPr marL="0" indent="0">
              <a:buNone/>
            </a:pPr>
            <a:r>
              <a:rPr lang="en-US" sz="2400" dirty="0">
                <a:latin typeface="TimesNewRomanPS-ItalicMT"/>
              </a:rPr>
              <a:t>Nel PP </a:t>
            </a:r>
            <a:r>
              <a:rPr lang="en-US" sz="2400" dirty="0" err="1">
                <a:latin typeface="TimesNewRomanPS-ItalicMT"/>
              </a:rPr>
              <a:t>d’urgenza</a:t>
            </a:r>
            <a:r>
              <a:rPr lang="en-US" sz="2400" dirty="0">
                <a:latin typeface="TimesNewRomanPS-ItalicMT"/>
              </a:rPr>
              <a:t>, la </a:t>
            </a:r>
            <a:r>
              <a:rPr lang="en-US" sz="2400" dirty="0" err="1">
                <a:latin typeface="TimesNewRomanPS-ItalicMT"/>
              </a:rPr>
              <a:t>fase</a:t>
            </a:r>
            <a:r>
              <a:rPr lang="en-US" sz="2400" dirty="0">
                <a:latin typeface="TimesNewRomanPS-ItalicMT"/>
              </a:rPr>
              <a:t> </a:t>
            </a:r>
            <a:r>
              <a:rPr lang="en-US" sz="2400" dirty="0" err="1">
                <a:latin typeface="TimesNewRomanPS-ItalicMT"/>
              </a:rPr>
              <a:t>scritta</a:t>
            </a:r>
            <a:r>
              <a:rPr lang="en-US" sz="2400" dirty="0">
                <a:latin typeface="TimesNewRomanPS-ItalicMT"/>
              </a:rPr>
              <a:t> “</a:t>
            </a:r>
            <a:r>
              <a:rPr lang="en-US" sz="2400" dirty="0" err="1">
                <a:latin typeface="TimesNewRomanPS-ItalicMT"/>
              </a:rPr>
              <a:t>può</a:t>
            </a:r>
            <a:r>
              <a:rPr lang="en-US" sz="2400" dirty="0">
                <a:latin typeface="TimesNewRomanPS-ItalicMT"/>
              </a:rPr>
              <a:t>” </a:t>
            </a:r>
            <a:r>
              <a:rPr lang="en-US" sz="2400" dirty="0" err="1">
                <a:latin typeface="TimesNewRomanPS-ItalicMT"/>
              </a:rPr>
              <a:t>essere</a:t>
            </a:r>
            <a:r>
              <a:rPr lang="en-US" sz="2400" dirty="0">
                <a:latin typeface="TimesNewRomanPS-ItalicMT"/>
              </a:rPr>
              <a:t> </a:t>
            </a:r>
            <a:r>
              <a:rPr lang="en-US" sz="2400" dirty="0" err="1">
                <a:latin typeface="TimesNewRomanPS-ItalicMT"/>
              </a:rPr>
              <a:t>omessa</a:t>
            </a:r>
            <a:r>
              <a:rPr lang="en-US" sz="2400" dirty="0">
                <a:latin typeface="TimesNewRomanPS-ItalicMT"/>
              </a:rPr>
              <a:t> “in </a:t>
            </a:r>
            <a:r>
              <a:rPr lang="en-US" sz="2400" dirty="0" err="1">
                <a:latin typeface="TimesNewRomanPS-ItalicMT"/>
              </a:rPr>
              <a:t>casi</a:t>
            </a:r>
            <a:r>
              <a:rPr lang="en-US" sz="2400" dirty="0">
                <a:latin typeface="TimesNewRomanPS-ItalicMT"/>
              </a:rPr>
              <a:t> di </a:t>
            </a:r>
            <a:r>
              <a:rPr lang="en-US" sz="2400" dirty="0" err="1">
                <a:latin typeface="TimesNewRomanPS-ItalicMT"/>
              </a:rPr>
              <a:t>estrema</a:t>
            </a:r>
            <a:r>
              <a:rPr lang="en-US" sz="2400" dirty="0">
                <a:latin typeface="TimesNewRomanPS-ItalicMT"/>
              </a:rPr>
              <a:t> </a:t>
            </a:r>
            <a:r>
              <a:rPr lang="en-US" sz="2400" dirty="0" err="1">
                <a:latin typeface="TimesNewRomanPS-ItalicMT"/>
              </a:rPr>
              <a:t>urgenza</a:t>
            </a:r>
            <a:r>
              <a:rPr lang="en-US" sz="2400" dirty="0">
                <a:latin typeface="TimesNewRomanPS-ItalicMT"/>
              </a:rPr>
              <a:t>” (art. 111 RPCG)</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1666377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BD23A-43CA-44CB-8EE0-81C35CA83B38}"/>
              </a:ext>
            </a:extLst>
          </p:cNvPr>
          <p:cNvSpPr>
            <a:spLocks noGrp="1"/>
          </p:cNvSpPr>
          <p:nvPr>
            <p:ph type="title"/>
          </p:nvPr>
        </p:nvSpPr>
        <p:spPr>
          <a:xfrm>
            <a:off x="822960" y="365125"/>
            <a:ext cx="10530840" cy="1006475"/>
          </a:xfrm>
        </p:spPr>
        <p:txBody>
          <a:bodyPr>
            <a:normAutofit fontScale="90000"/>
          </a:bodyPr>
          <a:lstStyle/>
          <a:p>
            <a:pPr algn="ctr"/>
            <a:r>
              <a:rPr lang="en-US" sz="3600" dirty="0" err="1">
                <a:solidFill>
                  <a:srgbClr val="FF0000"/>
                </a:solidFill>
              </a:rPr>
              <a:t>Lunghezza</a:t>
            </a:r>
            <a:r>
              <a:rPr lang="en-US" sz="3600" dirty="0">
                <a:solidFill>
                  <a:srgbClr val="FF0000"/>
                </a:solidFill>
              </a:rPr>
              <a:t> e </a:t>
            </a:r>
            <a:r>
              <a:rPr lang="en-US" sz="3600" dirty="0" err="1">
                <a:solidFill>
                  <a:srgbClr val="FF0000"/>
                </a:solidFill>
              </a:rPr>
              <a:t>redazione</a:t>
            </a:r>
            <a:r>
              <a:rPr lang="en-US" sz="3600" dirty="0">
                <a:solidFill>
                  <a:srgbClr val="FF0000"/>
                </a:solidFill>
              </a:rPr>
              <a:t> </a:t>
            </a:r>
            <a:r>
              <a:rPr lang="en-US" sz="3600" dirty="0" err="1">
                <a:solidFill>
                  <a:srgbClr val="FF0000"/>
                </a:solidFill>
              </a:rPr>
              <a:t>della</a:t>
            </a:r>
            <a:r>
              <a:rPr lang="en-US" sz="3600" dirty="0">
                <a:solidFill>
                  <a:srgbClr val="FF0000"/>
                </a:solidFill>
              </a:rPr>
              <a:t> </a:t>
            </a:r>
            <a:r>
              <a:rPr lang="en-US" sz="3600" dirty="0" err="1">
                <a:solidFill>
                  <a:srgbClr val="FF0000"/>
                </a:solidFill>
              </a:rPr>
              <a:t>memoria</a:t>
            </a:r>
            <a:r>
              <a:rPr lang="en-US" sz="3600" dirty="0">
                <a:solidFill>
                  <a:srgbClr val="FF0000"/>
                </a:solidFill>
              </a:rPr>
              <a:t>: </a:t>
            </a:r>
            <a:br>
              <a:rPr lang="en-US" sz="3600" dirty="0">
                <a:solidFill>
                  <a:srgbClr val="FF0000"/>
                </a:solidFill>
              </a:rPr>
            </a:br>
            <a:r>
              <a:rPr lang="en-US" sz="3600" dirty="0" err="1">
                <a:solidFill>
                  <a:srgbClr val="FF0000"/>
                </a:solidFill>
              </a:rPr>
              <a:t>profili</a:t>
            </a:r>
            <a:r>
              <a:rPr lang="en-US" sz="3600" dirty="0">
                <a:solidFill>
                  <a:srgbClr val="FF0000"/>
                </a:solidFill>
              </a:rPr>
              <a:t> </a:t>
            </a:r>
            <a:r>
              <a:rPr lang="en-US" sz="3600" dirty="0" err="1">
                <a:solidFill>
                  <a:srgbClr val="FF0000"/>
                </a:solidFill>
              </a:rPr>
              <a:t>formali</a:t>
            </a:r>
            <a:r>
              <a:rPr lang="en-US" sz="3600" dirty="0">
                <a:solidFill>
                  <a:srgbClr val="FF0000"/>
                </a:solidFill>
              </a:rPr>
              <a:t> e di </a:t>
            </a:r>
            <a:r>
              <a:rPr lang="en-US" sz="3600" dirty="0" err="1">
                <a:solidFill>
                  <a:srgbClr val="FF0000"/>
                </a:solidFill>
              </a:rPr>
              <a:t>struttura</a:t>
            </a:r>
            <a:endParaRPr lang="en-US" sz="3600" dirty="0">
              <a:solidFill>
                <a:srgbClr val="FF0000"/>
              </a:solidFill>
            </a:endParaRPr>
          </a:p>
        </p:txBody>
      </p:sp>
      <p:sp>
        <p:nvSpPr>
          <p:cNvPr id="3" name="Content Placeholder 2">
            <a:extLst>
              <a:ext uri="{FF2B5EF4-FFF2-40B4-BE49-F238E27FC236}">
                <a16:creationId xmlns:a16="http://schemas.microsoft.com/office/drawing/2014/main" id="{6DFF41A8-B3DF-4C12-8DE4-EED2B98EF60B}"/>
              </a:ext>
            </a:extLst>
          </p:cNvPr>
          <p:cNvSpPr>
            <a:spLocks noGrp="1"/>
          </p:cNvSpPr>
          <p:nvPr>
            <p:ph idx="1"/>
          </p:nvPr>
        </p:nvSpPr>
        <p:spPr>
          <a:xfrm>
            <a:off x="487680" y="1691640"/>
            <a:ext cx="11216640" cy="4801235"/>
          </a:xfrm>
        </p:spPr>
        <p:txBody>
          <a:bodyPr>
            <a:normAutofit/>
          </a:bodyPr>
          <a:lstStyle/>
          <a:p>
            <a:pPr marL="0" indent="0">
              <a:buNone/>
            </a:pPr>
            <a:r>
              <a:rPr lang="en-US" sz="2400" dirty="0">
                <a:latin typeface="TimesNewRomanPS-ItalicMT"/>
              </a:rPr>
              <a:t>Non </a:t>
            </a:r>
            <a:r>
              <a:rPr lang="en-US" sz="2400" dirty="0" err="1">
                <a:latin typeface="TimesNewRomanPS-ItalicMT"/>
              </a:rPr>
              <a:t>più</a:t>
            </a:r>
            <a:r>
              <a:rPr lang="en-US" sz="2400" dirty="0">
                <a:latin typeface="TimesNewRomanPS-ItalicMT"/>
              </a:rPr>
              <a:t> di 20 </a:t>
            </a:r>
            <a:r>
              <a:rPr lang="en-US" sz="2400" dirty="0" err="1">
                <a:latin typeface="TimesNewRomanPS-ItalicMT"/>
              </a:rPr>
              <a:t>pagine</a:t>
            </a:r>
            <a:r>
              <a:rPr lang="en-US" sz="2400" dirty="0">
                <a:latin typeface="TimesNewRomanPS-ItalicMT"/>
              </a:rPr>
              <a:t>, in principio ai sensi </a:t>
            </a:r>
            <a:r>
              <a:rPr lang="en-US" sz="2400" dirty="0" err="1">
                <a:latin typeface="TimesNewRomanPS-ItalicMT"/>
              </a:rPr>
              <a:t>delle</a:t>
            </a:r>
            <a:r>
              <a:rPr lang="en-US" sz="2400" dirty="0">
                <a:latin typeface="TimesNewRomanPS-ItalicMT"/>
              </a:rPr>
              <a:t> </a:t>
            </a:r>
            <a:r>
              <a:rPr lang="en-US" sz="2400" dirty="0" err="1">
                <a:latin typeface="TimesNewRomanPS-ItalicMT"/>
              </a:rPr>
              <a:t>Istruzioni</a:t>
            </a:r>
            <a:r>
              <a:rPr lang="en-US" sz="2400" dirty="0">
                <a:latin typeface="TimesNewRomanPS-ItalicMT"/>
              </a:rPr>
              <a:t> </a:t>
            </a:r>
            <a:r>
              <a:rPr lang="en-US" sz="2400" dirty="0" err="1">
                <a:latin typeface="TimesNewRomanPS-ItalicMT"/>
              </a:rPr>
              <a:t>pratiche</a:t>
            </a:r>
            <a:r>
              <a:rPr lang="en-US" sz="2400" dirty="0">
                <a:latin typeface="TimesNewRomanPS-ItalicMT"/>
              </a:rPr>
              <a:t>. Lingua</a:t>
            </a:r>
          </a:p>
          <a:p>
            <a:pPr marL="0" indent="0">
              <a:buNone/>
            </a:pPr>
            <a:r>
              <a:rPr lang="en-US" sz="2400" dirty="0" err="1">
                <a:latin typeface="TimesNewRomanPS-ItalicMT"/>
              </a:rPr>
              <a:t>Su</a:t>
            </a:r>
            <a:r>
              <a:rPr lang="en-US" sz="2400" dirty="0">
                <a:latin typeface="TimesNewRomanPS-ItalicMT"/>
              </a:rPr>
              <a:t> carta </a:t>
            </a:r>
            <a:r>
              <a:rPr lang="en-US" sz="2400" dirty="0" err="1">
                <a:latin typeface="TimesNewRomanPS-ItalicMT"/>
              </a:rPr>
              <a:t>bianca</a:t>
            </a:r>
            <a:r>
              <a:rPr lang="en-US" sz="2400" dirty="0">
                <a:latin typeface="TimesNewRomanPS-ItalicMT"/>
              </a:rPr>
              <a:t>, senza </a:t>
            </a:r>
            <a:r>
              <a:rPr lang="en-US" sz="2400" dirty="0" err="1">
                <a:latin typeface="TimesNewRomanPS-ItalicMT"/>
              </a:rPr>
              <a:t>righe</a:t>
            </a:r>
            <a:r>
              <a:rPr lang="en-US" sz="2400" dirty="0">
                <a:latin typeface="TimesNewRomanPS-ItalicMT"/>
              </a:rPr>
              <a:t>, </a:t>
            </a:r>
            <a:r>
              <a:rPr lang="en-US" sz="2400" dirty="0" err="1">
                <a:latin typeface="TimesNewRomanPS-ItalicMT"/>
              </a:rPr>
              <a:t>pagine</a:t>
            </a:r>
            <a:r>
              <a:rPr lang="en-US" sz="2400" dirty="0">
                <a:latin typeface="TimesNewRomanPS-ItalicMT"/>
              </a:rPr>
              <a:t> numerate</a:t>
            </a:r>
          </a:p>
          <a:p>
            <a:pPr marL="0" indent="0">
              <a:buNone/>
            </a:pPr>
            <a:r>
              <a:rPr lang="en-US" sz="2400" dirty="0">
                <a:latin typeface="TimesNewRomanPS-ItalicMT"/>
              </a:rPr>
              <a:t>Testo in Word, Times new Roman, Courier o Arial, carattere 12 </a:t>
            </a:r>
            <a:r>
              <a:rPr lang="en-US" sz="2400" dirty="0" err="1">
                <a:latin typeface="TimesNewRomanPS-ItalicMT"/>
              </a:rPr>
              <a:t>pt</a:t>
            </a:r>
            <a:r>
              <a:rPr lang="en-US" sz="2400" dirty="0">
                <a:latin typeface="TimesNewRomanPS-ItalicMT"/>
              </a:rPr>
              <a:t>, </a:t>
            </a:r>
            <a:r>
              <a:rPr lang="en-US" sz="2400" dirty="0" err="1">
                <a:latin typeface="TimesNewRomanPS-ItalicMT"/>
              </a:rPr>
              <a:t>interlinea</a:t>
            </a:r>
            <a:r>
              <a:rPr lang="en-US" sz="2400" dirty="0">
                <a:latin typeface="TimesNewRomanPS-ItalicMT"/>
              </a:rPr>
              <a:t> 1,5</a:t>
            </a:r>
          </a:p>
          <a:p>
            <a:pPr marL="0" indent="0">
              <a:buNone/>
            </a:pPr>
            <a:r>
              <a:rPr lang="en-US" sz="2400" dirty="0" err="1">
                <a:latin typeface="TimesNewRomanPS-ItalicMT"/>
              </a:rPr>
              <a:t>Margini</a:t>
            </a:r>
            <a:r>
              <a:rPr lang="en-US" sz="2400" dirty="0">
                <a:latin typeface="TimesNewRomanPS-ItalicMT"/>
              </a:rPr>
              <a:t> 2,5 cm </a:t>
            </a:r>
            <a:r>
              <a:rPr lang="en-US" sz="2400" dirty="0" err="1">
                <a:latin typeface="TimesNewRomanPS-ItalicMT"/>
              </a:rPr>
              <a:t>nei</a:t>
            </a:r>
            <a:r>
              <a:rPr lang="en-US" sz="2400" dirty="0">
                <a:latin typeface="TimesNewRomanPS-ItalicMT"/>
              </a:rPr>
              <a:t> quattro lati</a:t>
            </a:r>
          </a:p>
          <a:p>
            <a:pPr marL="0" indent="0">
              <a:buNone/>
            </a:pPr>
            <a:r>
              <a:rPr lang="en-US" sz="2400" dirty="0" err="1">
                <a:latin typeface="TimesNewRomanPS-ItalicMT"/>
              </a:rPr>
              <a:t>Possibile</a:t>
            </a:r>
            <a:r>
              <a:rPr lang="en-US" sz="2400" dirty="0">
                <a:latin typeface="TimesNewRomanPS-ItalicMT"/>
              </a:rPr>
              <a:t> </a:t>
            </a:r>
            <a:r>
              <a:rPr lang="en-US" sz="2400" dirty="0" err="1">
                <a:latin typeface="TimesNewRomanPS-ItalicMT"/>
              </a:rPr>
              <a:t>ricorrere</a:t>
            </a:r>
            <a:r>
              <a:rPr lang="en-US" sz="2400" dirty="0">
                <a:latin typeface="TimesNewRomanPS-ItalicMT"/>
              </a:rPr>
              <a:t> a note a </a:t>
            </a:r>
            <a:r>
              <a:rPr lang="en-US" sz="2400" dirty="0" err="1">
                <a:latin typeface="TimesNewRomanPS-ItalicMT"/>
              </a:rPr>
              <a:t>piè</a:t>
            </a:r>
            <a:r>
              <a:rPr lang="en-US" sz="2400" dirty="0">
                <a:latin typeface="TimesNewRomanPS-ItalicMT"/>
              </a:rPr>
              <a:t> di </a:t>
            </a:r>
            <a:r>
              <a:rPr lang="en-US" sz="2400" dirty="0" err="1">
                <a:latin typeface="TimesNewRomanPS-ItalicMT"/>
              </a:rPr>
              <a:t>pagina</a:t>
            </a:r>
            <a:r>
              <a:rPr lang="en-US" sz="2400" dirty="0">
                <a:latin typeface="TimesNewRomanPS-ItalicMT"/>
              </a:rPr>
              <a:t> 10 </a:t>
            </a:r>
            <a:r>
              <a:rPr lang="en-US" sz="2400" dirty="0" err="1">
                <a:latin typeface="TimesNewRomanPS-ItalicMT"/>
              </a:rPr>
              <a:t>pt</a:t>
            </a:r>
            <a:r>
              <a:rPr lang="en-US" sz="2400" dirty="0">
                <a:latin typeface="TimesNewRomanPS-ItalicMT"/>
              </a:rPr>
              <a:t> (</a:t>
            </a:r>
            <a:r>
              <a:rPr lang="en-US" sz="2400" dirty="0" err="1">
                <a:latin typeface="TimesNewRomanPS-ItalicMT"/>
              </a:rPr>
              <a:t>agevola</a:t>
            </a:r>
            <a:r>
              <a:rPr lang="en-US" sz="2400" dirty="0">
                <a:latin typeface="TimesNewRomanPS-ItalicMT"/>
              </a:rPr>
              <a:t> la </a:t>
            </a:r>
            <a:r>
              <a:rPr lang="en-US" sz="2400" dirty="0" err="1">
                <a:latin typeface="TimesNewRomanPS-ItalicMT"/>
              </a:rPr>
              <a:t>lettura</a:t>
            </a:r>
            <a:r>
              <a:rPr lang="en-US" sz="2400" dirty="0">
                <a:latin typeface="TimesNewRomanPS-ItalicMT"/>
              </a:rPr>
              <a:t> del testo, </a:t>
            </a:r>
            <a:r>
              <a:rPr lang="en-US" sz="2400" dirty="0" err="1">
                <a:latin typeface="TimesNewRomanPS-ItalicMT"/>
              </a:rPr>
              <a:t>rendendolo</a:t>
            </a:r>
            <a:r>
              <a:rPr lang="en-US" sz="2400" dirty="0">
                <a:latin typeface="TimesNewRomanPS-ItalicMT"/>
              </a:rPr>
              <a:t> </a:t>
            </a:r>
            <a:r>
              <a:rPr lang="en-US" sz="2400" dirty="0" err="1">
                <a:latin typeface="TimesNewRomanPS-ItalicMT"/>
              </a:rPr>
              <a:t>più</a:t>
            </a:r>
            <a:r>
              <a:rPr lang="en-US" sz="2400" dirty="0">
                <a:latin typeface="TimesNewRomanPS-ItalicMT"/>
              </a:rPr>
              <a:t> </a:t>
            </a:r>
            <a:r>
              <a:rPr lang="en-US" sz="2400" dirty="0" err="1">
                <a:latin typeface="TimesNewRomanPS-ItalicMT"/>
              </a:rPr>
              <a:t>snello</a:t>
            </a:r>
            <a:r>
              <a:rPr lang="en-US" sz="2400" dirty="0">
                <a:latin typeface="TimesNewRomanPS-ItalicMT"/>
              </a:rPr>
              <a:t> e </a:t>
            </a:r>
            <a:r>
              <a:rPr lang="en-US" sz="2400" dirty="0" err="1">
                <a:latin typeface="TimesNewRomanPS-ItalicMT"/>
              </a:rPr>
              <a:t>scorrevole</a:t>
            </a:r>
            <a:r>
              <a:rPr lang="en-US" sz="2400" dirty="0">
                <a:latin typeface="TimesNewRomanPS-ItalicMT"/>
              </a:rPr>
              <a:t>)</a:t>
            </a:r>
          </a:p>
          <a:p>
            <a:pPr marL="0" indent="0">
              <a:buNone/>
            </a:pPr>
            <a:r>
              <a:rPr lang="en-US" sz="2400" dirty="0" err="1">
                <a:latin typeface="TimesNewRomanPS-ItalicMT"/>
              </a:rPr>
              <a:t>Paragrafi</a:t>
            </a:r>
            <a:r>
              <a:rPr lang="en-US" sz="2400" dirty="0">
                <a:latin typeface="TimesNewRomanPS-ItalicMT"/>
              </a:rPr>
              <a:t> </a:t>
            </a:r>
            <a:r>
              <a:rPr lang="en-US" sz="2400" dirty="0" err="1">
                <a:latin typeface="TimesNewRomanPS-ItalicMT"/>
              </a:rPr>
              <a:t>numerati</a:t>
            </a:r>
            <a:r>
              <a:rPr lang="en-US" sz="2400" dirty="0">
                <a:latin typeface="TimesNewRomanPS-ItalicMT"/>
              </a:rPr>
              <a:t> in </a:t>
            </a:r>
            <a:r>
              <a:rPr lang="en-US" sz="2400" dirty="0" err="1">
                <a:latin typeface="TimesNewRomanPS-ItalicMT"/>
              </a:rPr>
              <a:t>maniera</a:t>
            </a:r>
            <a:r>
              <a:rPr lang="en-US" sz="2400" dirty="0">
                <a:latin typeface="TimesNewRomanPS-ItalicMT"/>
              </a:rPr>
              <a:t> </a:t>
            </a:r>
            <a:r>
              <a:rPr lang="en-US" sz="2400" dirty="0" err="1">
                <a:latin typeface="TimesNewRomanPS-ItalicMT"/>
              </a:rPr>
              <a:t>ininterrotta</a:t>
            </a:r>
            <a:r>
              <a:rPr lang="en-US" sz="2400" dirty="0">
                <a:latin typeface="TimesNewRomanPS-ItalicMT"/>
              </a:rPr>
              <a:t> e in </a:t>
            </a:r>
            <a:r>
              <a:rPr lang="en-US" sz="2400" dirty="0" err="1">
                <a:latin typeface="TimesNewRomanPS-ItalicMT"/>
              </a:rPr>
              <a:t>ordine</a:t>
            </a:r>
            <a:r>
              <a:rPr lang="en-US" sz="2400" dirty="0">
                <a:latin typeface="TimesNewRomanPS-ItalicMT"/>
              </a:rPr>
              <a:t> </a:t>
            </a:r>
            <a:r>
              <a:rPr lang="en-US" sz="2400" dirty="0" err="1">
                <a:latin typeface="TimesNewRomanPS-ItalicMT"/>
              </a:rPr>
              <a:t>crescente</a:t>
            </a:r>
            <a:endParaRPr lang="en-US" sz="2400" dirty="0">
              <a:latin typeface="TimesNewRomanPS-ItalicMT"/>
            </a:endParaRPr>
          </a:p>
          <a:p>
            <a:pPr marL="0" indent="0">
              <a:buNone/>
            </a:pPr>
            <a:r>
              <a:rPr lang="en-US" sz="2400" dirty="0" err="1">
                <a:latin typeface="TimesNewRomanPS-ItalicMT"/>
              </a:rPr>
              <a:t>L’</a:t>
            </a:r>
            <a:r>
              <a:rPr lang="en-US" sz="2400" i="1" dirty="0" err="1">
                <a:latin typeface="TimesNewRomanPS-ItalicMT"/>
              </a:rPr>
              <a:t>incipit</a:t>
            </a:r>
            <a:r>
              <a:rPr lang="en-US" sz="2400" dirty="0">
                <a:latin typeface="TimesNewRomanPS-ItalicMT"/>
              </a:rPr>
              <a:t> </a:t>
            </a:r>
            <a:r>
              <a:rPr lang="en-US" sz="2400" dirty="0" err="1">
                <a:latin typeface="TimesNewRomanPS-ItalicMT"/>
              </a:rPr>
              <a:t>delle</a:t>
            </a:r>
            <a:r>
              <a:rPr lang="en-US" sz="2400" dirty="0">
                <a:latin typeface="TimesNewRomanPS-ItalicMT"/>
              </a:rPr>
              <a:t> </a:t>
            </a:r>
            <a:r>
              <a:rPr lang="en-US" sz="2400" dirty="0" err="1">
                <a:latin typeface="TimesNewRomanPS-ItalicMT"/>
              </a:rPr>
              <a:t>Osservazioni</a:t>
            </a:r>
            <a:r>
              <a:rPr lang="en-US" sz="2400" dirty="0">
                <a:latin typeface="TimesNewRomanPS-ItalicMT"/>
              </a:rPr>
              <a:t>: </a:t>
            </a:r>
            <a:r>
              <a:rPr lang="en-US" sz="2400" dirty="0" err="1">
                <a:latin typeface="TimesNewRomanPS-ItalicMT"/>
              </a:rPr>
              <a:t>numero</a:t>
            </a:r>
            <a:r>
              <a:rPr lang="en-US" sz="2400" dirty="0">
                <a:latin typeface="TimesNewRomanPS-ItalicMT"/>
              </a:rPr>
              <a:t> di </a:t>
            </a:r>
            <a:r>
              <a:rPr lang="en-US" sz="2400" dirty="0" err="1">
                <a:latin typeface="TimesNewRomanPS-ItalicMT"/>
              </a:rPr>
              <a:t>ruolo</a:t>
            </a:r>
            <a:r>
              <a:rPr lang="en-US" sz="2400" dirty="0">
                <a:latin typeface="TimesNewRomanPS-ItalicMT"/>
              </a:rPr>
              <a:t> </a:t>
            </a:r>
            <a:r>
              <a:rPr lang="en-US" sz="2400" dirty="0" err="1">
                <a:latin typeface="TimesNewRomanPS-ItalicMT"/>
              </a:rPr>
              <a:t>della</a:t>
            </a:r>
            <a:r>
              <a:rPr lang="en-US" sz="2400" dirty="0">
                <a:latin typeface="TimesNewRomanPS-ItalicMT"/>
              </a:rPr>
              <a:t> causa, </a:t>
            </a:r>
            <a:r>
              <a:rPr lang="en-US" sz="2400" dirty="0" err="1">
                <a:latin typeface="TimesNewRomanPS-ItalicMT"/>
              </a:rPr>
              <a:t>delle</a:t>
            </a:r>
            <a:r>
              <a:rPr lang="en-US" sz="2400" dirty="0">
                <a:latin typeface="TimesNewRomanPS-ItalicMT"/>
              </a:rPr>
              <a:t> parti </a:t>
            </a:r>
            <a:r>
              <a:rPr lang="en-US" sz="2400" dirty="0" err="1">
                <a:latin typeface="TimesNewRomanPS-ItalicMT"/>
              </a:rPr>
              <a:t>della</a:t>
            </a:r>
            <a:r>
              <a:rPr lang="en-US" sz="2400" dirty="0">
                <a:latin typeface="TimesNewRomanPS-ItalicMT"/>
              </a:rPr>
              <a:t> </a:t>
            </a:r>
            <a:r>
              <a:rPr lang="en-US" sz="2400" dirty="0" err="1">
                <a:latin typeface="TimesNewRomanPS-ItalicMT"/>
              </a:rPr>
              <a:t>procedura</a:t>
            </a:r>
            <a:r>
              <a:rPr lang="en-US" sz="2400" dirty="0">
                <a:latin typeface="TimesNewRomanPS-ItalicMT"/>
              </a:rPr>
              <a:t>, </a:t>
            </a:r>
            <a:r>
              <a:rPr lang="en-US" sz="2400" dirty="0" err="1">
                <a:latin typeface="TimesNewRomanPS-ItalicMT"/>
              </a:rPr>
              <a:t>indice</a:t>
            </a:r>
            <a:r>
              <a:rPr lang="en-US" sz="2400" dirty="0">
                <a:latin typeface="TimesNewRomanPS-ItalicMT"/>
              </a:rPr>
              <a:t> </a:t>
            </a:r>
            <a:r>
              <a:rPr lang="en-US" sz="2400" dirty="0" err="1">
                <a:latin typeface="TimesNewRomanPS-ItalicMT"/>
              </a:rPr>
              <a:t>sommario</a:t>
            </a:r>
            <a:endParaRPr lang="en-US" sz="2400" dirty="0">
              <a:latin typeface="TimesNewRomanPS-ItalicMT"/>
            </a:endParaRPr>
          </a:p>
          <a:p>
            <a:pPr marL="0" indent="0">
              <a:buNone/>
            </a:pPr>
            <a:r>
              <a:rPr lang="en-US" sz="2400" dirty="0">
                <a:latin typeface="TimesNewRomanPS-ItalicMT"/>
              </a:rPr>
              <a:t>Le </a:t>
            </a:r>
            <a:r>
              <a:rPr lang="en-US" sz="2400" dirty="0" err="1">
                <a:latin typeface="TimesNewRomanPS-ItalicMT"/>
              </a:rPr>
              <a:t>Osservazioni</a:t>
            </a:r>
            <a:r>
              <a:rPr lang="en-US" sz="2400" dirty="0">
                <a:latin typeface="TimesNewRomanPS-ItalicMT"/>
              </a:rPr>
              <a:t> </a:t>
            </a:r>
            <a:r>
              <a:rPr lang="en-US" sz="2400" dirty="0" err="1">
                <a:latin typeface="TimesNewRomanPS-ItalicMT"/>
              </a:rPr>
              <a:t>terminano</a:t>
            </a:r>
            <a:r>
              <a:rPr lang="en-US" sz="2400" dirty="0">
                <a:latin typeface="TimesNewRomanPS-ItalicMT"/>
              </a:rPr>
              <a:t> con le </a:t>
            </a:r>
            <a:r>
              <a:rPr lang="en-US" sz="2400" dirty="0" err="1">
                <a:latin typeface="TimesNewRomanPS-ItalicMT"/>
              </a:rPr>
              <a:t>risposte</a:t>
            </a:r>
            <a:r>
              <a:rPr lang="en-US" sz="2400" dirty="0">
                <a:latin typeface="TimesNewRomanPS-ItalicMT"/>
              </a:rPr>
              <a:t> </a:t>
            </a:r>
            <a:r>
              <a:rPr lang="en-US" sz="2400" dirty="0" err="1">
                <a:latin typeface="TimesNewRomanPS-ItalicMT"/>
              </a:rPr>
              <a:t>che</a:t>
            </a:r>
            <a:r>
              <a:rPr lang="en-US" sz="2400" dirty="0">
                <a:latin typeface="TimesNewRomanPS-ItalicMT"/>
              </a:rPr>
              <a:t> </a:t>
            </a:r>
            <a:r>
              <a:rPr lang="en-US" sz="2400" dirty="0" err="1">
                <a:latin typeface="TimesNewRomanPS-ItalicMT"/>
              </a:rPr>
              <a:t>l’avvocato</a:t>
            </a:r>
            <a:r>
              <a:rPr lang="en-US" sz="2400" dirty="0">
                <a:latin typeface="TimesNewRomanPS-ItalicMT"/>
              </a:rPr>
              <a:t> </a:t>
            </a:r>
            <a:r>
              <a:rPr lang="en-US" sz="2400" dirty="0" err="1">
                <a:latin typeface="TimesNewRomanPS-ItalicMT"/>
              </a:rPr>
              <a:t>suggerisce</a:t>
            </a:r>
            <a:r>
              <a:rPr lang="en-US" sz="2400" dirty="0">
                <a:latin typeface="TimesNewRomanPS-ItalicMT"/>
              </a:rPr>
              <a:t> </a:t>
            </a:r>
            <a:r>
              <a:rPr lang="en-US" sz="2400" dirty="0" err="1">
                <a:latin typeface="TimesNewRomanPS-ItalicMT"/>
              </a:rPr>
              <a:t>alla</a:t>
            </a:r>
            <a:r>
              <a:rPr lang="en-US" sz="2400" dirty="0">
                <a:latin typeface="TimesNewRomanPS-ItalicMT"/>
              </a:rPr>
              <a:t> Corte circa </a:t>
            </a:r>
            <a:r>
              <a:rPr lang="en-US" sz="2400" dirty="0" err="1">
                <a:latin typeface="TimesNewRomanPS-ItalicMT"/>
              </a:rPr>
              <a:t>i</a:t>
            </a:r>
            <a:r>
              <a:rPr lang="en-US" sz="2400" dirty="0">
                <a:latin typeface="TimesNewRomanPS-ItalicMT"/>
              </a:rPr>
              <a:t> </a:t>
            </a:r>
            <a:r>
              <a:rPr lang="en-US" sz="2400" dirty="0" err="1">
                <a:latin typeface="TimesNewRomanPS-ItalicMT"/>
              </a:rPr>
              <a:t>quesiti</a:t>
            </a:r>
            <a:r>
              <a:rPr lang="en-US" sz="2400" dirty="0">
                <a:latin typeface="TimesNewRomanPS-ItalicMT"/>
              </a:rPr>
              <a:t> </a:t>
            </a:r>
            <a:r>
              <a:rPr lang="en-US" sz="2400" dirty="0" err="1">
                <a:latin typeface="TimesNewRomanPS-ItalicMT"/>
              </a:rPr>
              <a:t>pregiudiziali</a:t>
            </a:r>
            <a:r>
              <a:rPr lang="en-US" sz="2400" dirty="0">
                <a:latin typeface="TimesNewRomanPS-ItalicMT"/>
              </a:rPr>
              <a:t> </a:t>
            </a:r>
            <a:r>
              <a:rPr lang="en-US" sz="2400" dirty="0" err="1">
                <a:latin typeface="TimesNewRomanPS-ItalicMT"/>
              </a:rPr>
              <a:t>proposti</a:t>
            </a:r>
            <a:r>
              <a:rPr lang="en-US" sz="2400" dirty="0">
                <a:latin typeface="TimesNewRomanPS-ItalicMT"/>
              </a:rPr>
              <a:t> </a:t>
            </a:r>
            <a:r>
              <a:rPr lang="en-US" sz="2400" dirty="0" err="1">
                <a:latin typeface="TimesNewRomanPS-ItalicMT"/>
              </a:rPr>
              <a:t>nell’ordinanza</a:t>
            </a:r>
            <a:r>
              <a:rPr lang="en-US" sz="2400" dirty="0">
                <a:latin typeface="TimesNewRomanPS-ItalicMT"/>
              </a:rPr>
              <a:t> di </a:t>
            </a:r>
            <a:r>
              <a:rPr lang="en-US" sz="2400" dirty="0" err="1">
                <a:latin typeface="TimesNewRomanPS-ItalicMT"/>
              </a:rPr>
              <a:t>rinvio</a:t>
            </a:r>
            <a:endParaRPr lang="en-US" sz="2400" dirty="0">
              <a:latin typeface="TimesNewRomanPS-ItalicMT"/>
            </a:endParaRPr>
          </a:p>
          <a:p>
            <a:pPr marL="0" indent="0">
              <a:buNone/>
            </a:pPr>
            <a:endParaRPr lang="en-US" dirty="0"/>
          </a:p>
        </p:txBody>
      </p:sp>
    </p:spTree>
    <p:extLst>
      <p:ext uri="{BB962C8B-B14F-4D97-AF65-F5344CB8AC3E}">
        <p14:creationId xmlns:p14="http://schemas.microsoft.com/office/powerpoint/2010/main" val="126280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BC66E-568D-4454-93A7-C5B1C95A4135}"/>
              </a:ext>
            </a:extLst>
          </p:cNvPr>
          <p:cNvSpPr>
            <a:spLocks noGrp="1"/>
          </p:cNvSpPr>
          <p:nvPr>
            <p:ph type="title"/>
          </p:nvPr>
        </p:nvSpPr>
        <p:spPr/>
        <p:txBody>
          <a:bodyPr/>
          <a:lstStyle/>
          <a:p>
            <a:r>
              <a:rPr lang="en-US" dirty="0" err="1">
                <a:solidFill>
                  <a:srgbClr val="FF0000"/>
                </a:solidFill>
              </a:rPr>
              <a:t>redazione</a:t>
            </a:r>
            <a:r>
              <a:rPr lang="en-US" dirty="0">
                <a:solidFill>
                  <a:srgbClr val="FF0000"/>
                </a:solidFill>
              </a:rPr>
              <a:t> </a:t>
            </a:r>
            <a:r>
              <a:rPr lang="en-US" dirty="0" err="1">
                <a:solidFill>
                  <a:srgbClr val="FF0000"/>
                </a:solidFill>
              </a:rPr>
              <a:t>della</a:t>
            </a:r>
            <a:r>
              <a:rPr lang="en-US" dirty="0">
                <a:solidFill>
                  <a:srgbClr val="FF0000"/>
                </a:solidFill>
              </a:rPr>
              <a:t> </a:t>
            </a:r>
            <a:r>
              <a:rPr lang="en-US" dirty="0" err="1">
                <a:solidFill>
                  <a:srgbClr val="FF0000"/>
                </a:solidFill>
              </a:rPr>
              <a:t>memoria</a:t>
            </a:r>
            <a:r>
              <a:rPr lang="en-US" dirty="0">
                <a:solidFill>
                  <a:srgbClr val="FF0000"/>
                </a:solidFill>
              </a:rPr>
              <a:t>: </a:t>
            </a:r>
            <a:r>
              <a:rPr lang="en-US" dirty="0" err="1">
                <a:solidFill>
                  <a:srgbClr val="FF0000"/>
                </a:solidFill>
              </a:rPr>
              <a:t>profili</a:t>
            </a:r>
            <a:r>
              <a:rPr lang="en-US" dirty="0">
                <a:solidFill>
                  <a:srgbClr val="FF0000"/>
                </a:solidFill>
              </a:rPr>
              <a:t> </a:t>
            </a:r>
            <a:r>
              <a:rPr lang="en-US" dirty="0" err="1">
                <a:solidFill>
                  <a:srgbClr val="FF0000"/>
                </a:solidFill>
              </a:rPr>
              <a:t>sostanziali</a:t>
            </a:r>
            <a:endParaRPr lang="en-US" dirty="0"/>
          </a:p>
        </p:txBody>
      </p:sp>
      <p:sp>
        <p:nvSpPr>
          <p:cNvPr id="3" name="Content Placeholder 2">
            <a:extLst>
              <a:ext uri="{FF2B5EF4-FFF2-40B4-BE49-F238E27FC236}">
                <a16:creationId xmlns:a16="http://schemas.microsoft.com/office/drawing/2014/main" id="{210609E1-73F2-4CE8-A173-0DD7FA463F2D}"/>
              </a:ext>
            </a:extLst>
          </p:cNvPr>
          <p:cNvSpPr>
            <a:spLocks noGrp="1"/>
          </p:cNvSpPr>
          <p:nvPr>
            <p:ph idx="1"/>
          </p:nvPr>
        </p:nvSpPr>
        <p:spPr/>
        <p:txBody>
          <a:bodyPr>
            <a:normAutofit fontScale="77500" lnSpcReduction="20000"/>
          </a:bodyPr>
          <a:lstStyle/>
          <a:p>
            <a:pPr marL="0" indent="0">
              <a:buNone/>
            </a:pPr>
            <a:r>
              <a:rPr lang="en-US" sz="2800" dirty="0">
                <a:latin typeface="TimesNewRomanPS-ItalicMT"/>
              </a:rPr>
              <a:t>I </a:t>
            </a:r>
            <a:r>
              <a:rPr lang="en-US" sz="2800" dirty="0" err="1">
                <a:latin typeface="TimesNewRomanPS-ItalicMT"/>
              </a:rPr>
              <a:t>limiti</a:t>
            </a:r>
            <a:r>
              <a:rPr lang="en-US" sz="2800" dirty="0">
                <a:latin typeface="TimesNewRomanPS-ItalicMT"/>
              </a:rPr>
              <a:t> di </a:t>
            </a:r>
            <a:r>
              <a:rPr lang="en-US" sz="2800" dirty="0" err="1">
                <a:latin typeface="TimesNewRomanPS-ItalicMT"/>
              </a:rPr>
              <a:t>spazio</a:t>
            </a:r>
            <a:r>
              <a:rPr lang="en-US" sz="2800" dirty="0">
                <a:latin typeface="TimesNewRomanPS-ItalicMT"/>
              </a:rPr>
              <a:t> </a:t>
            </a:r>
            <a:r>
              <a:rPr lang="en-US" sz="2800" dirty="0" err="1">
                <a:latin typeface="TimesNewRomanPS-ItalicMT"/>
              </a:rPr>
              <a:t>impongono</a:t>
            </a:r>
            <a:r>
              <a:rPr lang="en-US" sz="2800" dirty="0">
                <a:latin typeface="TimesNewRomanPS-ItalicMT"/>
              </a:rPr>
              <a:t> </a:t>
            </a:r>
            <a:r>
              <a:rPr lang="en-US" sz="2800" dirty="0" err="1">
                <a:latin typeface="TimesNewRomanPS-ItalicMT"/>
              </a:rPr>
              <a:t>accortezza</a:t>
            </a:r>
            <a:endParaRPr lang="en-US" sz="2800" dirty="0">
              <a:latin typeface="TimesNewRomanPS-ItalicMT"/>
            </a:endParaRPr>
          </a:p>
          <a:p>
            <a:pPr marL="0" indent="0">
              <a:buNone/>
            </a:pPr>
            <a:r>
              <a:rPr lang="en-US" sz="2800" b="1" dirty="0">
                <a:latin typeface="TimesNewRomanPS-ItalicMT"/>
              </a:rPr>
              <a:t>Primo </a:t>
            </a:r>
            <a:r>
              <a:rPr lang="en-US" sz="2800" b="1" dirty="0" err="1">
                <a:latin typeface="TimesNewRomanPS-ItalicMT"/>
              </a:rPr>
              <a:t>profilo</a:t>
            </a:r>
            <a:r>
              <a:rPr lang="en-US" sz="2800" dirty="0">
                <a:latin typeface="TimesNewRomanPS-ItalicMT"/>
              </a:rPr>
              <a:t>: </a:t>
            </a:r>
            <a:r>
              <a:rPr lang="en-US" sz="2800" dirty="0" err="1">
                <a:latin typeface="TimesNewRomanPS-ItalicMT"/>
              </a:rPr>
              <a:t>argomentare</a:t>
            </a:r>
            <a:r>
              <a:rPr lang="en-US" sz="2800" dirty="0">
                <a:latin typeface="TimesNewRomanPS-ItalicMT"/>
              </a:rPr>
              <a:t> </a:t>
            </a:r>
            <a:r>
              <a:rPr lang="en-US" sz="2800" dirty="0" err="1">
                <a:latin typeface="TimesNewRomanPS-ItalicMT"/>
              </a:rPr>
              <a:t>avverso</a:t>
            </a:r>
            <a:r>
              <a:rPr lang="en-US" sz="2800" dirty="0">
                <a:latin typeface="TimesNewRomanPS-ItalicMT"/>
              </a:rPr>
              <a:t> la </a:t>
            </a:r>
            <a:r>
              <a:rPr lang="en-US" sz="2800" dirty="0" err="1">
                <a:latin typeface="TimesNewRomanPS-ItalicMT"/>
              </a:rPr>
              <a:t>ricevibilità</a:t>
            </a:r>
            <a:r>
              <a:rPr lang="en-US" sz="2800" dirty="0">
                <a:latin typeface="TimesNewRomanPS-ItalicMT"/>
              </a:rPr>
              <a:t> del </a:t>
            </a:r>
            <a:r>
              <a:rPr lang="en-US" sz="2800" dirty="0" err="1">
                <a:latin typeface="TimesNewRomanPS-ItalicMT"/>
              </a:rPr>
              <a:t>quesito</a:t>
            </a:r>
            <a:r>
              <a:rPr lang="en-US" sz="2800" dirty="0">
                <a:latin typeface="TimesNewRomanPS-ItalicMT"/>
              </a:rPr>
              <a:t> (</a:t>
            </a:r>
            <a:r>
              <a:rPr lang="en-US" sz="2800" dirty="0" err="1">
                <a:latin typeface="TimesNewRomanPS-ItalicMT"/>
              </a:rPr>
              <a:t>beninteso</a:t>
            </a:r>
            <a:r>
              <a:rPr lang="en-US" sz="2800" dirty="0">
                <a:latin typeface="TimesNewRomanPS-ItalicMT"/>
              </a:rPr>
              <a:t> se </a:t>
            </a:r>
            <a:r>
              <a:rPr lang="en-US" sz="2800" dirty="0" err="1">
                <a:latin typeface="TimesNewRomanPS-ItalicMT"/>
              </a:rPr>
              <a:t>si</a:t>
            </a:r>
            <a:r>
              <a:rPr lang="en-US" sz="2800" dirty="0">
                <a:latin typeface="TimesNewRomanPS-ItalicMT"/>
              </a:rPr>
              <a:t> è </a:t>
            </a:r>
            <a:r>
              <a:rPr lang="en-US" sz="2800" dirty="0" err="1">
                <a:latin typeface="TimesNewRomanPS-ItalicMT"/>
              </a:rPr>
              <a:t>contrari</a:t>
            </a:r>
            <a:r>
              <a:rPr lang="en-US" sz="2800" dirty="0">
                <a:latin typeface="TimesNewRomanPS-ItalicMT"/>
              </a:rPr>
              <a:t> al RP)? </a:t>
            </a:r>
            <a:r>
              <a:rPr lang="en-US" sz="2800" dirty="0" err="1">
                <a:latin typeface="TimesNewRomanPS-ItalicMT"/>
              </a:rPr>
              <a:t>Occorre</a:t>
            </a:r>
            <a:r>
              <a:rPr lang="en-US" sz="2800" dirty="0">
                <a:latin typeface="TimesNewRomanPS-ItalicMT"/>
              </a:rPr>
              <a:t> fare un </a:t>
            </a:r>
            <a:r>
              <a:rPr lang="en-US" sz="2800" dirty="0" err="1">
                <a:latin typeface="TimesNewRomanPS-ItalicMT"/>
              </a:rPr>
              <a:t>bilanciamento</a:t>
            </a:r>
            <a:r>
              <a:rPr lang="en-US" sz="2800" dirty="0">
                <a:latin typeface="TimesNewRomanPS-ItalicMT"/>
              </a:rPr>
              <a:t> </a:t>
            </a:r>
            <a:r>
              <a:rPr lang="en-US" sz="2800" dirty="0" err="1">
                <a:latin typeface="TimesNewRomanPS-ItalicMT"/>
              </a:rPr>
              <a:t>tra</a:t>
            </a:r>
            <a:r>
              <a:rPr lang="en-US" sz="2800" dirty="0">
                <a:latin typeface="TimesNewRomanPS-ItalicMT"/>
              </a:rPr>
              <a:t>:</a:t>
            </a:r>
          </a:p>
          <a:p>
            <a:pPr>
              <a:buFontTx/>
              <a:buChar char="-"/>
            </a:pPr>
            <a:r>
              <a:rPr lang="en-US" dirty="0" err="1">
                <a:latin typeface="TimesNewRomanPS-ItalicMT"/>
              </a:rPr>
              <a:t>a</a:t>
            </a:r>
            <a:r>
              <a:rPr lang="en-US" sz="2800" dirty="0" err="1">
                <a:latin typeface="TimesNewRomanPS-ItalicMT"/>
              </a:rPr>
              <a:t>deguato</a:t>
            </a:r>
            <a:r>
              <a:rPr lang="en-US" sz="2800" dirty="0">
                <a:latin typeface="TimesNewRomanPS-ItalicMT"/>
              </a:rPr>
              <a:t> </a:t>
            </a:r>
            <a:r>
              <a:rPr lang="en-US" sz="2800" dirty="0" err="1">
                <a:latin typeface="TimesNewRomanPS-ItalicMT"/>
              </a:rPr>
              <a:t>uso</a:t>
            </a:r>
            <a:r>
              <a:rPr lang="en-US" sz="2800" dirty="0">
                <a:latin typeface="TimesNewRomanPS-ItalicMT"/>
              </a:rPr>
              <a:t> </a:t>
            </a:r>
            <a:r>
              <a:rPr lang="en-US" sz="2800" dirty="0" err="1">
                <a:latin typeface="TimesNewRomanPS-ItalicMT"/>
              </a:rPr>
              <a:t>delle</a:t>
            </a:r>
            <a:r>
              <a:rPr lang="en-US" sz="2800" dirty="0">
                <a:latin typeface="TimesNewRomanPS-ItalicMT"/>
              </a:rPr>
              <a:t> 20 </a:t>
            </a:r>
            <a:r>
              <a:rPr lang="en-US" sz="2800" dirty="0" err="1">
                <a:latin typeface="TimesNewRomanPS-ItalicMT"/>
              </a:rPr>
              <a:t>pagine</a:t>
            </a:r>
            <a:endParaRPr lang="en-US" sz="2800" dirty="0">
              <a:latin typeface="TimesNewRomanPS-ItalicMT"/>
            </a:endParaRPr>
          </a:p>
          <a:p>
            <a:pPr marL="0" indent="0">
              <a:buNone/>
            </a:pPr>
            <a:r>
              <a:rPr lang="en-US" sz="2800" i="1" dirty="0">
                <a:latin typeface="TimesNewRomanPS-ItalicMT"/>
              </a:rPr>
              <a:t>versus</a:t>
            </a:r>
          </a:p>
          <a:p>
            <a:pPr>
              <a:buFontTx/>
              <a:buChar char="-"/>
            </a:pPr>
            <a:r>
              <a:rPr lang="en-US" dirty="0">
                <a:latin typeface="TimesNewRomanPS-ItalicMT"/>
              </a:rPr>
              <a:t>l</a:t>
            </a:r>
            <a:r>
              <a:rPr lang="en-US" sz="2800" dirty="0">
                <a:latin typeface="TimesNewRomanPS-ItalicMT"/>
              </a:rPr>
              <a:t>a </a:t>
            </a:r>
            <a:r>
              <a:rPr lang="en-US" sz="2800" u="sng" dirty="0" err="1">
                <a:latin typeface="TimesNewRomanPS-ItalicMT"/>
              </a:rPr>
              <a:t>presunzione</a:t>
            </a:r>
            <a:r>
              <a:rPr lang="en-US" sz="2800" u="sng" dirty="0">
                <a:latin typeface="TimesNewRomanPS-ItalicMT"/>
              </a:rPr>
              <a:t> di </a:t>
            </a:r>
            <a:r>
              <a:rPr lang="en-US" sz="2800" u="sng" dirty="0" err="1">
                <a:latin typeface="TimesNewRomanPS-ItalicMT"/>
              </a:rPr>
              <a:t>rilevanza</a:t>
            </a:r>
            <a:r>
              <a:rPr lang="en-US" sz="2800" u="sng" dirty="0">
                <a:latin typeface="TimesNewRomanPS-ItalicMT"/>
              </a:rPr>
              <a:t> </a:t>
            </a:r>
            <a:r>
              <a:rPr lang="en-US" sz="2800" dirty="0">
                <a:latin typeface="TimesNewRomanPS-ItalicMT"/>
              </a:rPr>
              <a:t>di cui la </a:t>
            </a:r>
            <a:r>
              <a:rPr lang="en-US" sz="2800" dirty="0" err="1">
                <a:latin typeface="TimesNewRomanPS-ItalicMT"/>
              </a:rPr>
              <a:t>domanda</a:t>
            </a:r>
            <a:r>
              <a:rPr lang="en-US" sz="2800" dirty="0">
                <a:latin typeface="TimesNewRomanPS-ItalicMT"/>
              </a:rPr>
              <a:t> di RP </a:t>
            </a:r>
            <a:r>
              <a:rPr lang="en-US" sz="2800" dirty="0" err="1">
                <a:latin typeface="TimesNewRomanPS-ItalicMT"/>
              </a:rPr>
              <a:t>fruisce</a:t>
            </a:r>
            <a:r>
              <a:rPr lang="en-US" sz="2800" dirty="0">
                <a:latin typeface="TimesNewRomanPS-ItalicMT"/>
              </a:rPr>
              <a:t> </a:t>
            </a:r>
            <a:r>
              <a:rPr lang="en-US" sz="2800" dirty="0" err="1">
                <a:latin typeface="TimesNewRomanPS-ItalicMT"/>
              </a:rPr>
              <a:t>nella</a:t>
            </a:r>
            <a:r>
              <a:rPr lang="en-US" sz="2800" dirty="0">
                <a:latin typeface="TimesNewRomanPS-ItalicMT"/>
              </a:rPr>
              <a:t> </a:t>
            </a:r>
            <a:r>
              <a:rPr lang="en-US" sz="2800" dirty="0" err="1">
                <a:latin typeface="TimesNewRomanPS-ItalicMT"/>
              </a:rPr>
              <a:t>giurisprudenza</a:t>
            </a:r>
            <a:r>
              <a:rPr lang="en-US" sz="2800" dirty="0">
                <a:latin typeface="TimesNewRomanPS-ItalicMT"/>
              </a:rPr>
              <a:t>:</a:t>
            </a:r>
          </a:p>
          <a:p>
            <a:pPr marL="0" indent="0">
              <a:buNone/>
            </a:pPr>
            <a:r>
              <a:rPr lang="en-US" sz="2400" b="0" i="0" dirty="0">
                <a:solidFill>
                  <a:srgbClr val="000000"/>
                </a:solidFill>
                <a:effectLst/>
                <a:latin typeface="TimesNewRomanPS-ItalicMT"/>
              </a:rPr>
              <a:t>‘…</a:t>
            </a:r>
            <a:r>
              <a:rPr lang="it-IT" sz="2400" b="0" i="0" dirty="0">
                <a:solidFill>
                  <a:srgbClr val="000000"/>
                </a:solidFill>
                <a:effectLst/>
                <a:latin typeface="Times New Roman" panose="02020603050405020304" pitchFamily="18" charset="0"/>
              </a:rPr>
              <a:t>secondo una giurisprudenza costante della Corte, le questioni relative all’interpretazione del diritto dell’Unione sollevate dal giudice nazionale nel contesto di diritto e di fatto che egli individua sotto la propria responsabilità, del quale non spetta alla Corte verificare l’esattezza, godono di una presunzione di rilevanza. Il diniego della Corte di statuire su una domanda di pronuncia pregiudiziale sollevata da un giudice nazionale è possibile solo qualora risulti manifestamente che la richiesta interpretazione del diritto dell’Unione non presenta alcun nesso con la realtà o con l’oggetto del procedimento principale, qualora il problema sia di natura ipotetica oppure qualora la Corte non disponga degli elementi di fatto o di diritto necessari per fornire una soluzione utile alle questioni che le sono sottoposte, il che implica che il giudice nazionale definisca il contesto di fatto e di diritto nel quale si collocano le questioni da esso sollevate o che esso, quanto meno, chiarisca le ipotesi di fatto sulle quali tali questioni si fondano’ (C-101/18)</a:t>
            </a:r>
            <a:endParaRPr lang="en-US" sz="2400" dirty="0">
              <a:latin typeface="TimesNewRomanPS-ItalicMT"/>
            </a:endParaRPr>
          </a:p>
          <a:p>
            <a:pPr marL="0" indent="0">
              <a:buNone/>
            </a:pPr>
            <a:endParaRPr lang="en-US" dirty="0"/>
          </a:p>
        </p:txBody>
      </p:sp>
    </p:spTree>
    <p:extLst>
      <p:ext uri="{BB962C8B-B14F-4D97-AF65-F5344CB8AC3E}">
        <p14:creationId xmlns:p14="http://schemas.microsoft.com/office/powerpoint/2010/main" val="185794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6B612-A1D3-4180-97EB-C499593A4A3F}"/>
              </a:ext>
            </a:extLst>
          </p:cNvPr>
          <p:cNvSpPr>
            <a:spLocks noGrp="1"/>
          </p:cNvSpPr>
          <p:nvPr>
            <p:ph type="title"/>
          </p:nvPr>
        </p:nvSpPr>
        <p:spPr>
          <a:xfrm>
            <a:off x="967408" y="365126"/>
            <a:ext cx="10386391" cy="642040"/>
          </a:xfrm>
        </p:spPr>
        <p:txBody>
          <a:bodyPr>
            <a:normAutofit fontScale="90000"/>
          </a:bodyPr>
          <a:lstStyle/>
          <a:p>
            <a:pPr algn="ctr"/>
            <a:r>
              <a:rPr lang="en-US" dirty="0">
                <a:solidFill>
                  <a:srgbClr val="FF0000"/>
                </a:solidFill>
              </a:rPr>
              <a:t>Segue: la </a:t>
            </a:r>
            <a:r>
              <a:rPr lang="en-US" dirty="0" err="1">
                <a:solidFill>
                  <a:srgbClr val="FF0000"/>
                </a:solidFill>
              </a:rPr>
              <a:t>redazione</a:t>
            </a:r>
            <a:r>
              <a:rPr lang="en-US" dirty="0">
                <a:solidFill>
                  <a:srgbClr val="FF0000"/>
                </a:solidFill>
              </a:rPr>
              <a:t> </a:t>
            </a:r>
            <a:r>
              <a:rPr lang="en-US" dirty="0" err="1">
                <a:solidFill>
                  <a:srgbClr val="FF0000"/>
                </a:solidFill>
              </a:rPr>
              <a:t>della</a:t>
            </a:r>
            <a:r>
              <a:rPr lang="en-US" dirty="0">
                <a:solidFill>
                  <a:srgbClr val="FF0000"/>
                </a:solidFill>
              </a:rPr>
              <a:t> </a:t>
            </a:r>
            <a:r>
              <a:rPr lang="en-US" dirty="0" err="1">
                <a:solidFill>
                  <a:srgbClr val="FF0000"/>
                </a:solidFill>
              </a:rPr>
              <a:t>memoria</a:t>
            </a:r>
            <a:endParaRPr lang="en-US" dirty="0">
              <a:solidFill>
                <a:srgbClr val="FF0000"/>
              </a:solidFill>
            </a:endParaRPr>
          </a:p>
        </p:txBody>
      </p:sp>
      <p:sp>
        <p:nvSpPr>
          <p:cNvPr id="3" name="Content Placeholder 2">
            <a:extLst>
              <a:ext uri="{FF2B5EF4-FFF2-40B4-BE49-F238E27FC236}">
                <a16:creationId xmlns:a16="http://schemas.microsoft.com/office/drawing/2014/main" id="{8BC67395-FC50-4888-8DA6-1BCFCAEDBCDA}"/>
              </a:ext>
            </a:extLst>
          </p:cNvPr>
          <p:cNvSpPr>
            <a:spLocks noGrp="1"/>
          </p:cNvSpPr>
          <p:nvPr>
            <p:ph idx="1"/>
          </p:nvPr>
        </p:nvSpPr>
        <p:spPr>
          <a:xfrm>
            <a:off x="640080" y="1463040"/>
            <a:ext cx="11064240" cy="5029834"/>
          </a:xfrm>
        </p:spPr>
        <p:txBody>
          <a:bodyPr>
            <a:normAutofit fontScale="92500" lnSpcReduction="10000"/>
          </a:bodyPr>
          <a:lstStyle/>
          <a:p>
            <a:pPr marL="0" indent="0">
              <a:buNone/>
            </a:pPr>
            <a:r>
              <a:rPr lang="en-US" sz="2800" i="1" dirty="0">
                <a:latin typeface="TimesNewRomanPS-ItalicMT"/>
              </a:rPr>
              <a:t>Quid</a:t>
            </a:r>
            <a:r>
              <a:rPr lang="en-US" sz="2800" dirty="0">
                <a:latin typeface="TimesNewRomanPS-ItalicMT"/>
              </a:rPr>
              <a:t> se il G. </a:t>
            </a:r>
            <a:r>
              <a:rPr lang="en-US" sz="2800" dirty="0" err="1">
                <a:latin typeface="TimesNewRomanPS-ItalicMT"/>
              </a:rPr>
              <a:t>nazionale</a:t>
            </a:r>
            <a:r>
              <a:rPr lang="en-US" sz="2800" dirty="0">
                <a:latin typeface="TimesNewRomanPS-ItalicMT"/>
              </a:rPr>
              <a:t> non </a:t>
            </a:r>
            <a:r>
              <a:rPr lang="en-US" sz="2800" dirty="0" err="1">
                <a:latin typeface="TimesNewRomanPS-ItalicMT"/>
              </a:rPr>
              <a:t>si</a:t>
            </a:r>
            <a:r>
              <a:rPr lang="en-US" sz="2800" dirty="0">
                <a:latin typeface="TimesNewRomanPS-ItalicMT"/>
              </a:rPr>
              <a:t> assume la </a:t>
            </a:r>
            <a:r>
              <a:rPr lang="en-US" sz="2800" dirty="0" err="1">
                <a:latin typeface="TimesNewRomanPS-ItalicMT"/>
              </a:rPr>
              <a:t>responsabilità</a:t>
            </a:r>
            <a:r>
              <a:rPr lang="en-US" sz="2800" dirty="0">
                <a:latin typeface="TimesNewRomanPS-ItalicMT"/>
              </a:rPr>
              <a:t> circa la </a:t>
            </a:r>
            <a:r>
              <a:rPr lang="en-US" sz="2800" dirty="0" err="1">
                <a:latin typeface="TimesNewRomanPS-ItalicMT"/>
              </a:rPr>
              <a:t>formulazione</a:t>
            </a:r>
            <a:r>
              <a:rPr lang="en-US" sz="2800" dirty="0">
                <a:latin typeface="TimesNewRomanPS-ItalicMT"/>
              </a:rPr>
              <a:t> </a:t>
            </a:r>
            <a:r>
              <a:rPr lang="en-US" sz="2800" dirty="0" err="1">
                <a:latin typeface="TimesNewRomanPS-ItalicMT"/>
              </a:rPr>
              <a:t>dei</a:t>
            </a:r>
            <a:r>
              <a:rPr lang="en-US" sz="2800" dirty="0">
                <a:latin typeface="TimesNewRomanPS-ItalicMT"/>
              </a:rPr>
              <a:t> </a:t>
            </a:r>
            <a:r>
              <a:rPr lang="en-US" sz="2800" dirty="0" err="1">
                <a:latin typeface="TimesNewRomanPS-ItalicMT"/>
              </a:rPr>
              <a:t>quesiti</a:t>
            </a:r>
            <a:r>
              <a:rPr lang="en-US" sz="2800" dirty="0">
                <a:latin typeface="TimesNewRomanPS-ItalicMT"/>
              </a:rPr>
              <a:t> </a:t>
            </a:r>
            <a:r>
              <a:rPr lang="en-US" sz="2800" dirty="0" err="1">
                <a:latin typeface="TimesNewRomanPS-ItalicMT"/>
              </a:rPr>
              <a:t>pregiudiziali</a:t>
            </a:r>
            <a:r>
              <a:rPr lang="en-US" sz="2800" dirty="0">
                <a:latin typeface="TimesNewRomanPS-ItalicMT"/>
              </a:rPr>
              <a:t>  e </a:t>
            </a:r>
            <a:r>
              <a:rPr lang="en-US" sz="2800" dirty="0" err="1">
                <a:latin typeface="TimesNewRomanPS-ItalicMT"/>
              </a:rPr>
              <a:t>si</a:t>
            </a:r>
            <a:r>
              <a:rPr lang="en-US" sz="2800" dirty="0">
                <a:latin typeface="TimesNewRomanPS-ItalicMT"/>
              </a:rPr>
              <a:t> </a:t>
            </a:r>
            <a:r>
              <a:rPr lang="en-US" sz="2800" dirty="0" err="1">
                <a:latin typeface="TimesNewRomanPS-ItalicMT"/>
              </a:rPr>
              <a:t>limita</a:t>
            </a:r>
            <a:r>
              <a:rPr lang="en-US" sz="2800" dirty="0">
                <a:latin typeface="TimesNewRomanPS-ItalicMT"/>
              </a:rPr>
              <a:t> a </a:t>
            </a:r>
            <a:r>
              <a:rPr lang="en-US" sz="2800" dirty="0" err="1">
                <a:latin typeface="TimesNewRomanPS-ItalicMT"/>
              </a:rPr>
              <a:t>riprodurre</a:t>
            </a:r>
            <a:r>
              <a:rPr lang="en-US" sz="2800" dirty="0">
                <a:latin typeface="TimesNewRomanPS-ItalicMT"/>
              </a:rPr>
              <a:t> </a:t>
            </a:r>
            <a:r>
              <a:rPr lang="en-US" sz="2800" dirty="0" err="1">
                <a:latin typeface="TimesNewRomanPS-ItalicMT"/>
              </a:rPr>
              <a:t>i</a:t>
            </a:r>
            <a:r>
              <a:rPr lang="en-US" sz="2800" dirty="0">
                <a:latin typeface="TimesNewRomanPS-ItalicMT"/>
              </a:rPr>
              <a:t> </a:t>
            </a:r>
            <a:r>
              <a:rPr lang="en-US" sz="2800" dirty="0" err="1">
                <a:latin typeface="TimesNewRomanPS-ItalicMT"/>
              </a:rPr>
              <a:t>quesiti</a:t>
            </a:r>
            <a:r>
              <a:rPr lang="en-US" sz="2800" dirty="0">
                <a:latin typeface="TimesNewRomanPS-ItalicMT"/>
              </a:rPr>
              <a:t> come </a:t>
            </a:r>
            <a:r>
              <a:rPr lang="en-US" sz="2800" dirty="0" err="1">
                <a:latin typeface="TimesNewRomanPS-ItalicMT"/>
              </a:rPr>
              <a:t>prospettati</a:t>
            </a:r>
            <a:r>
              <a:rPr lang="en-US" sz="2800" dirty="0">
                <a:latin typeface="TimesNewRomanPS-ItalicMT"/>
              </a:rPr>
              <a:t> da una </a:t>
            </a:r>
            <a:r>
              <a:rPr lang="en-US" sz="2800" dirty="0" err="1">
                <a:latin typeface="TimesNewRomanPS-ItalicMT"/>
              </a:rPr>
              <a:t>delle</a:t>
            </a:r>
            <a:r>
              <a:rPr lang="en-US" sz="2800" dirty="0">
                <a:latin typeface="TimesNewRomanPS-ItalicMT"/>
              </a:rPr>
              <a:t> parti, senza </a:t>
            </a:r>
            <a:r>
              <a:rPr lang="en-US" sz="2800" dirty="0" err="1">
                <a:latin typeface="TimesNewRomanPS-ItalicMT"/>
              </a:rPr>
              <a:t>compiere</a:t>
            </a:r>
            <a:r>
              <a:rPr lang="en-US" sz="2800" dirty="0">
                <a:latin typeface="TimesNewRomanPS-ItalicMT"/>
              </a:rPr>
              <a:t> una </a:t>
            </a:r>
            <a:r>
              <a:rPr lang="en-US" sz="2800" dirty="0" err="1">
                <a:latin typeface="TimesNewRomanPS-ItalicMT"/>
              </a:rPr>
              <a:t>valutazione</a:t>
            </a:r>
            <a:r>
              <a:rPr lang="en-US" sz="2800" dirty="0">
                <a:latin typeface="TimesNewRomanPS-ItalicMT"/>
              </a:rPr>
              <a:t> </a:t>
            </a:r>
            <a:r>
              <a:rPr lang="en-US" sz="2800" dirty="0" err="1">
                <a:latin typeface="TimesNewRomanPS-ItalicMT"/>
              </a:rPr>
              <a:t>autonoma</a:t>
            </a:r>
            <a:r>
              <a:rPr lang="en-US" sz="2800" dirty="0">
                <a:latin typeface="TimesNewRomanPS-ItalicMT"/>
              </a:rPr>
              <a:t> </a:t>
            </a:r>
            <a:r>
              <a:rPr lang="en-US" sz="2800" dirty="0" err="1">
                <a:latin typeface="TimesNewRomanPS-ItalicMT"/>
              </a:rPr>
              <a:t>della</a:t>
            </a:r>
            <a:r>
              <a:rPr lang="en-US" sz="2800" dirty="0">
                <a:latin typeface="TimesNewRomanPS-ItalicMT"/>
              </a:rPr>
              <a:t> </a:t>
            </a:r>
            <a:r>
              <a:rPr lang="en-US" sz="2800" dirty="0" err="1">
                <a:latin typeface="TimesNewRomanPS-ItalicMT"/>
              </a:rPr>
              <a:t>necessità</a:t>
            </a:r>
            <a:r>
              <a:rPr lang="en-US" sz="2800" dirty="0">
                <a:latin typeface="TimesNewRomanPS-ItalicMT"/>
              </a:rPr>
              <a:t> del RP, </a:t>
            </a:r>
            <a:r>
              <a:rPr lang="en-US" sz="2800" dirty="0" err="1">
                <a:latin typeface="TimesNewRomanPS-ItalicMT"/>
              </a:rPr>
              <a:t>sulla</a:t>
            </a:r>
            <a:r>
              <a:rPr lang="en-US" sz="2800" dirty="0">
                <a:latin typeface="TimesNewRomanPS-ItalicMT"/>
              </a:rPr>
              <a:t> base </a:t>
            </a:r>
            <a:r>
              <a:rPr lang="en-US" sz="2800" dirty="0" err="1">
                <a:latin typeface="TimesNewRomanPS-ItalicMT"/>
              </a:rPr>
              <a:t>delle</a:t>
            </a:r>
            <a:r>
              <a:rPr lang="en-US" sz="2800" dirty="0">
                <a:latin typeface="TimesNewRomanPS-ItalicMT"/>
              </a:rPr>
              <a:t> ‘</a:t>
            </a:r>
            <a:r>
              <a:rPr lang="en-US" sz="2800" dirty="0" err="1">
                <a:latin typeface="TimesNewRomanPS-ItalicMT"/>
              </a:rPr>
              <a:t>pressioni</a:t>
            </a:r>
            <a:r>
              <a:rPr lang="en-US" sz="2800" dirty="0">
                <a:latin typeface="TimesNewRomanPS-ItalicMT"/>
              </a:rPr>
              <a:t>’ </a:t>
            </a:r>
            <a:r>
              <a:rPr lang="en-US" sz="2800" dirty="0" err="1">
                <a:latin typeface="TimesNewRomanPS-ItalicMT"/>
              </a:rPr>
              <a:t>esercitabili</a:t>
            </a:r>
            <a:r>
              <a:rPr lang="en-US" sz="2800" dirty="0">
                <a:latin typeface="TimesNewRomanPS-ItalicMT"/>
              </a:rPr>
              <a:t> </a:t>
            </a:r>
            <a:r>
              <a:rPr lang="en-US" sz="2800" dirty="0" err="1">
                <a:latin typeface="TimesNewRomanPS-ItalicMT"/>
              </a:rPr>
              <a:t>sul</a:t>
            </a:r>
            <a:r>
              <a:rPr lang="en-US" sz="2800" dirty="0">
                <a:latin typeface="TimesNewRomanPS-ItalicMT"/>
              </a:rPr>
              <a:t> </a:t>
            </a:r>
            <a:r>
              <a:rPr lang="en-US" sz="2800" dirty="0" err="1">
                <a:latin typeface="TimesNewRomanPS-ItalicMT"/>
              </a:rPr>
              <a:t>giudice</a:t>
            </a:r>
            <a:r>
              <a:rPr lang="en-US" sz="2800" dirty="0">
                <a:latin typeface="TimesNewRomanPS-ItalicMT"/>
              </a:rPr>
              <a:t> </a:t>
            </a:r>
            <a:r>
              <a:rPr lang="en-US" sz="2800" i="1" dirty="0">
                <a:latin typeface="TimesNewRomanPS-ItalicMT"/>
              </a:rPr>
              <a:t>ex </a:t>
            </a:r>
            <a:r>
              <a:rPr lang="en-US" sz="2800" i="1" dirty="0" err="1">
                <a:latin typeface="TimesNewRomanPS-ItalicMT"/>
              </a:rPr>
              <a:t>lege</a:t>
            </a:r>
            <a:r>
              <a:rPr lang="en-US" sz="2800" i="1" dirty="0">
                <a:latin typeface="TimesNewRomanPS-ItalicMT"/>
              </a:rPr>
              <a:t> </a:t>
            </a:r>
            <a:r>
              <a:rPr lang="en-US" sz="2800" dirty="0">
                <a:latin typeface="TimesNewRomanPS-ItalicMT"/>
              </a:rPr>
              <a:t>n. 18/2015 </a:t>
            </a:r>
            <a:r>
              <a:rPr lang="en-US" sz="2800" dirty="0" err="1">
                <a:latin typeface="TimesNewRomanPS-ItalicMT"/>
              </a:rPr>
              <a:t>sulla</a:t>
            </a:r>
            <a:r>
              <a:rPr lang="en-US" sz="2800" dirty="0">
                <a:latin typeface="TimesNewRomanPS-ItalicMT"/>
              </a:rPr>
              <a:t> </a:t>
            </a:r>
            <a:r>
              <a:rPr lang="en-US" sz="2800" dirty="0" err="1">
                <a:latin typeface="TimesNewRomanPS-ItalicMT"/>
              </a:rPr>
              <a:t>responsabilità</a:t>
            </a:r>
            <a:r>
              <a:rPr lang="en-US" sz="2800" dirty="0">
                <a:latin typeface="TimesNewRomanPS-ItalicMT"/>
              </a:rPr>
              <a:t> civile </a:t>
            </a:r>
            <a:r>
              <a:rPr lang="en-US" sz="2800" dirty="0" err="1">
                <a:latin typeface="TimesNewRomanPS-ItalicMT"/>
              </a:rPr>
              <a:t>dei</a:t>
            </a:r>
            <a:r>
              <a:rPr lang="en-US" sz="2800" dirty="0">
                <a:latin typeface="TimesNewRomanPS-ItalicMT"/>
              </a:rPr>
              <a:t> </a:t>
            </a:r>
            <a:r>
              <a:rPr lang="en-US" sz="2800" dirty="0" err="1">
                <a:latin typeface="TimesNewRomanPS-ItalicMT"/>
              </a:rPr>
              <a:t>magistrati</a:t>
            </a:r>
            <a:r>
              <a:rPr lang="en-US" sz="2800" dirty="0">
                <a:latin typeface="TimesNewRomanPS-ItalicMT"/>
              </a:rPr>
              <a:t>?</a:t>
            </a:r>
          </a:p>
          <a:p>
            <a:pPr marL="0" indent="0">
              <a:buNone/>
            </a:pPr>
            <a:r>
              <a:rPr lang="en-US" dirty="0">
                <a:latin typeface="TimesNewRomanPS-ItalicMT"/>
              </a:rPr>
              <a:t>Nuovo art. 2, comma 3 bis </a:t>
            </a:r>
            <a:r>
              <a:rPr lang="en-US" dirty="0" err="1">
                <a:latin typeface="TimesNewRomanPS-ItalicMT"/>
              </a:rPr>
              <a:t>legge</a:t>
            </a:r>
            <a:r>
              <a:rPr lang="en-US" dirty="0">
                <a:latin typeface="TimesNewRomanPS-ItalicMT"/>
              </a:rPr>
              <a:t> 117/1988: </a:t>
            </a:r>
            <a:r>
              <a:rPr lang="en-US" dirty="0" err="1">
                <a:latin typeface="TimesNewRomanPS-ItalicMT"/>
              </a:rPr>
              <a:t>si</a:t>
            </a:r>
            <a:r>
              <a:rPr lang="en-US" dirty="0">
                <a:latin typeface="TimesNewRomanPS-ItalicMT"/>
              </a:rPr>
              <a:t> </a:t>
            </a:r>
            <a:r>
              <a:rPr lang="en-US" dirty="0" err="1">
                <a:latin typeface="TimesNewRomanPS-ItalicMT"/>
              </a:rPr>
              <a:t>tiene</a:t>
            </a:r>
            <a:r>
              <a:rPr lang="en-US" dirty="0">
                <a:latin typeface="TimesNewRomanPS-ItalicMT"/>
              </a:rPr>
              <a:t> </a:t>
            </a:r>
            <a:r>
              <a:rPr lang="en-US" dirty="0" err="1">
                <a:latin typeface="TimesNewRomanPS-ItalicMT"/>
              </a:rPr>
              <a:t>conto</a:t>
            </a:r>
            <a:r>
              <a:rPr lang="en-US" dirty="0">
                <a:latin typeface="TimesNewRomanPS-ItalicMT"/>
              </a:rPr>
              <a:t> </a:t>
            </a:r>
            <a:r>
              <a:rPr lang="en-US" dirty="0" err="1">
                <a:latin typeface="TimesNewRomanPS-ItalicMT"/>
              </a:rPr>
              <a:t>della</a:t>
            </a:r>
            <a:r>
              <a:rPr lang="en-US" dirty="0">
                <a:latin typeface="TimesNewRomanPS-ItalicMT"/>
              </a:rPr>
              <a:t> </a:t>
            </a:r>
            <a:r>
              <a:rPr lang="en-US" dirty="0" err="1">
                <a:latin typeface="TimesNewRomanPS-ItalicMT"/>
              </a:rPr>
              <a:t>mancata</a:t>
            </a:r>
            <a:r>
              <a:rPr lang="en-US" dirty="0">
                <a:latin typeface="TimesNewRomanPS-ItalicMT"/>
              </a:rPr>
              <a:t> </a:t>
            </a:r>
            <a:r>
              <a:rPr lang="en-US" dirty="0" err="1">
                <a:latin typeface="TimesNewRomanPS-ItalicMT"/>
              </a:rPr>
              <a:t>osservanza</a:t>
            </a:r>
            <a:r>
              <a:rPr lang="en-US" dirty="0">
                <a:latin typeface="TimesNewRomanPS-ItalicMT"/>
              </a:rPr>
              <a:t> </a:t>
            </a:r>
            <a:r>
              <a:rPr lang="en-US" dirty="0" err="1">
                <a:latin typeface="TimesNewRomanPS-ItalicMT"/>
              </a:rPr>
              <a:t>dell’obbligo</a:t>
            </a:r>
            <a:r>
              <a:rPr lang="en-US" dirty="0">
                <a:latin typeface="TimesNewRomanPS-ItalicMT"/>
              </a:rPr>
              <a:t> di </a:t>
            </a:r>
            <a:r>
              <a:rPr lang="en-US" dirty="0" err="1">
                <a:latin typeface="TimesNewRomanPS-ItalicMT"/>
              </a:rPr>
              <a:t>rinvio</a:t>
            </a:r>
            <a:r>
              <a:rPr lang="en-US" dirty="0">
                <a:latin typeface="TimesNewRomanPS-ItalicMT"/>
              </a:rPr>
              <a:t> </a:t>
            </a:r>
            <a:r>
              <a:rPr lang="en-US" dirty="0" err="1">
                <a:latin typeface="TimesNewRomanPS-ItalicMT"/>
              </a:rPr>
              <a:t>pregiudiziale</a:t>
            </a:r>
            <a:r>
              <a:rPr lang="en-US" dirty="0">
                <a:latin typeface="TimesNewRomanPS-ItalicMT"/>
              </a:rPr>
              <a:t> e del </a:t>
            </a:r>
            <a:r>
              <a:rPr lang="en-US" dirty="0" err="1">
                <a:latin typeface="TimesNewRomanPS-ItalicMT"/>
              </a:rPr>
              <a:t>contrasto</a:t>
            </a:r>
            <a:r>
              <a:rPr lang="en-US" dirty="0">
                <a:latin typeface="TimesNewRomanPS-ItalicMT"/>
              </a:rPr>
              <a:t> </a:t>
            </a:r>
            <a:r>
              <a:rPr lang="en-US" dirty="0" err="1">
                <a:latin typeface="TimesNewRomanPS-ItalicMT"/>
              </a:rPr>
              <a:t>della</a:t>
            </a:r>
            <a:r>
              <a:rPr lang="en-US" dirty="0">
                <a:latin typeface="TimesNewRomanPS-ItalicMT"/>
              </a:rPr>
              <a:t> </a:t>
            </a:r>
            <a:r>
              <a:rPr lang="en-US" dirty="0" err="1">
                <a:latin typeface="TimesNewRomanPS-ItalicMT"/>
              </a:rPr>
              <a:t>decisione</a:t>
            </a:r>
            <a:r>
              <a:rPr lang="en-US" dirty="0">
                <a:latin typeface="TimesNewRomanPS-ItalicMT"/>
              </a:rPr>
              <a:t> con </a:t>
            </a:r>
            <a:r>
              <a:rPr lang="en-US" dirty="0" err="1">
                <a:latin typeface="TimesNewRomanPS-ItalicMT"/>
              </a:rPr>
              <a:t>l’interpretazione</a:t>
            </a:r>
            <a:r>
              <a:rPr lang="en-US" dirty="0">
                <a:latin typeface="TimesNewRomanPS-ItalicMT"/>
              </a:rPr>
              <a:t> </a:t>
            </a:r>
            <a:r>
              <a:rPr lang="en-US" dirty="0" err="1">
                <a:latin typeface="TimesNewRomanPS-ItalicMT"/>
              </a:rPr>
              <a:t>espressa</a:t>
            </a:r>
            <a:r>
              <a:rPr lang="en-US" dirty="0">
                <a:latin typeface="TimesNewRomanPS-ItalicMT"/>
              </a:rPr>
              <a:t> </a:t>
            </a:r>
            <a:r>
              <a:rPr lang="en-US" dirty="0" err="1">
                <a:latin typeface="TimesNewRomanPS-ItalicMT"/>
              </a:rPr>
              <a:t>della</a:t>
            </a:r>
            <a:r>
              <a:rPr lang="en-US" dirty="0">
                <a:latin typeface="TimesNewRomanPS-ItalicMT"/>
              </a:rPr>
              <a:t> Corte di </a:t>
            </a:r>
            <a:r>
              <a:rPr lang="en-US" dirty="0" err="1">
                <a:latin typeface="TimesNewRomanPS-ItalicMT"/>
              </a:rPr>
              <a:t>giustizia</a:t>
            </a:r>
            <a:endParaRPr lang="en-US" dirty="0">
              <a:latin typeface="TimesNewRomanPS-ItalicMT"/>
            </a:endParaRPr>
          </a:p>
          <a:p>
            <a:pPr marL="0" indent="0">
              <a:buNone/>
            </a:pPr>
            <a:endParaRPr lang="en-US" sz="2800" dirty="0">
              <a:latin typeface="TimesNewRomanPS-ItalicMT"/>
            </a:endParaRPr>
          </a:p>
          <a:p>
            <a:pPr marL="0" indent="0">
              <a:buNone/>
            </a:pPr>
            <a:r>
              <a:rPr lang="en-US" dirty="0" err="1">
                <a:latin typeface="TimesNewRomanPS-ItalicMT"/>
              </a:rPr>
              <a:t>Rischio</a:t>
            </a:r>
            <a:r>
              <a:rPr lang="en-US" dirty="0">
                <a:latin typeface="TimesNewRomanPS-ItalicMT"/>
              </a:rPr>
              <a:t> di </a:t>
            </a:r>
            <a:r>
              <a:rPr lang="en-US" dirty="0" err="1">
                <a:latin typeface="TimesNewRomanPS-ItalicMT"/>
              </a:rPr>
              <a:t>snaturare</a:t>
            </a:r>
            <a:r>
              <a:rPr lang="en-US" dirty="0">
                <a:latin typeface="TimesNewRomanPS-ItalicMT"/>
              </a:rPr>
              <a:t> il RP -</a:t>
            </a:r>
            <a:r>
              <a:rPr lang="en-US" sz="2800" dirty="0">
                <a:latin typeface="TimesNewRomanPS-ItalicMT"/>
              </a:rPr>
              <a:t> scudo </a:t>
            </a:r>
            <a:r>
              <a:rPr lang="en-US" sz="2800" dirty="0" err="1">
                <a:latin typeface="TimesNewRomanPS-ItalicMT"/>
              </a:rPr>
              <a:t>protettivo</a:t>
            </a:r>
            <a:r>
              <a:rPr lang="en-US" sz="2800" dirty="0">
                <a:latin typeface="TimesNewRomanPS-ItalicMT"/>
              </a:rPr>
              <a:t> per </a:t>
            </a:r>
            <a:r>
              <a:rPr lang="en-US" sz="2800" dirty="0" err="1">
                <a:latin typeface="TimesNewRomanPS-ItalicMT"/>
              </a:rPr>
              <a:t>sollevare</a:t>
            </a:r>
            <a:r>
              <a:rPr lang="en-US" sz="2800" dirty="0">
                <a:latin typeface="TimesNewRomanPS-ItalicMT"/>
              </a:rPr>
              <a:t> il Giudice </a:t>
            </a:r>
            <a:r>
              <a:rPr lang="en-US" sz="2800" dirty="0" err="1">
                <a:latin typeface="TimesNewRomanPS-ItalicMT"/>
              </a:rPr>
              <a:t>nazionale</a:t>
            </a:r>
            <a:r>
              <a:rPr lang="en-US" sz="2800" dirty="0">
                <a:latin typeface="TimesNewRomanPS-ItalicMT"/>
              </a:rPr>
              <a:t> </a:t>
            </a:r>
            <a:r>
              <a:rPr lang="en-US" sz="2800" dirty="0" err="1">
                <a:latin typeface="TimesNewRomanPS-ItalicMT"/>
              </a:rPr>
              <a:t>dalla</a:t>
            </a:r>
            <a:r>
              <a:rPr lang="en-US" sz="2800" dirty="0">
                <a:latin typeface="TimesNewRomanPS-ItalicMT"/>
              </a:rPr>
              <a:t> </a:t>
            </a:r>
            <a:r>
              <a:rPr lang="en-US" sz="2800" dirty="0" err="1">
                <a:latin typeface="TimesNewRomanPS-ItalicMT"/>
              </a:rPr>
              <a:t>responsabilità</a:t>
            </a:r>
            <a:r>
              <a:rPr lang="en-US" sz="2800" dirty="0">
                <a:latin typeface="TimesNewRomanPS-ItalicMT"/>
              </a:rPr>
              <a:t> </a:t>
            </a:r>
            <a:r>
              <a:rPr lang="en-US" sz="2800" dirty="0" err="1">
                <a:latin typeface="TimesNewRomanPS-ItalicMT"/>
              </a:rPr>
              <a:t>risarcitoria</a:t>
            </a:r>
            <a:endParaRPr lang="en-US" sz="2800" dirty="0">
              <a:latin typeface="TimesNewRomanPS-ItalicMT"/>
            </a:endParaRPr>
          </a:p>
          <a:p>
            <a:pPr marL="0" indent="0">
              <a:buNone/>
            </a:pPr>
            <a:r>
              <a:rPr lang="en-US" sz="2800" b="0" i="0" u="none" strike="noStrike" baseline="0" dirty="0">
                <a:solidFill>
                  <a:srgbClr val="000000"/>
                </a:solidFill>
                <a:latin typeface="TimesNewRomanPS-ItalicMT"/>
              </a:rPr>
              <a:t>C-141/16</a:t>
            </a:r>
            <a:r>
              <a:rPr lang="en-US" sz="2000" dirty="0">
                <a:solidFill>
                  <a:srgbClr val="000000"/>
                </a:solidFill>
                <a:latin typeface="TimesNewRomanPS-ItalicMT"/>
              </a:rPr>
              <a:t>, </a:t>
            </a:r>
            <a:r>
              <a:rPr lang="en-US" sz="2400" dirty="0" err="1">
                <a:solidFill>
                  <a:srgbClr val="000000"/>
                </a:solidFill>
                <a:latin typeface="TimesNewRomanPS-ItalicMT"/>
              </a:rPr>
              <a:t>Ordinanza</a:t>
            </a:r>
            <a:r>
              <a:rPr lang="en-US" sz="2400" dirty="0">
                <a:solidFill>
                  <a:srgbClr val="000000"/>
                </a:solidFill>
                <a:latin typeface="TimesNewRomanPS-ItalicMT"/>
              </a:rPr>
              <a:t> di </a:t>
            </a:r>
            <a:r>
              <a:rPr lang="en-US" sz="2400" dirty="0" err="1">
                <a:solidFill>
                  <a:srgbClr val="000000"/>
                </a:solidFill>
                <a:latin typeface="TimesNewRomanPS-ItalicMT"/>
              </a:rPr>
              <a:t>irricevibilità</a:t>
            </a:r>
            <a:r>
              <a:rPr lang="en-US" sz="2400" dirty="0">
                <a:solidFill>
                  <a:srgbClr val="000000"/>
                </a:solidFill>
                <a:latin typeface="TimesNewRomanPS-ItalicMT"/>
              </a:rPr>
              <a:t> </a:t>
            </a:r>
            <a:r>
              <a:rPr lang="en-US" sz="2400" dirty="0" err="1">
                <a:solidFill>
                  <a:srgbClr val="000000"/>
                </a:solidFill>
                <a:latin typeface="TimesNewRomanPS-ItalicMT"/>
              </a:rPr>
              <a:t>della</a:t>
            </a:r>
            <a:r>
              <a:rPr lang="en-US" sz="2400" dirty="0">
                <a:solidFill>
                  <a:srgbClr val="000000"/>
                </a:solidFill>
                <a:latin typeface="TimesNewRomanPS-ItalicMT"/>
              </a:rPr>
              <a:t> </a:t>
            </a:r>
            <a:r>
              <a:rPr lang="en-US" sz="2400" dirty="0" err="1">
                <a:solidFill>
                  <a:srgbClr val="000000"/>
                </a:solidFill>
                <a:latin typeface="TimesNewRomanPS-ItalicMT"/>
              </a:rPr>
              <a:t>questione</a:t>
            </a:r>
            <a:r>
              <a:rPr lang="en-US" sz="2400" dirty="0">
                <a:solidFill>
                  <a:srgbClr val="000000"/>
                </a:solidFill>
                <a:latin typeface="TimesNewRomanPS-ItalicMT"/>
              </a:rPr>
              <a:t> </a:t>
            </a:r>
            <a:r>
              <a:rPr lang="en-US" sz="2400" dirty="0" err="1">
                <a:solidFill>
                  <a:srgbClr val="000000"/>
                </a:solidFill>
                <a:latin typeface="TimesNewRomanPS-ItalicMT"/>
              </a:rPr>
              <a:t>perché</a:t>
            </a:r>
            <a:r>
              <a:rPr lang="en-US" sz="2400" dirty="0">
                <a:solidFill>
                  <a:srgbClr val="000000"/>
                </a:solidFill>
                <a:latin typeface="TimesNewRomanPS-ItalicMT"/>
              </a:rPr>
              <a:t> il Giudice non </a:t>
            </a:r>
            <a:r>
              <a:rPr lang="en-US" sz="2400" dirty="0" err="1">
                <a:solidFill>
                  <a:srgbClr val="000000"/>
                </a:solidFill>
                <a:latin typeface="TimesNewRomanPS-ItalicMT"/>
              </a:rPr>
              <a:t>si</a:t>
            </a:r>
            <a:r>
              <a:rPr lang="en-US" sz="2400" dirty="0">
                <a:solidFill>
                  <a:srgbClr val="000000"/>
                </a:solidFill>
                <a:latin typeface="TimesNewRomanPS-ItalicMT"/>
              </a:rPr>
              <a:t> è </a:t>
            </a:r>
            <a:r>
              <a:rPr lang="en-US" sz="2400" dirty="0" err="1">
                <a:solidFill>
                  <a:srgbClr val="000000"/>
                </a:solidFill>
                <a:latin typeface="TimesNewRomanPS-ItalicMT"/>
              </a:rPr>
              <a:t>interrogato</a:t>
            </a:r>
            <a:r>
              <a:rPr lang="en-US" sz="2400" dirty="0">
                <a:solidFill>
                  <a:srgbClr val="000000"/>
                </a:solidFill>
                <a:latin typeface="TimesNewRomanPS-ItalicMT"/>
              </a:rPr>
              <a:t> </a:t>
            </a:r>
            <a:r>
              <a:rPr lang="en-US" sz="2400" dirty="0" err="1">
                <a:solidFill>
                  <a:srgbClr val="000000"/>
                </a:solidFill>
                <a:latin typeface="TimesNewRomanPS-ItalicMT"/>
              </a:rPr>
              <a:t>sulla</a:t>
            </a:r>
            <a:r>
              <a:rPr lang="en-US" sz="2400" dirty="0">
                <a:solidFill>
                  <a:srgbClr val="000000"/>
                </a:solidFill>
                <a:latin typeface="TimesNewRomanPS-ItalicMT"/>
              </a:rPr>
              <a:t> </a:t>
            </a:r>
            <a:r>
              <a:rPr lang="en-US" sz="2400" dirty="0" err="1">
                <a:solidFill>
                  <a:srgbClr val="000000"/>
                </a:solidFill>
                <a:latin typeface="TimesNewRomanPS-ItalicMT"/>
              </a:rPr>
              <a:t>rilevanza</a:t>
            </a:r>
            <a:r>
              <a:rPr lang="en-US" sz="2400" dirty="0">
                <a:solidFill>
                  <a:srgbClr val="000000"/>
                </a:solidFill>
                <a:latin typeface="TimesNewRomanPS-ItalicMT"/>
              </a:rPr>
              <a:t> </a:t>
            </a:r>
            <a:r>
              <a:rPr lang="en-US" sz="2400" dirty="0" err="1">
                <a:solidFill>
                  <a:srgbClr val="000000"/>
                </a:solidFill>
                <a:latin typeface="TimesNewRomanPS-ItalicMT"/>
              </a:rPr>
              <a:t>della</a:t>
            </a:r>
            <a:r>
              <a:rPr lang="en-US" sz="2400" dirty="0">
                <a:solidFill>
                  <a:srgbClr val="000000"/>
                </a:solidFill>
                <a:latin typeface="TimesNewRomanPS-ItalicMT"/>
              </a:rPr>
              <a:t> </a:t>
            </a:r>
            <a:r>
              <a:rPr lang="en-US" sz="2400" dirty="0" err="1">
                <a:solidFill>
                  <a:srgbClr val="000000"/>
                </a:solidFill>
                <a:latin typeface="TimesNewRomanPS-ItalicMT"/>
              </a:rPr>
              <a:t>questione</a:t>
            </a:r>
            <a:r>
              <a:rPr lang="en-US" sz="2400" dirty="0">
                <a:solidFill>
                  <a:srgbClr val="000000"/>
                </a:solidFill>
                <a:latin typeface="TimesNewRomanPS-ItalicMT"/>
              </a:rPr>
              <a:t> e </a:t>
            </a:r>
            <a:r>
              <a:rPr lang="en-US" sz="2400" dirty="0" err="1">
                <a:solidFill>
                  <a:srgbClr val="000000"/>
                </a:solidFill>
                <a:latin typeface="TimesNewRomanPS-ItalicMT"/>
              </a:rPr>
              <a:t>sul</a:t>
            </a:r>
            <a:r>
              <a:rPr lang="en-US" sz="2400" dirty="0">
                <a:solidFill>
                  <a:srgbClr val="000000"/>
                </a:solidFill>
                <a:latin typeface="TimesNewRomanPS-ItalicMT"/>
              </a:rPr>
              <a:t> </a:t>
            </a:r>
            <a:r>
              <a:rPr lang="en-US" sz="2400" dirty="0" err="1">
                <a:solidFill>
                  <a:srgbClr val="000000"/>
                </a:solidFill>
                <a:latin typeface="TimesNewRomanPS-ItalicMT"/>
              </a:rPr>
              <a:t>legame</a:t>
            </a:r>
            <a:r>
              <a:rPr lang="en-US" sz="2400" dirty="0">
                <a:solidFill>
                  <a:srgbClr val="000000"/>
                </a:solidFill>
                <a:latin typeface="TimesNewRomanPS-ItalicMT"/>
              </a:rPr>
              <a:t> </a:t>
            </a:r>
            <a:r>
              <a:rPr lang="en-US" sz="2400" dirty="0" err="1">
                <a:solidFill>
                  <a:srgbClr val="000000"/>
                </a:solidFill>
                <a:latin typeface="TimesNewRomanPS-ItalicMT"/>
              </a:rPr>
              <a:t>tra</a:t>
            </a:r>
            <a:r>
              <a:rPr lang="en-US" sz="2400" dirty="0">
                <a:solidFill>
                  <a:srgbClr val="000000"/>
                </a:solidFill>
                <a:latin typeface="TimesNewRomanPS-ItalicMT"/>
              </a:rPr>
              <a:t> </a:t>
            </a:r>
            <a:r>
              <a:rPr lang="en-US" sz="2400" dirty="0" err="1">
                <a:solidFill>
                  <a:srgbClr val="000000"/>
                </a:solidFill>
                <a:latin typeface="TimesNewRomanPS-ItalicMT"/>
              </a:rPr>
              <a:t>diritto</a:t>
            </a:r>
            <a:r>
              <a:rPr lang="en-US" sz="2400" dirty="0">
                <a:solidFill>
                  <a:srgbClr val="000000"/>
                </a:solidFill>
                <a:latin typeface="TimesNewRomanPS-ItalicMT"/>
              </a:rPr>
              <a:t> </a:t>
            </a:r>
            <a:r>
              <a:rPr lang="en-US" sz="2400" dirty="0" err="1">
                <a:solidFill>
                  <a:srgbClr val="000000"/>
                </a:solidFill>
                <a:latin typeface="TimesNewRomanPS-ItalicMT"/>
              </a:rPr>
              <a:t>interno</a:t>
            </a:r>
            <a:r>
              <a:rPr lang="en-US" sz="2400" dirty="0">
                <a:solidFill>
                  <a:srgbClr val="000000"/>
                </a:solidFill>
                <a:latin typeface="TimesNewRomanPS-ItalicMT"/>
              </a:rPr>
              <a:t> e </a:t>
            </a:r>
            <a:r>
              <a:rPr lang="en-US" sz="2400" dirty="0" err="1">
                <a:solidFill>
                  <a:srgbClr val="000000"/>
                </a:solidFill>
                <a:latin typeface="TimesNewRomanPS-ItalicMT"/>
              </a:rPr>
              <a:t>diritto</a:t>
            </a:r>
            <a:r>
              <a:rPr lang="en-US" sz="2400" dirty="0">
                <a:solidFill>
                  <a:srgbClr val="000000"/>
                </a:solidFill>
                <a:latin typeface="TimesNewRomanPS-ItalicMT"/>
              </a:rPr>
              <a:t> UE </a:t>
            </a:r>
            <a:r>
              <a:rPr lang="en-US" sz="2400" dirty="0" err="1">
                <a:solidFill>
                  <a:srgbClr val="000000"/>
                </a:solidFill>
                <a:latin typeface="TimesNewRomanPS-ItalicMT"/>
              </a:rPr>
              <a:t>applicabile</a:t>
            </a:r>
            <a:r>
              <a:rPr lang="en-US" sz="2400" dirty="0">
                <a:solidFill>
                  <a:srgbClr val="000000"/>
                </a:solidFill>
                <a:latin typeface="TimesNewRomanPS-ItalicMT"/>
              </a:rPr>
              <a:t> </a:t>
            </a:r>
            <a:r>
              <a:rPr lang="en-US" sz="2400" dirty="0" err="1">
                <a:solidFill>
                  <a:srgbClr val="000000"/>
                </a:solidFill>
                <a:latin typeface="TimesNewRomanPS-ItalicMT"/>
              </a:rPr>
              <a:t>nel</a:t>
            </a:r>
            <a:r>
              <a:rPr lang="en-US" sz="2400" dirty="0">
                <a:solidFill>
                  <a:srgbClr val="000000"/>
                </a:solidFill>
                <a:latin typeface="TimesNewRomanPS-ItalicMT"/>
              </a:rPr>
              <a:t> </a:t>
            </a:r>
            <a:r>
              <a:rPr lang="en-US" sz="2400" dirty="0" err="1">
                <a:solidFill>
                  <a:srgbClr val="000000"/>
                </a:solidFill>
                <a:latin typeface="TimesNewRomanPS-ItalicMT"/>
              </a:rPr>
              <a:t>caso</a:t>
            </a:r>
            <a:r>
              <a:rPr lang="en-US" sz="2400" dirty="0">
                <a:solidFill>
                  <a:srgbClr val="000000"/>
                </a:solidFill>
                <a:latin typeface="TimesNewRomanPS-ItalicMT"/>
              </a:rPr>
              <a:t> </a:t>
            </a:r>
            <a:r>
              <a:rPr lang="en-US" sz="2400" dirty="0" err="1">
                <a:solidFill>
                  <a:srgbClr val="000000"/>
                </a:solidFill>
                <a:latin typeface="TimesNewRomanPS-ItalicMT"/>
              </a:rPr>
              <a:t>concreto</a:t>
            </a:r>
            <a:endParaRPr lang="en-US" sz="2400" dirty="0">
              <a:latin typeface="TimesNewRomanPS-ItalicMT"/>
            </a:endParaRPr>
          </a:p>
          <a:p>
            <a:pPr marL="0" indent="0">
              <a:buNone/>
            </a:pPr>
            <a:endParaRPr lang="en-US" dirty="0"/>
          </a:p>
        </p:txBody>
      </p:sp>
    </p:spTree>
    <p:extLst>
      <p:ext uri="{BB962C8B-B14F-4D97-AF65-F5344CB8AC3E}">
        <p14:creationId xmlns:p14="http://schemas.microsoft.com/office/powerpoint/2010/main" val="1433834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140B7-8E56-41AF-87D9-5A4F794B16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E4A8BCE-D65C-4563-81C5-0C161E2E4DB0}"/>
              </a:ext>
            </a:extLst>
          </p:cNvPr>
          <p:cNvSpPr>
            <a:spLocks noGrp="1"/>
          </p:cNvSpPr>
          <p:nvPr>
            <p:ph idx="1"/>
          </p:nvPr>
        </p:nvSpPr>
        <p:spPr/>
        <p:txBody>
          <a:bodyPr/>
          <a:lstStyle/>
          <a:p>
            <a:pPr marL="0" indent="0">
              <a:buNone/>
            </a:pPr>
            <a:r>
              <a:rPr lang="en-US" dirty="0"/>
              <a:t>La </a:t>
            </a:r>
            <a:r>
              <a:rPr lang="en-US" dirty="0" err="1"/>
              <a:t>stessa</a:t>
            </a:r>
            <a:r>
              <a:rPr lang="en-US" dirty="0"/>
              <a:t> CG ha </a:t>
            </a:r>
            <a:r>
              <a:rPr lang="en-US" dirty="0" err="1"/>
              <a:t>stabilito</a:t>
            </a:r>
            <a:r>
              <a:rPr lang="en-US" dirty="0"/>
              <a:t> la </a:t>
            </a:r>
            <a:r>
              <a:rPr lang="en-US" dirty="0" err="1"/>
              <a:t>responsabilità</a:t>
            </a:r>
            <a:r>
              <a:rPr lang="en-US" dirty="0"/>
              <a:t> </a:t>
            </a:r>
            <a:r>
              <a:rPr lang="en-US" dirty="0" err="1"/>
              <a:t>dello</a:t>
            </a:r>
            <a:r>
              <a:rPr lang="en-US" dirty="0"/>
              <a:t> SM </a:t>
            </a:r>
            <a:r>
              <a:rPr lang="en-US" dirty="0" err="1"/>
              <a:t>qualora</a:t>
            </a:r>
            <a:r>
              <a:rPr lang="en-US" dirty="0"/>
              <a:t> il GN di ultima </a:t>
            </a:r>
            <a:r>
              <a:rPr lang="en-US" dirty="0" err="1"/>
              <a:t>istanza</a:t>
            </a:r>
            <a:r>
              <a:rPr lang="en-US" dirty="0"/>
              <a:t> </a:t>
            </a:r>
            <a:r>
              <a:rPr lang="en-US" dirty="0" err="1"/>
              <a:t>noneffettui</a:t>
            </a:r>
            <a:r>
              <a:rPr lang="en-US" dirty="0"/>
              <a:t> il RP (</a:t>
            </a:r>
            <a:r>
              <a:rPr lang="en-US" dirty="0" err="1"/>
              <a:t>ove</a:t>
            </a:r>
            <a:r>
              <a:rPr lang="en-US" dirty="0"/>
              <a:t> la </a:t>
            </a:r>
            <a:r>
              <a:rPr lang="en-US" dirty="0" err="1"/>
              <a:t>remissione</a:t>
            </a:r>
            <a:r>
              <a:rPr lang="en-US" dirty="0"/>
              <a:t> </a:t>
            </a:r>
            <a:r>
              <a:rPr lang="en-US" dirty="0" err="1"/>
              <a:t>sia</a:t>
            </a:r>
            <a:r>
              <a:rPr lang="en-US" dirty="0"/>
              <a:t> </a:t>
            </a:r>
            <a:r>
              <a:rPr lang="en-US" dirty="0" err="1"/>
              <a:t>necessaria</a:t>
            </a:r>
            <a:r>
              <a:rPr lang="en-US" dirty="0"/>
              <a:t>)</a:t>
            </a:r>
          </a:p>
          <a:p>
            <a:pPr marL="0" indent="0">
              <a:buNone/>
            </a:pPr>
            <a:r>
              <a:rPr lang="en-US" dirty="0"/>
              <a:t>C-224/01 </a:t>
            </a:r>
            <a:r>
              <a:rPr lang="en-US" dirty="0" err="1"/>
              <a:t>Kobler</a:t>
            </a:r>
            <a:endParaRPr lang="en-US" dirty="0"/>
          </a:p>
          <a:p>
            <a:pPr marL="0" indent="0">
              <a:buNone/>
            </a:pPr>
            <a:endParaRPr lang="en-US" dirty="0"/>
          </a:p>
          <a:p>
            <a:pPr marL="0" indent="0">
              <a:buNone/>
            </a:pPr>
            <a:r>
              <a:rPr lang="en-US" dirty="0"/>
              <a:t>Sent. Corte EDU 2014 </a:t>
            </a:r>
            <a:r>
              <a:rPr lang="en-US" dirty="0" err="1"/>
              <a:t>Dahbi</a:t>
            </a:r>
            <a:r>
              <a:rPr lang="en-US" dirty="0"/>
              <a:t> c. Italia (</a:t>
            </a:r>
            <a:r>
              <a:rPr lang="en-US" dirty="0" err="1"/>
              <a:t>obbligo</a:t>
            </a:r>
            <a:r>
              <a:rPr lang="en-US" dirty="0"/>
              <a:t> di </a:t>
            </a:r>
            <a:r>
              <a:rPr lang="en-US" dirty="0" err="1"/>
              <a:t>motivazione</a:t>
            </a:r>
            <a:r>
              <a:rPr lang="en-US" dirty="0"/>
              <a:t>)</a:t>
            </a:r>
          </a:p>
        </p:txBody>
      </p:sp>
    </p:spTree>
    <p:extLst>
      <p:ext uri="{BB962C8B-B14F-4D97-AF65-F5344CB8AC3E}">
        <p14:creationId xmlns:p14="http://schemas.microsoft.com/office/powerpoint/2010/main" val="294261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1446</TotalTime>
  <Words>1459</Words>
  <Application>Microsoft Office PowerPoint</Application>
  <PresentationFormat>Widescreen</PresentationFormat>
  <Paragraphs>82</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Calibri Light</vt:lpstr>
      <vt:lpstr>Courier</vt:lpstr>
      <vt:lpstr>Courier New</vt:lpstr>
      <vt:lpstr>Times New Roman</vt:lpstr>
      <vt:lpstr>TimesNewRomanPS-ItalicMT</vt:lpstr>
      <vt:lpstr>TimesNewRomanPSMT</vt:lpstr>
      <vt:lpstr>Office Theme</vt:lpstr>
      <vt:lpstr>ORDINE DEGLI AVVOCATI DI ROMA  E ASSOCIAZIONE ITALIANA GIURISTI EUROPEI     IL PROCESSO DINANZI AI GIUDICI        DELL’UNIONE EUROPEA  mercoledì 17 marzo 2021  Le regole procedurali del rinvio pregiudiziale Prof. Avv. Roberto Baratta Università di Roma Tre roberto.baratta@uniroma3.it </vt:lpstr>
      <vt:lpstr>La peculiarità del rinvio pregiudiziale</vt:lpstr>
      <vt:lpstr>Ruolo essenziale degli avvocati dinanzi al giudice nazionale</vt:lpstr>
      <vt:lpstr>Le posizioni delle parti </vt:lpstr>
      <vt:lpstr>Procedura di RP: 2 fasi Fase scritta del rinvio pregiudiziale</vt:lpstr>
      <vt:lpstr>Lunghezza e redazione della memoria:  profili formali e di struttura</vt:lpstr>
      <vt:lpstr>redazione della memoria: profili sostanziali</vt:lpstr>
      <vt:lpstr>Segue: la redazione della memoria</vt:lpstr>
      <vt:lpstr>PowerPoint Presentation</vt:lpstr>
      <vt:lpstr>Segue: redazione osservazioni, profili sostanziali</vt:lpstr>
      <vt:lpstr>Segue: redazione “Osservazioni”</vt:lpstr>
      <vt:lpstr>Fase orale del procedimento pregiudiziale</vt:lpstr>
      <vt:lpstr>Segue: Fase orale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ORDINE DEGLI AVVOCATI DI ROMA  E ASSOCIAZIONE ITALIANA GIURISTI EUROPEI     IL PROCESSO DINANZI AI GIUDICI        DELL’UNIONE EUROPEA  mercoledì 17 marzo 2021  Le regole procedurali del rinvio pregiudiziale Prof. Avv. Roberto Baratta Università di Roma Tre roberto.baratta@uniroma3.it </dc:title>
  <dc:creator>Roberto Baratta</dc:creator>
  <cp:lastModifiedBy>Roberto Baratta</cp:lastModifiedBy>
  <cp:revision>40</cp:revision>
  <dcterms:created xsi:type="dcterms:W3CDTF">2021-03-10T18:19:18Z</dcterms:created>
  <dcterms:modified xsi:type="dcterms:W3CDTF">2021-03-17T06:18:04Z</dcterms:modified>
</cp:coreProperties>
</file>