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9" r:id="rId10"/>
    <p:sldId id="277" r:id="rId11"/>
    <p:sldId id="278" r:id="rId12"/>
    <p:sldId id="262" r:id="rId13"/>
    <p:sldId id="270" r:id="rId14"/>
    <p:sldId id="272" r:id="rId15"/>
    <p:sldId id="273" r:id="rId16"/>
    <p:sldId id="274" r:id="rId17"/>
    <p:sldId id="271" r:id="rId1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828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D6332-55DF-4BEC-947E-1AF40DB3DEBC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363D2-55BC-42C6-9A12-AD6E7300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248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ABB9C-7973-4243-9600-D141A4CAF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BDABA-AAB0-4011-A41D-AD3E2AB3B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44635-3917-40AA-A062-F8576F17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0C9-7FF1-4605-887F-5654ACE670E9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8FC58-710F-4AB6-8E05-3C7D2FF71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42A4-19D1-410F-B1A5-48C08A787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324A-2ABE-4DB2-AFA9-6143BE776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28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76270-CEC2-4025-BE19-F063DCD8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F0E27B-D3BA-40F9-84B7-AC76E4013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52AC8-117D-4BA3-846F-C9107AA31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0C9-7FF1-4605-887F-5654ACE670E9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4E689-95DD-4930-B45E-FCE9D29D7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2F9BC-3832-44DD-A1AF-3269BB4C4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324A-2ABE-4DB2-AFA9-6143BE776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4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EBF496-3A57-4A7B-B425-2153F8A50B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42BF39-8F1F-4588-9C25-2EB95E2ED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85414-2912-4FE8-AF7A-BFE772275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0C9-7FF1-4605-887F-5654ACE670E9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31F17-4707-4544-8221-E11B2023A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20C8F-6CF1-4F92-9EEC-0BBDA442E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324A-2ABE-4DB2-AFA9-6143BE776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56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9B524-D136-4386-BE7C-80B511BCD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68C44-723F-458D-8F9D-AD1EBEF2E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5ECEC-B26E-49A7-A006-10A0EED79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0C9-7FF1-4605-887F-5654ACE670E9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5EE26-EFEF-4A68-9C73-94CFF5288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796EE-E0C5-4860-BA4F-8F0BF224D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324A-2ABE-4DB2-AFA9-6143BE776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499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C0182-BFF4-4227-964B-0F4A0C6E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757ECA-422D-4A11-87C4-2F02C392A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66908-7CD5-40F6-8103-AA6305532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0C9-7FF1-4605-887F-5654ACE670E9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66F65-8702-4525-8AFC-3265E7580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16E25-918D-41E3-8655-D082A322E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324A-2ABE-4DB2-AFA9-6143BE776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2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9654E-2C06-461C-89C9-C99063855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7551-B00B-4614-9920-9A9C18F156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8F007B-AAA1-447F-BF4D-D49BCBEC5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D20537-A631-47C4-B7F3-D47B12DFC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0C9-7FF1-4605-887F-5654ACE670E9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5C990-2C1A-41D7-9161-4118FCAD3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D39A4-D3E3-4058-B7BF-E72F6A51B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324A-2ABE-4DB2-AFA9-6143BE776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69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CFB2E-0276-4561-BD4B-FD6712CD6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548B6-62A2-4FCE-9D57-57975B038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57E1B-5A8F-4574-A5BB-38F906D77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4C47E-7BB1-4321-93F2-20D7739C8D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7E64CC-F19A-493A-AAC0-1CCDD761C8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E323A6-8E08-4A33-BF8F-B6481E4DA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0C9-7FF1-4605-887F-5654ACE670E9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3CA530-71FF-43FC-8E70-F86C498D5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BB8753-8EC8-4513-BE2E-7256A9B15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324A-2ABE-4DB2-AFA9-6143BE776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26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60C0F-74DE-4DFF-AD1F-E0D8185E0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7E346A-D6DF-4EF8-A986-4A689A5D1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0C9-7FF1-4605-887F-5654ACE670E9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1AEC2-4966-4FC9-931B-72CDC45AA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F342DF-727A-47E0-836E-FF12D2A1A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324A-2ABE-4DB2-AFA9-6143BE776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87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37491-7693-4AE9-810B-F6C72F0C7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0C9-7FF1-4605-887F-5654ACE670E9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AD7658-A16C-457C-B49D-1E11C76F0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B49E4-7C9A-4ACF-8911-A96F1142D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324A-2ABE-4DB2-AFA9-6143BE776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94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A34B8-835A-441D-966E-F009E9643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4796C-1CA8-4D7A-8395-DC7D4AA84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B7C31-144C-4990-ABC8-DD9CF036E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08040A-C09F-4C65-93B0-4C0234EA3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0C9-7FF1-4605-887F-5654ACE670E9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AAFBA-A1D4-491E-A74C-069F27F90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682C7-BA7B-479E-B586-C4D325C1F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324A-2ABE-4DB2-AFA9-6143BE776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28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6CD1F-3D97-4315-824F-10CF8E871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6C6D95-44FF-49AA-B1BA-8299C8546B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4B6D2-8D5F-4CA2-B9E9-61D9DAFC4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245AC-1734-4C7E-873E-307C92A9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0C9-7FF1-4605-887F-5654ACE670E9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FB64A7-3E9B-4F3F-92E9-1AC455395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86B5B-79BE-492A-84D4-FCB17C5DF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324A-2ABE-4DB2-AFA9-6143BE776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07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EE3B4-7FC6-4A41-94E3-93697B3C3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Clicca per modificare lo stile del titolo Master 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7C89F-DDC6-45E1-B79D-5066DA746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Modifica degli stili di testo Master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 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03DDC-435B-49CC-A764-D8CE26C49E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AD0C9-7FF1-4605-887F-5654ACE670E9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78E22-0901-4295-A007-583CDC3C03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D2181-7145-4037-9D27-BE1D8D883B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A324A-2ABE-4DB2-AFA9-6143BE776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646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5BFF3-1C44-450F-B1FE-230544584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800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relazioni Regno Unito-UE dopo la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Brexit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L’accordo sugli Scambi e la Cooperazione (TCA)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712130-6B2F-4429-98B9-D01090CCF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32480"/>
            <a:ext cx="9144000" cy="1655762"/>
          </a:xfrm>
        </p:spPr>
        <p:txBody>
          <a:bodyPr/>
          <a:lstStyle/>
          <a:p>
            <a:r>
              <a:rPr lang="en-GB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</a:t>
            </a:r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 Craig</a:t>
            </a:r>
          </a:p>
        </p:txBody>
      </p:sp>
    </p:spTree>
    <p:extLst>
      <p:ext uri="{BB962C8B-B14F-4D97-AF65-F5344CB8AC3E}">
        <p14:creationId xmlns:p14="http://schemas.microsoft.com/office/powerpoint/2010/main" val="202896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8D871-1D48-4BEF-AA79-83B8D9BD7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FTAs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la complessità del TCA 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9A4DB-8E50-4A1A-AA4E-61B42F947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Esempio 1: Merci: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TCA afferma che non ci sono tariffe o dazi sul flusso di merci tra il Regno Unito e l’UE,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condizione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 le merci siano conformi ai requisiti delle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c.d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L’idea di base è semplice: le merci rientrano in questo regime vantaggioso solo se sono originarie del Regno Unito o dell’UE, poiché altrimenti le regole tariffarie applicabili ai paesi terzi potrebbero essere aggirate dai produttori inviando le loro merci nel Regno Unito attraverso l’UE, e viceversa.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Nonostante l’idea di base sia semplice, le regole di dettaglio sono molto complesse. Il capitolo 2 del titolo I è dedicato alle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c.d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 E’ composto da 31 articoli fitti che specificano in modo molto dettagliato cosa significa dire che un particolare prodotto è originario del Regno Unito o dell’UE. Questi articoli sono completati da 6 allegati che elaborano ulteriormente le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c.d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e occupano 70 pagine di testo.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301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5FDB4-4367-49E6-97F6-0A4AD190A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FTAs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la complessità del TCA 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47088-B012-4601-99E8-4BC902110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Esempio 2: Servizi: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Regno Unito è per il 70-80% un’economia di servizi, e le disposizioni del TCA sui servizi sono molto limitate;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TCA contiene disposizioni di base dell’OMC sull’accesso al mercato, il trattamento nazionale e la clausola della nazione più favorita;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Tuttavia, queste disposizioni sono soggette a molte eccezioni: ci sono sei allegati che le regolano; questi occupano 240 pagine fitte del TCA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prevedono,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 l’altro, riserve specifiche di settore che riguardano diversi tipi di servizi;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Servizi finanziari: 7-8% del PIL, quindi molto importanti per il Regno Unito, ma soggetti a un “ampio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carve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out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prudenziale” con la conseguenza che gli esperti in questo settore ritengono che il TCA sia simile ad un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deal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Brexit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 i servizi finanziari.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364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104CB-362F-450B-B12F-49A9132AB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FTAs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la complessità del TCA 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9763F-122B-4BC3-BE49-72F3CE1DB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Esempio 3: la parità di condizioni (c.d.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Playing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Field”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LPF):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Disposizioni sul LPF: aggiungono un ulteriore livello di complessità alle relazioni Regno Unito-UE dopo la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Brexit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Disposizioni del TCA: divise per materia, con diversi capitoli che riguardano concorrenza, aiuti di stato, imprese statali, tassazione, lavoro e standard sociali, ambiente e clima, altri strumenti per il commercio e lo sviluppo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sostenibile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disposizioni orizzontali;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Disposizioni del TCA sul LPF: sono diverse per ciascuna delle aree di cui sopra, e incorporano obblighi procedurali, sostanziali e di riparazione per entrambe le parti.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27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E43E3-4E83-4D31-B0CD-D89E79BDC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TCA: “Scelta sovrana” 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6557-FA46-4F6B-9948-E74B1ED8E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Gli impulsi che hanno portato alla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Brexit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sono stati di vario tipo, ma il desiderio di ritornare al controllo sovrano ha assunto un ruolo centrale nei negoziati per il TCA;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Quanto il TCA abbia effettivamente comportato il ritorno al controllo sovrano può, tuttavia, essere messo in discussione;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dibattito politico riguardante la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Brexit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è stato inquadrato dai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Brexiteers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termini di una scelta tra “controllo esterno”, se fossero rimasti all’interno dell’UE, e “libertà sovrana” se ne fossero usciti; questo sentimento è stato poi rafforzato dal linguaggio stesso del TCA, che è un “accordo di libero scambio”, con l’accento posto sulla “libertà”;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Questa percezione dell’UE e del TCA è sbagliata da entrambi i punti di vista.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003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07C17-0507-47AF-9916-4B65A3F76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TCA: “Scelta sovrana” 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CE5AD-A30A-4091-9C34-F982F279E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Prospettiva UE: l’immagine del “controllo” era fuorviante per due ragioni correlate: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1°: l’UE ha limitato la facoltà di scelta, ma questa è la conseguenza di tutte le forme di azione collettiva; gli individui e gli Stati fanno delle scelte. Possono rimanere da soli e massimizzare la loro autonomia. Possono aderire a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club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trattati e simili, che necessariamente limitano la loro scelta sovrana in vari aspetti. Il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quid pro quo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 rappresentato dai benefici dell’adesione, insieme al maggiore potere che deriva dagli altri membri del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club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0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26A-E239-46CA-BD4B-B8C1D60C2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TCA: “Scelta sovrana” 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6BDA8-54CF-45DA-A4D7-225EDAA11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2°: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L’idea che il Regno Unito sia stato messo in difficoltà e abbia dovuto liberarsi dalle catene che lo legavano si è dimostrata formidabile in termini di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slogan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 non è veritiera.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Regno Unito ha svolto un ruolo attivo nel plasmare la natura stessa dell’UE per come si è sviluppata nel tempo, come esemplificato dal suo contributo nelle iniziative del mercato unico, in quelle riguardanti lo Spazio di Libertà, Sicurezza e Giustizia, e nei servizi finanziari;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Regno Unito è stato in disaccordo con pochissime leggi dell’UE, se considerate in termini di quantità nel tempo;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Regno Unito ha generalmente beneficiato delle sentenze della Corte di Giustizia;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Regno Unito si è assicurato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opt-outs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dai Trattati e ha beneficiato di un’integrazione differenziata in molte aree a cui non voleva partecipare;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L’UE ha cercato di assecondare le esigenze peculiari del Regno Unito attraverso gli emendamenti ai Trattati negoziati da Cameron, che si sono arenati dopo il referendum.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6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AEE57-4129-4FD0-B88F-6FDD5049B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TCA: “Scelta sovrana” 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AB5F2-6B42-4C86-8929-8FE92FA13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Prospettiva del TCA: l’idea che gli accordi di libero scambio possano essere equiparati al concetto di libertà sovrana è sbagliata. Considerate la seguente citazione di due importanti studiosi di diritto del commercio,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Holger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Hestermeyer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Federico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Ortino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“I moderni accordi commerciali vanno ben oltre i semplici accordi tariffari. Questi comprendono un’ampia varietà di aree del diritto, che vanno dalla regolamentazione dei servizi alla proprietà intellettuale e all’immigrazione, e impongono requisiti sia sostanziali che procedurali. Fondamentalmente, in quanto accordi giuridicamente vincolanti, tutti questi accordi limitano le scelte sovrane di uno Stato. A questo proposito, mentre essi possono differire dal diritto dell’UE per quanto riguarda lo scopo e l’applicabilità, non differiscono nella sostanza: la rappresentazione del diritto dell’UE come limitante la sovranità e del diritto del commercio come semplice garanzia del libero scambio è una falsità. Gli accordi commerciali, proprio come il diritto comunitario, contengono impegni da parte di uno Stato ad applicare certe regole e ad astenersi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dall’implementarne altre”.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736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06D5C-D9B6-4F7F-8E98-727878AB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TCA: “Scelta sovrana” 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F62DD-A260-4EE1-8CA1-CBCF1CC6B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realtà giuridica è che il TCA limita le scelte sovrane del Regno Unito in vari modi, attraverso: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sue molteplici disposizioni sul commercio;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disposizioni sulla parità di condizioni;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requisiti relativi alle “disposizioni essenziali”;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l’obbligo di utilizzare gli standard internazionali.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 sono anche vincoli fattuali alla libertà d’azione del Regno Unito, il che significa che in alcune aree il Regno Unito non si discosterà in modo netto </a:t>
            </a:r>
            <a:r>
              <a:rPr lang="it-I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dalla normativa dell’UE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605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1DD7D-8B13-4380-BB0F-695B66F12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L’Accordo sugli Scambi e la Cooperazione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28137-C127-482E-A825-B1E5EFA3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031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seguito della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Brexit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le relazioni Regno Unito-UE sono regolate in termini generali dall’Accordo sugli Scambi e la Cooperazione (TCA);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TCA è stato concluso all’ultimo momento, pochi giorni prima della fine del periodo di transizione;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 composto da 1246 pagine e la versione ufficiale è pubblicata sulla Gazzetta Ufficiale dell’UE: l’Accordo sugli Scambi Commerciali e la Cooperazione tra l’Unione Europea e la Comunità Europea dell’Energia Atomica, da una parte, e il Regno Unito di Gran Bretagna e Irlanda del Nord, dall’altra [2020] OJ L444/14;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TCA costituisce il quadro di riferimento delle future relazioni tra Regno Unito e UE.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4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590DF-E002-4E7C-BC37-20C6C8472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Deal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Due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Significati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A552C-94F9-451A-BA92-FE8449119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9004"/>
          </a:xfrm>
        </p:spPr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Regno Unito ha deciso di lasciare l’UE dopo il referendum del 2016; in seguito, sono iniziati i negoziati tra il Regno Unito e l’UE ai sensi dell’art. 50 del TUE, che indica la procedura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il recesso di uno Stato membro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dall’UE;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 importante distinguere due significati di “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deal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L’accordo di recesso tra il Regno Unito e l’UE avrebbe potuto non concludersi; il raggiungimento di questo accordo non è stato facile ed è costato a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Theresa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sua posizione di Primo Ministro; invece, l’Accordo di Recesso è stato concluso e ha affrontato questioni come denaro, confini, persone e accordi transitori;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accordo commerciale tra il Regno Unito e l’UE avrebbe potuto non concludersi; l’Accordo di Recesso non ha affrontato le future relazioni commerciali tra il Regno Unito e l’UE; se non ci fosse stato alcun accordo commerciale, il Regno Unito e l’UE avrebbero condotto scambi commerciali in base alle condizioni dell’Organizzazione Mondiale del Commercio (OMC); invece, il TCA è stato concluso a dicembre 2020.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0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9CCD0-A45A-4914-B673-0453C802B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negoziati del TCA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D4D8E-E924-410D-93AB-7CD525342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Posizione negoziale del Regno Unito con </a:t>
            </a:r>
            <a:r>
              <a:rPr lang="it-IT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Theresa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come Primo Ministro: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Regno Unito non avrebbe aderito all’unione doganale dell’UE, né al mercato unico; </a:t>
            </a:r>
            <a:r>
              <a:rPr lang="it-IT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Theresa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era quindi contraria a una 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Brexit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 il Regno Unito si sarebbe adoperato per garantire un commercio senza attriti con l’UE, il che avrebbe significato accettare e cercare un allineamento della propria regolamentazione con l’UE, in modo da assicurare il flusso regolare di beni e servizi tra il Regno Unito e l’UE. 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19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2DB20-655A-4582-A677-2CB688584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954"/>
            <a:ext cx="10515600" cy="1325563"/>
          </a:xfrm>
        </p:spPr>
        <p:txBody>
          <a:bodyPr/>
          <a:lstStyle/>
          <a:p>
            <a:pPr algn="ctr"/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negoziati del TCA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B5ECE-86C3-4381-A05E-C9DCF83E1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6517"/>
            <a:ext cx="10515600" cy="435133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Strategia negoziale del Regno Unito con Boris Johnson come Primo Ministro: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Regno Unito non sarebbe rimasto nell’unione doganale dell’UE o nel mercato unico;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Regno Unito avrebbe mantenuto autonomia regolamentare dopo la </a:t>
            </a:r>
            <a:r>
              <a:rPr lang="it-IT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Brexit</a:t>
            </a: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l’accordo previsto sarebbe stato tra sovrani alla pari e il governo non avrebbe “negoziato alcun accordo in cui il Regno Unito non avesse mantenuto il controllo delle proprie leggi e della propria vita politica”;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Regno Unito, quindi, non avrebbe “accettato alcun obbligo che prevedesse per le [proprie] leggi di essere in linea con quelle dell’UE, o che le istituzioni dell’UE, compresa la Corte di Giustizia, avessero alcuna giurisdizione nel Regno Unito”.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62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F77BD-91EA-438B-8D93-B5FB4F8B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negoziati del TCA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D938C-4A09-414C-943E-FE029F442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Posizione negoziale dell’UE: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Dichiarazione Politica allegata all’Accordo di Recesso ha confermato la centralità che l’UE ha accordato alle </a:t>
            </a: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limitazioni </a:t>
            </a: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assicurare la </a:t>
            </a: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parità </a:t>
            </a: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 condizioni, c.d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 </a:t>
            </a:r>
            <a:r>
              <a:rPr lang="it-IT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playing</a:t>
            </a:r>
            <a:r>
              <a:rPr 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it-I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Quanto maggiore sarebbe stato il grado di autonomia regolamentare richiesto dal Regno Unito, e quanto meno il Regno Unito sarebbe stato disposto a impegnarsi per una parità di condizioni, tanto minore sarebbe stato l’accesso del Regno Unito al mercato unico;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parità di condizioni si applica a questioni come </a:t>
            </a: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sussidi, </a:t>
            </a: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politica ambientale, sociale e del lavoro, e i costi che ne derivano. 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47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D996E-2AEE-46A1-817A-386E73BB4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struttura del TCA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E2DAA-71C5-47F1-A3E1-C66A8084E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TCA si compone di sette parti: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prima parte riguarda le disposizioni comuni e istituzionali;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seconda parte riguarda il commercio, i trasporti, la pesca e altri accordi;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terza parte riguarda l’applicazione della legge e la cooperazione giudiziaria in materia penale;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quarta parte riguarda la cooperazione per temi;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quinta parte riguarda la partecipazione ai programmi dell’Unione e le questioni finanziarie;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sesta parte riguarda la risoluzione delle controversie;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settima parte riguarda le disposizioni finali.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Ciascuna parte è divisa in titoli, che sono ulteriormente suddivisi in capitoli. Seguono poi circa 800 pagine di allegati e protocolli.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22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25FAE-2AC8-4A06-A45D-D4C3F99EE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struttura del TCA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62F02-2F20-4588-9931-E941D37C1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seconda parte, che si occupa di commercio, trasporti e pesca, è il nucleo sostanziale del TCA;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Questa contiene le disposizioni centrali riguardanti questioni come il commercio di beni e servizi, gli appalti pubblici, la cooperazione regolamentare, la parità di condizioni;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disposizioni sul commercio del TCA incarnano quello che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è,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tutti gli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effetti,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accordo di libero scambio in relazione alle merci, meno in relazione ai servizi;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41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D077B-7ED8-4B5A-AD5D-B2D2C3FC6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FTAs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la complessità del TCA 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F7B45-FE65-4433-9F39-6ED0F6728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Gli avvocati europei non sono necessariamente o solitamente esperti di diritto commerciale internazionale; la comprensione del TCA fa quindi parte di una ripida curva di apprendimento; il TCA deve comunque essere affrontato per capire le relazioni UK-UE dopo la </a:t>
            </a:r>
            <a:r>
              <a:rPr lang="it-IT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Brexit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L’intuizione fondamentale e di base è che la evidente complessità di ogni pagina del TCA deriva in gran parte dalla natura stessa degli accordi di libero scambio (</a:t>
            </a:r>
            <a:r>
              <a:rPr lang="it-IT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FTAs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Seguono tre brevi esempi riguardanti i beni, i servizi e la parità di condizioni. 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42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2093</Words>
  <Application>Microsoft Office PowerPoint</Application>
  <PresentationFormat>Widescreen</PresentationFormat>
  <Paragraphs>86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Office Theme</vt:lpstr>
      <vt:lpstr>Le relazioni Regno Unito-UE dopo la Brexit: L’accordo sugli Scambi e la Cooperazione (TCA)</vt:lpstr>
      <vt:lpstr>L’Accordo sugli Scambi e la Cooperazione</vt:lpstr>
      <vt:lpstr>No Deal: Due Significati</vt:lpstr>
      <vt:lpstr>I negoziati del TCA</vt:lpstr>
      <vt:lpstr>I negoziati del TCA</vt:lpstr>
      <vt:lpstr>I negoziati del TCA</vt:lpstr>
      <vt:lpstr>La struttura del TCA</vt:lpstr>
      <vt:lpstr>La struttura del TCA</vt:lpstr>
      <vt:lpstr>FTAs: la complessità del TCA </vt:lpstr>
      <vt:lpstr>FTAs: la complessità del TCA </vt:lpstr>
      <vt:lpstr>FTAs: la complessità del TCA </vt:lpstr>
      <vt:lpstr>FTAs: la complessità del TCA </vt:lpstr>
      <vt:lpstr>TCA: “Scelta sovrana” </vt:lpstr>
      <vt:lpstr>TCA: “Scelta sovrana” </vt:lpstr>
      <vt:lpstr>TCA: “Scelta sovrana” </vt:lpstr>
      <vt:lpstr>TCA: “Scelta sovrana” </vt:lpstr>
      <vt:lpstr>TCA: “Scelta sovrana”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 Post-Brexit: TCA</dc:title>
  <dc:creator>Paul Craig</dc:creator>
  <cp:lastModifiedBy>CGSH</cp:lastModifiedBy>
  <cp:revision>86</cp:revision>
  <cp:lastPrinted>2021-03-23T17:34:37Z</cp:lastPrinted>
  <dcterms:created xsi:type="dcterms:W3CDTF">2021-02-07T10:51:57Z</dcterms:created>
  <dcterms:modified xsi:type="dcterms:W3CDTF">2021-03-23T22:13:04Z</dcterms:modified>
</cp:coreProperties>
</file>