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4"/>
    <p:sldMasterId id="2147483791" r:id="rId5"/>
    <p:sldMasterId id="2147483660" r:id="rId6"/>
    <p:sldMasterId id="2147483810" r:id="rId7"/>
  </p:sldMasterIdLst>
  <p:notesMasterIdLst>
    <p:notesMasterId r:id="rId18"/>
  </p:notesMasterIdLst>
  <p:handoutMasterIdLst>
    <p:handoutMasterId r:id="rId19"/>
  </p:handoutMasterIdLst>
  <p:sldIdLst>
    <p:sldId id="256" r:id="rId8"/>
    <p:sldId id="308" r:id="rId9"/>
    <p:sldId id="309" r:id="rId10"/>
    <p:sldId id="310" r:id="rId11"/>
    <p:sldId id="311" r:id="rId12"/>
    <p:sldId id="312" r:id="rId13"/>
    <p:sldId id="313" r:id="rId14"/>
    <p:sldId id="315" r:id="rId15"/>
    <p:sldId id="316" r:id="rId16"/>
    <p:sldId id="31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50"/>
    <a:srgbClr val="E5EAEC"/>
    <a:srgbClr val="CED7DC"/>
    <a:srgbClr val="0B2D4F"/>
    <a:srgbClr val="0A2E4F"/>
    <a:srgbClr val="F5B80E"/>
    <a:srgbClr val="002194"/>
    <a:srgbClr val="005AD2"/>
    <a:srgbClr val="002395"/>
    <a:srgbClr val="009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3"/>
  </p:normalViewPr>
  <p:slideViewPr>
    <p:cSldViewPr snapToGrid="0">
      <p:cViewPr varScale="1">
        <p:scale>
          <a:sx n="59" d="100"/>
          <a:sy n="59" d="100"/>
        </p:scale>
        <p:origin x="78" y="1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5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026" y="23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75DF7A-718C-4A46-9554-5F07E923AC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8FB1C-1317-7B49-8DF6-EEDA12E8E5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79B3F-1781-9347-BD8E-1F56355CAD55}" type="datetimeFigureOut">
              <a:rPr lang="en-GB" smtClean="0"/>
              <a:t>24/03/2021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3B4499-2CAD-2C4B-B3B7-80D95B7C83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9638D9-69BA-DF44-86DE-6DE99159EB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AFC75-146C-7F48-8525-BDDAC4F89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097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20CBB-D972-D444-8592-B23A7758CEF7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Clicca per modificare gli stili di testo Master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 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B49CD-7E1B-C543-B23F-34FDB672E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4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c1/Desktop/KCL_box_red_485_rgb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c1/Desktop/KCL_box_red_485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c1/Desktop/KCL_box_red_485_rgb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c1/Desktop/KCL_box_red_485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c1/Desktop/KCL_box_red_485_rgb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c1/Desktop/KCL_box_red_485_rgb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c1/Desktop/KCL_box_red_485_rgb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-Portrait-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F33154F-4D43-D14A-808B-A34CEDBCB1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42674" y="0"/>
            <a:ext cx="9049325" cy="6858000"/>
          </a:xfrm>
          <a:prstGeom prst="rect">
            <a:avLst/>
          </a:prstGeom>
          <a:solidFill>
            <a:srgbClr val="0A2D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51FC7-0A7C-3146-BF77-7F92D0432A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0810" y="5128487"/>
            <a:ext cx="8114824" cy="129758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Topic title: Lorem ipsum</a:t>
            </a:r>
            <a:endParaRPr lang="x-none" dirty="0"/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44904EA7-4BE4-EF40-B719-4C779B5109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718" y="3420775"/>
            <a:ext cx="2476226" cy="90594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2500" b="1">
                <a:solidFill>
                  <a:srgbClr val="0A2E4F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Professor/Dr: Lorem ipsum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1F6282-86D4-B841-9662-C607459792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0718" y="5128488"/>
            <a:ext cx="2493762" cy="3175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rgbClr val="0A2E4F"/>
                </a:solidFill>
              </a:defRPr>
            </a:lvl1pPr>
          </a:lstStyle>
          <a:p>
            <a:pPr lvl="0"/>
            <a:r>
              <a:rPr lang="en-GB" dirty="0"/>
              <a:t>Department: Lorem ipsum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8E6F831C-E3F2-DF42-ABB0-BCE5FF35DA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0811" y="431914"/>
            <a:ext cx="5463183" cy="31577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Faculty 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CFA6FDDD-5CFC-B240-99EA-B802843ACC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0810" y="757570"/>
            <a:ext cx="5463183" cy="3360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GB" sz="1600" b="0" i="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pPr lvl="0"/>
            <a:r>
              <a:rPr lang="en-GB" dirty="0"/>
              <a:t>DD/Month/YYYY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37D742-1C6F-2448-BB71-4A6039C0ED9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0810" y="3421064"/>
            <a:ext cx="8114826" cy="81745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chemeClr val="bg1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Module title: Lorem ipsum </a:t>
            </a:r>
            <a:endParaRPr lang="x-none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5F16CCA-3178-724D-8C3F-C105459B791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90810" y="4328644"/>
            <a:ext cx="8114826" cy="60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chemeClr val="bg1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Week title: Lorem ipsum </a:t>
            </a:r>
            <a:endParaRPr lang="x-none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CCA5884-61ED-CF43-BC7E-420FA201E4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90812" y="4928649"/>
            <a:ext cx="8114824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KCL-LOGO-UK-1.png">
            <a:extLst>
              <a:ext uri="{FF2B5EF4-FFF2-40B4-BE49-F238E27FC236}">
                <a16:creationId xmlns:a16="http://schemas.microsoft.com/office/drawing/2014/main" id="{6744B5CB-C36A-49F5-A000-C34D596253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2000" y="736"/>
            <a:ext cx="1710000" cy="1302285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2FCA0E0-EF72-C64F-9299-9D7E1408D3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0718" y="4934140"/>
            <a:ext cx="2493762" cy="0"/>
          </a:xfrm>
          <a:prstGeom prst="line">
            <a:avLst/>
          </a:prstGeom>
          <a:ln w="19050">
            <a:solidFill>
              <a:srgbClr val="0A2E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EBDF139-148E-4DD1-968B-129BA1DB284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0" y="-1"/>
            <a:ext cx="3142673" cy="3136389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913635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-Grey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CL-LOGO-UK-1.png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9316" y="369"/>
            <a:ext cx="1702684" cy="13022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9622" y="2184934"/>
            <a:ext cx="11231998" cy="1053665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rgbClr val="0A2D50"/>
                </a:solidFill>
                <a:latin typeface="+mj-lt"/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354EA-9AE4-144B-B5EC-96EF67FB6B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621" y="3419631"/>
            <a:ext cx="11225841" cy="36805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 sz="1600" b="1">
                <a:solidFill>
                  <a:srgbClr val="0A2D50"/>
                </a:solidFill>
              </a:defRPr>
            </a:lvl1pPr>
            <a:lvl2pPr marL="269875" indent="0" algn="l">
              <a:buNone/>
              <a:defRPr sz="1600"/>
            </a:lvl2pPr>
            <a:lvl3pPr marL="539750" indent="0" algn="l">
              <a:buNone/>
              <a:defRPr sz="1600"/>
            </a:lvl3pPr>
            <a:lvl4pPr marL="809625" indent="0" algn="l">
              <a:buNone/>
              <a:defRPr sz="1600"/>
            </a:lvl4pPr>
            <a:lvl5pPr marL="1079500" indent="0" algn="l">
              <a:buNone/>
              <a:defRPr sz="1600"/>
            </a:lvl5pPr>
          </a:lstStyle>
          <a:p>
            <a:pPr lvl="0"/>
            <a:r>
              <a:rPr lang="en-GB" dirty="0"/>
              <a:t>Contact details/for more information</a:t>
            </a:r>
            <a:endParaRPr lang="x-non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2B983AF-E468-1B46-9535-DD83F9643B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3787775"/>
            <a:ext cx="11232668" cy="211772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 sz="1600">
                <a:solidFill>
                  <a:srgbClr val="0A2D50"/>
                </a:solidFill>
              </a:defRPr>
            </a:lvl1pPr>
            <a:lvl2pPr marL="269875" indent="0">
              <a:lnSpc>
                <a:spcPct val="150000"/>
              </a:lnSpc>
              <a:buNone/>
              <a:defRPr sz="1600"/>
            </a:lvl2pPr>
            <a:lvl3pPr marL="539750" indent="0">
              <a:lnSpc>
                <a:spcPct val="150000"/>
              </a:lnSpc>
              <a:buNone/>
              <a:defRPr sz="1600"/>
            </a:lvl3pPr>
            <a:lvl4pPr marL="809625" indent="0">
              <a:lnSpc>
                <a:spcPct val="150000"/>
              </a:lnSpc>
              <a:buNone/>
              <a:defRPr sz="1600"/>
            </a:lvl4pPr>
            <a:lvl5pPr marL="1079500" indent="0">
              <a:lnSpc>
                <a:spcPct val="150000"/>
              </a:lnSpc>
              <a:buNone/>
              <a:defRPr sz="1600"/>
            </a:lvl5pPr>
          </a:lstStyle>
          <a:p>
            <a:pPr lvl="0"/>
            <a:r>
              <a:rPr lang="en-GB" dirty="0"/>
              <a:t>Contact details 1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Contact details 2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Contact details 3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+44 (0)20 7848 XXXX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 err="1"/>
              <a:t>xxxx@kcl.ac.uk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www.kcl.ac.uk</a:t>
            </a:r>
            <a:r>
              <a:rPr lang="en-GB" dirty="0"/>
              <a:t>/</a:t>
            </a:r>
            <a:r>
              <a:rPr lang="en-GB" dirty="0" err="1"/>
              <a:t>xxxx</a:t>
            </a:r>
            <a:endParaRPr lang="en-GB" dirty="0"/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endParaRPr lang="x-non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4F8C466-9578-F14A-A6CF-9D25C42FAF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5777" y="6134101"/>
            <a:ext cx="11225841" cy="368049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A2D50"/>
                </a:solidFill>
              </a:defRPr>
            </a:lvl1pPr>
            <a:lvl2pPr marL="269875" indent="0">
              <a:buNone/>
              <a:defRPr/>
            </a:lvl2pPr>
            <a:lvl3pPr marL="539750" indent="0">
              <a:buNone/>
              <a:defRPr/>
            </a:lvl3pPr>
            <a:lvl4pPr marL="809625" indent="0">
              <a:buNone/>
              <a:defRPr/>
            </a:lvl4pPr>
            <a:lvl5pPr marL="1079500" indent="0">
              <a:buNone/>
              <a:defRPr/>
            </a:lvl5pPr>
          </a:lstStyle>
          <a:p>
            <a:pPr lvl="0"/>
            <a:r>
              <a:rPr lang="en-GB" dirty="0"/>
              <a:t>© 2020 King’s College London. All rights reserved</a:t>
            </a:r>
            <a:endParaRPr lang="x-non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E3A51D-B3CD-6A4F-8DE5-3D0667EA3F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8330" y="651616"/>
            <a:ext cx="1702684" cy="135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8014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ckli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53F8FA8-37B8-424C-AFE2-B6E91F4440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dirty="0"/>
              <a:t>Checklist (DELETE THIS SLIDE BEFORE DISTRIBUTING YOUR FILE)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2D4F"/>
              </a:buClr>
              <a:buSzTx/>
              <a:buFont typeface="Arial" panose="020B0604020202020204" pitchFamily="34" charset="0"/>
              <a:buChar char="•"/>
              <a:tabLst/>
              <a:defRPr lang="en-US" sz="2500" b="1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2pPr>
            <a:lvl3pPr marL="268715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537429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4pPr>
            <a:lvl5pPr marL="806144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5pPr>
            <a:lvl6pPr marL="2286000" indent="0">
              <a:buNone/>
              <a:defRPr/>
            </a:lvl6pPr>
          </a:lstStyle>
          <a:p>
            <a:r>
              <a:rPr lang="en-US" dirty="0"/>
              <a:t>Use ‘Review’ -&gt; ‘Check Accessibility’ to inspect your finished document</a:t>
            </a:r>
          </a:p>
          <a:p>
            <a:r>
              <a:rPr lang="en-US" dirty="0"/>
              <a:t>Use a descriptive file name. Example: ‘Week1-Topic3-Name Surname.pptx’</a:t>
            </a:r>
          </a:p>
          <a:p>
            <a:r>
              <a:rPr lang="en-US" dirty="0"/>
              <a:t>Preview your file as a ‘Slide Show’ to ensure all animations/audio are properly playing</a:t>
            </a:r>
          </a:p>
          <a:p>
            <a:r>
              <a:rPr lang="en-GB" dirty="0"/>
              <a:t>Narrated PowerPoints should be uploaded to KEATS via Kaltura, not directly to KEATS. (Note:</a:t>
            </a:r>
            <a:r>
              <a:rPr lang="en-GB" b="0" dirty="0"/>
              <a:t> </a:t>
            </a:r>
            <a:r>
              <a:rPr lang="en-GB" dirty="0"/>
              <a:t>You can export a PPT as video and upload it on Kaltura and also upload the original PPT under the same video as ‘Attachment’. You can link attachments from Kaltura on KEATS as URLs)</a:t>
            </a:r>
            <a:endParaRPr lang="en-GB" b="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9050">
            <a:solidFill>
              <a:srgbClr val="0A2E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29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utcomes-Grey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53F8FA8-37B8-424C-AFE2-B6E91F4440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dirty="0"/>
              <a:t>Learning Outcomes [required]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2D4F"/>
              </a:buClr>
              <a:buSzTx/>
              <a:buFont typeface="Arial" panose="020B0604020202020204" pitchFamily="34" charset="0"/>
              <a:buChar char="•"/>
              <a:tabLst/>
              <a:defRPr lang="en-US" sz="25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2pPr>
            <a:lvl3pPr marL="268715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537429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4pPr>
            <a:lvl5pPr marL="806144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5pPr>
            <a:lvl6pPr marL="2286000" indent="0">
              <a:buNone/>
              <a:defRPr/>
            </a:lvl6pPr>
          </a:lstStyle>
          <a:p>
            <a:r>
              <a:rPr lang="en-US" dirty="0"/>
              <a:t>First bullet point (indent x0)</a:t>
            </a:r>
          </a:p>
          <a:p>
            <a:endParaRPr lang="en-US" dirty="0"/>
          </a:p>
          <a:p>
            <a:r>
              <a:rPr lang="en-US" dirty="0"/>
              <a:t>Second bullet point (indent x0)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r>
              <a:rPr lang="en-US" dirty="0"/>
              <a:t>Third bullet point (indent x0)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9050">
            <a:solidFill>
              <a:srgbClr val="0A2E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4FAF618-C7A8-42E4-969C-5294637C6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58"/>
            <a:ext cx="637125" cy="290841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45432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One Column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0000" y="179999"/>
            <a:ext cx="11232000" cy="72921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268715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537429" indent="-268715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6144" indent="-268715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>
              <a:buNone/>
              <a:defRPr/>
            </a:lvl6pPr>
          </a:lstStyle>
          <a:p>
            <a:r>
              <a:rPr lang="en-US" dirty="0"/>
              <a:t>First level bullet point (indent x0)</a:t>
            </a:r>
          </a:p>
          <a:p>
            <a:pPr lvl="3"/>
            <a:r>
              <a:rPr lang="en-US" dirty="0"/>
              <a:t>Second level bullet point (indent x1)</a:t>
            </a:r>
          </a:p>
          <a:p>
            <a:pPr lvl="4"/>
            <a:r>
              <a:rPr lang="en-US" dirty="0"/>
              <a:t>Third level bullet point (indent x2)</a:t>
            </a:r>
          </a:p>
          <a:p>
            <a:pPr lvl="1"/>
            <a:endParaRPr lang="en-US" dirty="0"/>
          </a:p>
        </p:txBody>
      </p:sp>
      <p:cxnSp>
        <p:nvCxnSpPr>
          <p:cNvPr id="8" name="Straight Connector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499E8A-945E-40C1-A9D1-96DA09645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58"/>
            <a:ext cx="637125" cy="290841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45599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Two Columns-Text-Bullets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columns – text and bullets [Click to edit 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0000" y="1088721"/>
            <a:ext cx="5376000" cy="4860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>
                <a:solidFill>
                  <a:srgbClr val="0A2D5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buNone/>
              <a:defRPr sz="2000"/>
            </a:lvl2pPr>
            <a:lvl3pPr marL="268715" indent="-268715">
              <a:lnSpc>
                <a:spcPct val="100000"/>
              </a:lnSpc>
              <a:defRPr sz="2000"/>
            </a:lvl3pPr>
            <a:lvl4pPr marL="537429" indent="-268715">
              <a:lnSpc>
                <a:spcPct val="100000"/>
              </a:lnSpc>
              <a:defRPr sz="2000"/>
            </a:lvl4pPr>
            <a:lvl5pPr marL="806144" indent="-268715">
              <a:lnSpc>
                <a:spcPct val="100000"/>
              </a:lnSpc>
              <a:defRPr sz="2000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pPr marL="0" indent="0">
              <a:buNone/>
            </a:pPr>
            <a:r>
              <a:rPr lang="en-US" dirty="0"/>
              <a:t>First line of text/heading/intro would go here, remove bullet (indent x0)</a:t>
            </a:r>
          </a:p>
          <a:p>
            <a:pPr lvl="1"/>
            <a:r>
              <a:rPr lang="en-US" dirty="0"/>
              <a:t>Second line of text would go here (remove bullet, indent x1)</a:t>
            </a:r>
          </a:p>
          <a:p>
            <a:pPr lvl="2"/>
            <a:r>
              <a:rPr lang="en-US" dirty="0"/>
              <a:t>First level bullet point (indent x2)</a:t>
            </a:r>
          </a:p>
          <a:p>
            <a:pPr lvl="3"/>
            <a:r>
              <a:rPr lang="en-US" dirty="0"/>
              <a:t>Second level bullet point (indent x3)</a:t>
            </a:r>
          </a:p>
          <a:p>
            <a:pPr lvl="4"/>
            <a:r>
              <a:rPr lang="en-US" dirty="0"/>
              <a:t>Third level bullet point (indent x4)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36000" y="1088721"/>
            <a:ext cx="5376000" cy="4860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>
                <a:solidFill>
                  <a:srgbClr val="0A2D5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buNone/>
              <a:defRPr sz="2000"/>
            </a:lvl2pPr>
            <a:lvl3pPr marL="268715" indent="-268715">
              <a:lnSpc>
                <a:spcPct val="100000"/>
              </a:lnSpc>
              <a:defRPr sz="2000"/>
            </a:lvl3pPr>
            <a:lvl4pPr marL="537429" indent="-268715">
              <a:lnSpc>
                <a:spcPct val="100000"/>
              </a:lnSpc>
              <a:defRPr sz="2000"/>
            </a:lvl4pPr>
            <a:lvl5pPr marL="806144" indent="-268715">
              <a:lnSpc>
                <a:spcPct val="100000"/>
              </a:lnSpc>
              <a:defRPr sz="2000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r>
              <a:rPr lang="en-US" dirty="0"/>
              <a:t>First line of text/heading/intro would go here, remove bullet (indent x0)</a:t>
            </a:r>
          </a:p>
          <a:p>
            <a:pPr lvl="1"/>
            <a:r>
              <a:rPr lang="en-US" dirty="0"/>
              <a:t>Second line of text would go here (remove bullet, indent x1)</a:t>
            </a:r>
          </a:p>
          <a:p>
            <a:pPr lvl="2"/>
            <a:r>
              <a:rPr lang="en-US" dirty="0"/>
              <a:t>First level bullet point (indent x2)</a:t>
            </a:r>
          </a:p>
          <a:p>
            <a:pPr lvl="3"/>
            <a:r>
              <a:rPr lang="en-US" dirty="0"/>
              <a:t>Second level bullet point (indent x3)</a:t>
            </a:r>
          </a:p>
          <a:p>
            <a:pPr lvl="4"/>
            <a:r>
              <a:rPr lang="en-US" dirty="0"/>
              <a:t>Third level bullet point (indent x4)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A8290-F320-46AA-BFCB-B1250C20B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861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Two Columns-Bullets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Two columns – bullets only </a:t>
            </a:r>
            <a:r>
              <a:rPr lang="en-US" dirty="0"/>
              <a:t>[Click to edit 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0000" y="1088721"/>
            <a:ext cx="5376000" cy="4860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buNone/>
              <a:defRPr sz="2000"/>
            </a:lvl2pPr>
            <a:lvl3pPr marL="268715" indent="-268715">
              <a:lnSpc>
                <a:spcPct val="100000"/>
              </a:lnSpc>
              <a:defRPr sz="2000"/>
            </a:lvl3pPr>
            <a:lvl4pPr marL="537429" indent="-268715">
              <a:lnSpc>
                <a:spcPct val="100000"/>
              </a:lnSpc>
              <a:defRPr sz="2000"/>
            </a:lvl4pPr>
            <a:lvl5pPr marL="806144" indent="-268715">
              <a:lnSpc>
                <a:spcPct val="100000"/>
              </a:lnSpc>
              <a:defRPr sz="2000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r>
              <a:rPr lang="en-US" dirty="0"/>
              <a:t>First level bullet point (indent x0)</a:t>
            </a:r>
          </a:p>
          <a:p>
            <a:pPr lvl="1"/>
            <a:r>
              <a:rPr lang="en-US" dirty="0"/>
              <a:t>Second level bullet point (indent x1)</a:t>
            </a:r>
          </a:p>
          <a:p>
            <a:pPr lvl="2"/>
            <a:r>
              <a:rPr lang="en-US" dirty="0"/>
              <a:t>Third level bullet point (indent x2)</a:t>
            </a:r>
          </a:p>
          <a:p>
            <a:pPr lvl="3"/>
            <a:r>
              <a:rPr lang="en-US" dirty="0"/>
              <a:t>Fourth level bullet point (indent x3)</a:t>
            </a:r>
          </a:p>
          <a:p>
            <a:pPr lvl="4"/>
            <a:r>
              <a:rPr lang="en-US" dirty="0"/>
              <a:t>Fifth level bullet point (indent x4)</a:t>
            </a:r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36000" y="1088721"/>
            <a:ext cx="5376000" cy="4860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buNone/>
              <a:defRPr sz="2000"/>
            </a:lvl2pPr>
            <a:lvl3pPr marL="268715" indent="-268715">
              <a:lnSpc>
                <a:spcPct val="100000"/>
              </a:lnSpc>
              <a:defRPr sz="2000"/>
            </a:lvl3pPr>
            <a:lvl4pPr marL="537429" indent="-268715">
              <a:lnSpc>
                <a:spcPct val="100000"/>
              </a:lnSpc>
              <a:defRPr sz="2000"/>
            </a:lvl4pPr>
            <a:lvl5pPr marL="806144" indent="-268715">
              <a:lnSpc>
                <a:spcPct val="100000"/>
              </a:lnSpc>
              <a:defRPr sz="2000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r>
              <a:rPr lang="en-US" dirty="0"/>
              <a:t>First level bullet point (indent x0)</a:t>
            </a:r>
          </a:p>
          <a:p>
            <a:pPr lvl="1"/>
            <a:r>
              <a:rPr lang="en-US" dirty="0"/>
              <a:t>Second level bullet point (indent x1)</a:t>
            </a:r>
          </a:p>
          <a:p>
            <a:pPr lvl="2"/>
            <a:r>
              <a:rPr lang="en-US" dirty="0"/>
              <a:t>Third level bullet point (indent x2)</a:t>
            </a:r>
          </a:p>
          <a:p>
            <a:pPr lvl="3"/>
            <a:r>
              <a:rPr lang="en-US" dirty="0"/>
              <a:t>Fourth level bullet point (indent x3)</a:t>
            </a:r>
          </a:p>
          <a:p>
            <a:pPr lvl="4"/>
            <a:r>
              <a:rPr lang="en-US" dirty="0"/>
              <a:t>Fifth level bullet point (indent x4)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AB502-98E0-4E62-B98F-06ED51025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21250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Two Columns-Text-Bullets-Image Right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columns – text/bullets &amp; image [Click to edit 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0000" y="1088721"/>
            <a:ext cx="5376000" cy="4860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>
                <a:solidFill>
                  <a:srgbClr val="0A2D5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buNone/>
              <a:defRPr sz="2000"/>
            </a:lvl2pPr>
            <a:lvl3pPr marL="268715" indent="-268715">
              <a:lnSpc>
                <a:spcPct val="100000"/>
              </a:lnSpc>
              <a:defRPr sz="2000"/>
            </a:lvl3pPr>
            <a:lvl4pPr marL="537429" indent="-268715">
              <a:defRPr sz="2000"/>
            </a:lvl4pPr>
            <a:lvl5pPr marL="806144" indent="-268715">
              <a:defRPr sz="2000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r>
              <a:rPr lang="en-US" dirty="0"/>
              <a:t>First line of text/heading/intro would go here, remove bullet (indent x0)</a:t>
            </a:r>
          </a:p>
          <a:p>
            <a:pPr lvl="1"/>
            <a:r>
              <a:rPr lang="en-US" dirty="0"/>
              <a:t>Second line of text would go here (remove bullet, indent x1)</a:t>
            </a:r>
          </a:p>
          <a:p>
            <a:pPr lvl="2"/>
            <a:r>
              <a:rPr lang="en-US" dirty="0"/>
              <a:t>First level bullet point (indent x2)</a:t>
            </a:r>
          </a:p>
          <a:p>
            <a:pPr lvl="3"/>
            <a:r>
              <a:rPr lang="en-US" dirty="0"/>
              <a:t>Second level bullet point (indent x3)</a:t>
            </a:r>
          </a:p>
          <a:p>
            <a:pPr lvl="4"/>
            <a:r>
              <a:rPr lang="en-US" dirty="0"/>
              <a:t>Third level bullet point (indent x4)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335667" y="1089025"/>
            <a:ext cx="5376333" cy="486092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2" name="Straight Connector 1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5FD93-387C-4810-8643-8BAEA39CA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29877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Two Columns-Text-Bullets-Image Left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columns – text/bullets &amp; image [Click to edit Slide Title]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01" y="1088356"/>
            <a:ext cx="5376333" cy="486092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36000" y="1088721"/>
            <a:ext cx="5376000" cy="4860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>
                <a:solidFill>
                  <a:srgbClr val="0A2D5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buNone/>
              <a:defRPr sz="2000"/>
            </a:lvl2pPr>
            <a:lvl3pPr marL="268715" indent="-268715">
              <a:lnSpc>
                <a:spcPct val="100000"/>
              </a:lnSpc>
              <a:defRPr sz="2000"/>
            </a:lvl3pPr>
            <a:lvl4pPr marL="537429" indent="-268715">
              <a:lnSpc>
                <a:spcPct val="100000"/>
              </a:lnSpc>
              <a:defRPr sz="2000"/>
            </a:lvl4pPr>
            <a:lvl5pPr marL="806144" indent="-268715">
              <a:lnSpc>
                <a:spcPct val="100000"/>
              </a:lnSpc>
              <a:defRPr sz="2000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r>
              <a:rPr lang="en-US" dirty="0"/>
              <a:t>First line of text/heading/intro would go here, remove bullet (indent x0)</a:t>
            </a:r>
          </a:p>
          <a:p>
            <a:pPr lvl="1"/>
            <a:r>
              <a:rPr lang="en-US" dirty="0"/>
              <a:t>Second line of text would go here (remove bullet, indent x1)</a:t>
            </a:r>
          </a:p>
          <a:p>
            <a:pPr lvl="2"/>
            <a:r>
              <a:rPr lang="en-US" dirty="0"/>
              <a:t>First level bullet point (indent x2)</a:t>
            </a:r>
          </a:p>
          <a:p>
            <a:pPr lvl="3"/>
            <a:r>
              <a:rPr lang="en-US" dirty="0"/>
              <a:t>Second level bullet point (indent x3)</a:t>
            </a:r>
          </a:p>
          <a:p>
            <a:pPr lvl="4"/>
            <a:r>
              <a:rPr lang="en-US" dirty="0"/>
              <a:t>Third level bullet point (indent x4)</a:t>
            </a:r>
          </a:p>
        </p:txBody>
      </p:sp>
      <p:cxnSp>
        <p:nvCxnSpPr>
          <p:cNvPr id="12" name="Straight Connector 1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2DF8B-9B89-4198-9A4C-DA1B7BB5C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9215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Two Columns-Bullets-Image Right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columns – bullets &amp; image [Click to edit 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0000" y="1088721"/>
            <a:ext cx="5376000" cy="4860560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lang="en-GB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2pPr>
            <a:lvl3pPr marL="342900" indent="-342900">
              <a:lnSpc>
                <a:spcPct val="100000"/>
              </a:lnSpc>
              <a:buFont typeface="Courier New" panose="02070309020205020404" pitchFamily="49" charset="0"/>
              <a:buChar char="o"/>
              <a:defRPr sz="1991"/>
            </a:lvl3pPr>
            <a:lvl4pPr marL="537429" indent="-268715">
              <a:lnSpc>
                <a:spcPct val="100000"/>
              </a:lnSpc>
              <a:defRPr sz="2000"/>
            </a:lvl4pPr>
            <a:lvl5pPr marL="806144" indent="-268715">
              <a:lnSpc>
                <a:spcPct val="100000"/>
              </a:lnSpc>
              <a:defRPr sz="2000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r>
              <a:rPr lang="en-US" dirty="0"/>
              <a:t>First level bullet point (indent x0)</a:t>
            </a:r>
          </a:p>
          <a:p>
            <a:pPr lvl="1"/>
            <a:r>
              <a:rPr lang="en-US" dirty="0"/>
              <a:t>Second level bullet point (indent x1)</a:t>
            </a:r>
          </a:p>
          <a:p>
            <a:pPr lvl="3"/>
            <a:r>
              <a:rPr lang="en-US" dirty="0"/>
              <a:t>Third level bullet point (indent x2)</a:t>
            </a:r>
          </a:p>
          <a:p>
            <a:pPr lvl="4"/>
            <a:r>
              <a:rPr lang="en-US" dirty="0"/>
              <a:t>Fourth level bullet point (indent x3)</a:t>
            </a:r>
          </a:p>
          <a:p>
            <a:pPr lvl="0"/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335667" y="1089025"/>
            <a:ext cx="5376333" cy="486092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2" name="Straight Connector 1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B1C6D-CAA9-48FB-AFA4-AF83BE14CF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637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Two Columns-Bullets-Image Left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columns – bullets &amp; image [Click to edit Slide Title]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01" y="1088356"/>
            <a:ext cx="5376333" cy="486092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36000" y="1088721"/>
            <a:ext cx="5376000" cy="4860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lang="en-US" sz="20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2pPr>
            <a:lvl3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3pPr>
            <a:lvl4pPr marL="611614" indent="-3429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4pPr>
            <a:lvl5pPr marL="880329" indent="-3429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r>
              <a:rPr lang="en-US" dirty="0"/>
              <a:t>First level bullet point (indent x0)</a:t>
            </a:r>
          </a:p>
          <a:p>
            <a:pPr lvl="1"/>
            <a:r>
              <a:rPr lang="en-US" dirty="0"/>
              <a:t>Second level bullet point (indent x1)</a:t>
            </a:r>
          </a:p>
          <a:p>
            <a:pPr lvl="3"/>
            <a:r>
              <a:rPr lang="en-US" dirty="0"/>
              <a:t>Third level bullet point (indent x2)</a:t>
            </a:r>
          </a:p>
          <a:p>
            <a:pPr lvl="4"/>
            <a:r>
              <a:rPr lang="en-US" dirty="0"/>
              <a:t>Fourth level bullet point (indent x3)</a:t>
            </a:r>
          </a:p>
        </p:txBody>
      </p:sp>
      <p:cxnSp>
        <p:nvCxnSpPr>
          <p:cNvPr id="12" name="Straight Connector 1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44B3B-C0E5-4A6E-95D2-9462138C8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3551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-Image-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C4420AA-5EBF-A145-AC8F-7393EFE7B1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42674" y="0"/>
            <a:ext cx="9049325" cy="6858000"/>
          </a:xfrm>
          <a:prstGeom prst="rect">
            <a:avLst/>
          </a:prstGeom>
          <a:solidFill>
            <a:srgbClr val="0A2D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B7BDEC04-5E47-904C-8176-9C03598E25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0810" y="5128487"/>
            <a:ext cx="8114824" cy="129758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Topic title: Lorem ipsum</a:t>
            </a:r>
            <a:endParaRPr lang="x-none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726C23-EFBA-334A-89FD-21977B89E3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90812" y="4928649"/>
            <a:ext cx="8114824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AE98BFA-17EE-194F-B198-B3E8A5C20E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90810" y="4328644"/>
            <a:ext cx="8114826" cy="60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chemeClr val="bg1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Week title: Lorem ipsum </a:t>
            </a:r>
            <a:endParaRPr lang="x-none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F171E61B-48D8-2846-B9B2-495C289F31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0810" y="3421064"/>
            <a:ext cx="8114826" cy="81745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chemeClr val="bg1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Module title: Lorem ipsum </a:t>
            </a:r>
            <a:endParaRPr lang="x-none" dirty="0"/>
          </a:p>
        </p:txBody>
      </p:sp>
      <p:sp>
        <p:nvSpPr>
          <p:cNvPr id="33" name="Text Placeholder 13">
            <a:extLst>
              <a:ext uri="{FF2B5EF4-FFF2-40B4-BE49-F238E27FC236}">
                <a16:creationId xmlns:a16="http://schemas.microsoft.com/office/drawing/2014/main" id="{3BD6FD3C-7BCE-654C-A801-0596F7660F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90810" y="1830490"/>
            <a:ext cx="5463183" cy="3360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Department: Lorem ipsum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CAF11C21-5838-6F47-A949-E5566FFC06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90812" y="1313759"/>
            <a:ext cx="5463182" cy="49233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5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Professor/Dr: Lorem ipsum</a:t>
            </a:r>
          </a:p>
        </p:txBody>
      </p:sp>
      <p:pic>
        <p:nvPicPr>
          <p:cNvPr id="9" name="KCL-LOGO-UK-1.png" descr="King's College London logo">
            <a:extLst>
              <a:ext uri="{FF2B5EF4-FFF2-40B4-BE49-F238E27FC236}">
                <a16:creationId xmlns:a16="http://schemas.microsoft.com/office/drawing/2014/main" id="{6744B5CB-C36A-49F5-A000-C34D59625344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2000" y="736"/>
            <a:ext cx="1710000" cy="1302285"/>
          </a:xfrm>
          <a:prstGeom prst="rect">
            <a:avLst/>
          </a:prstGeom>
        </p:spPr>
      </p:pic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1064DA03-5B1A-8C46-A7FE-10B2CDB907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0810" y="757570"/>
            <a:ext cx="5463183" cy="3360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GB" sz="1600" b="0" i="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pPr lvl="0"/>
            <a:r>
              <a:rPr lang="en-GB" dirty="0"/>
              <a:t>DD/Month/YYYY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42013890-6A27-3F40-BA44-658B61046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0811" y="431914"/>
            <a:ext cx="5463183" cy="31577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Faculty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89019-19BC-4724-8CDD-A69B3DDEC3A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1" y="0"/>
            <a:ext cx="3142674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Side Image</a:t>
            </a:r>
          </a:p>
        </p:txBody>
      </p:sp>
    </p:spTree>
    <p:extLst>
      <p:ext uri="{BB962C8B-B14F-4D97-AF65-F5344CB8AC3E}">
        <p14:creationId xmlns:p14="http://schemas.microsoft.com/office/powerpoint/2010/main" val="147751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Imagex1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9999" y="180000"/>
            <a:ext cx="11279687" cy="72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 x1 [Click to edit Slide Title]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34C904-740B-E84D-B324-36B6DE7B23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424" y="1049338"/>
            <a:ext cx="11280263" cy="475879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029D345-CF89-564D-B6D0-39BB56CBE9B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2063" y="5949280"/>
            <a:ext cx="11280263" cy="54872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0B2D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description for the picture</a:t>
            </a:r>
          </a:p>
        </p:txBody>
      </p:sp>
      <p:cxnSp>
        <p:nvCxnSpPr>
          <p:cNvPr id="8" name="Straight Connector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C1C08-9F73-476E-A7A4-F78ECF851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5136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Imagex4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0000" y="180000"/>
            <a:ext cx="11282324" cy="72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 x4 [Click to edit Slide Title]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0002" y="1088720"/>
            <a:ext cx="5496000" cy="225028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idx="14"/>
          </p:nvPr>
        </p:nvSpPr>
        <p:spPr>
          <a:xfrm>
            <a:off x="6215999" y="1088720"/>
            <a:ext cx="5499043" cy="225028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idx="13"/>
          </p:nvPr>
        </p:nvSpPr>
        <p:spPr>
          <a:xfrm>
            <a:off x="480002" y="3519000"/>
            <a:ext cx="5496000" cy="225460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idx="15"/>
          </p:nvPr>
        </p:nvSpPr>
        <p:spPr>
          <a:xfrm>
            <a:off x="6215999" y="3519000"/>
            <a:ext cx="5499043" cy="225460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80001" y="5949280"/>
            <a:ext cx="11282324" cy="5487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0B2D4F"/>
                </a:solidFill>
              </a:defRPr>
            </a:lvl1pPr>
            <a:lvl2pPr marL="455234" indent="0">
              <a:buNone/>
              <a:defRPr sz="1195"/>
            </a:lvl2pPr>
            <a:lvl3pPr marL="910468" indent="0">
              <a:buNone/>
              <a:defRPr sz="996"/>
            </a:lvl3pPr>
            <a:lvl4pPr marL="1365702" indent="0">
              <a:buNone/>
              <a:defRPr sz="896"/>
            </a:lvl4pPr>
            <a:lvl5pPr marL="1820936" indent="0">
              <a:buNone/>
              <a:defRPr sz="896"/>
            </a:lvl5pPr>
            <a:lvl6pPr marL="2276170" indent="0">
              <a:buNone/>
              <a:defRPr sz="896"/>
            </a:lvl6pPr>
            <a:lvl7pPr marL="2731404" indent="0">
              <a:buNone/>
              <a:defRPr sz="896"/>
            </a:lvl7pPr>
            <a:lvl8pPr marL="3186638" indent="0">
              <a:buNone/>
              <a:defRPr sz="896"/>
            </a:lvl8pPr>
            <a:lvl9pPr marL="3641872" indent="0">
              <a:buNone/>
              <a:defRPr sz="896"/>
            </a:lvl9pPr>
          </a:lstStyle>
          <a:p>
            <a:pPr lvl="0"/>
            <a:r>
              <a:rPr lang="en-US" dirty="0"/>
              <a:t>Click to add description for the pictures</a:t>
            </a:r>
          </a:p>
        </p:txBody>
      </p:sp>
      <p:cxnSp>
        <p:nvCxnSpPr>
          <p:cNvPr id="14" name="Straight Connector 1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F17716E-7FE5-44FA-9E27-F619CE641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3658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Content-Imagex6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0000" y="180000"/>
            <a:ext cx="11282324" cy="72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 x6 [Click to edit Slide Title]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0003" y="1088720"/>
            <a:ext cx="3600028" cy="225028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"/>
          <p:cNvSpPr>
            <a:spLocks noGrp="1"/>
          </p:cNvSpPr>
          <p:nvPr>
            <p:ph type="pic" idx="16"/>
          </p:nvPr>
        </p:nvSpPr>
        <p:spPr>
          <a:xfrm>
            <a:off x="4295986" y="1088720"/>
            <a:ext cx="3603072" cy="225028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idx="14"/>
          </p:nvPr>
        </p:nvSpPr>
        <p:spPr>
          <a:xfrm>
            <a:off x="8111970" y="1088720"/>
            <a:ext cx="3603072" cy="225028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idx="13"/>
          </p:nvPr>
        </p:nvSpPr>
        <p:spPr>
          <a:xfrm>
            <a:off x="480003" y="3519000"/>
            <a:ext cx="3600028" cy="225460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idx="17"/>
          </p:nvPr>
        </p:nvSpPr>
        <p:spPr>
          <a:xfrm>
            <a:off x="4295986" y="3519000"/>
            <a:ext cx="3603072" cy="225460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idx="15"/>
          </p:nvPr>
        </p:nvSpPr>
        <p:spPr>
          <a:xfrm>
            <a:off x="8111970" y="3519000"/>
            <a:ext cx="3603072" cy="2254600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55234" indent="0">
              <a:buNone/>
              <a:defRPr sz="2788"/>
            </a:lvl2pPr>
            <a:lvl3pPr marL="910468" indent="0">
              <a:buNone/>
              <a:defRPr sz="2390"/>
            </a:lvl3pPr>
            <a:lvl4pPr marL="1365702" indent="0">
              <a:buNone/>
              <a:defRPr sz="1991"/>
            </a:lvl4pPr>
            <a:lvl5pPr marL="1820936" indent="0">
              <a:buNone/>
              <a:defRPr sz="1991"/>
            </a:lvl5pPr>
            <a:lvl6pPr marL="2276170" indent="0">
              <a:buNone/>
              <a:defRPr sz="1991"/>
            </a:lvl6pPr>
            <a:lvl7pPr marL="2731404" indent="0">
              <a:buNone/>
              <a:defRPr sz="1991"/>
            </a:lvl7pPr>
            <a:lvl8pPr marL="3186638" indent="0">
              <a:buNone/>
              <a:defRPr sz="1991"/>
            </a:lvl8pPr>
            <a:lvl9pPr marL="3641872" indent="0">
              <a:buNone/>
              <a:defRPr sz="199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80001" y="5949280"/>
            <a:ext cx="11282324" cy="5487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0B2D4F"/>
                </a:solidFill>
              </a:defRPr>
            </a:lvl1pPr>
            <a:lvl2pPr marL="455234" indent="0">
              <a:buNone/>
              <a:defRPr sz="1195"/>
            </a:lvl2pPr>
            <a:lvl3pPr marL="910468" indent="0">
              <a:buNone/>
              <a:defRPr sz="996"/>
            </a:lvl3pPr>
            <a:lvl4pPr marL="1365702" indent="0">
              <a:buNone/>
              <a:defRPr sz="896"/>
            </a:lvl4pPr>
            <a:lvl5pPr marL="1820936" indent="0">
              <a:buNone/>
              <a:defRPr sz="896"/>
            </a:lvl5pPr>
            <a:lvl6pPr marL="2276170" indent="0">
              <a:buNone/>
              <a:defRPr sz="896"/>
            </a:lvl6pPr>
            <a:lvl7pPr marL="2731404" indent="0">
              <a:buNone/>
              <a:defRPr sz="896"/>
            </a:lvl7pPr>
            <a:lvl8pPr marL="3186638" indent="0">
              <a:buNone/>
              <a:defRPr sz="896"/>
            </a:lvl8pPr>
            <a:lvl9pPr marL="3641872" indent="0">
              <a:buNone/>
              <a:defRPr sz="896"/>
            </a:lvl9pPr>
          </a:lstStyle>
          <a:p>
            <a:pPr lvl="0"/>
            <a:r>
              <a:rPr lang="en-US" dirty="0"/>
              <a:t>Click to add description for the pictures</a:t>
            </a:r>
          </a:p>
        </p:txBody>
      </p:sp>
      <p:cxnSp>
        <p:nvCxnSpPr>
          <p:cNvPr id="20" name="Straight Connector 1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2AF184F-E431-40C3-8A26-21A1CD0D0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5685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List-Grey">
    <p:bg>
      <p:bgPr>
        <a:solidFill>
          <a:srgbClr val="E5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A2E4F"/>
                </a:solidFill>
              </a:defRPr>
            </a:lvl1pPr>
          </a:lstStyle>
          <a:p>
            <a:r>
              <a:rPr lang="en-GB" dirty="0"/>
              <a:t>Reference List </a:t>
            </a:r>
            <a:r>
              <a:rPr lang="en-US" dirty="0"/>
              <a:t>[Click to edit Slide Title]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00" y="1449220"/>
            <a:ext cx="11232000" cy="495158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 lang="en-US" sz="16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268715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537429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806144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286000" indent="0">
              <a:buNone/>
              <a:defRPr/>
            </a:lvl6pPr>
          </a:lstStyle>
          <a:p>
            <a:r>
              <a:rPr lang="en-US" dirty="0"/>
              <a:t>First reference</a:t>
            </a:r>
          </a:p>
          <a:p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/>
            </a:pPr>
            <a:r>
              <a:rPr lang="en-US" dirty="0"/>
              <a:t>Second reference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/>
            </a:pPr>
            <a:r>
              <a:rPr lang="en-US" dirty="0"/>
              <a:t>Third reference</a:t>
            </a: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9050">
            <a:solidFill>
              <a:srgbClr val="0A2E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79B3BC-1F92-46DD-92FF-2BB65AAC8A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3907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-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CL-LOGO-UK-1.png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9316" y="369"/>
            <a:ext cx="1702684" cy="130228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C13DAB7E-EFB3-0946-AC9A-EC707D879DD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622" y="2184934"/>
            <a:ext cx="11231998" cy="1053665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2D5D2272-977B-8E43-A380-B07C2BAD2F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621" y="3419631"/>
            <a:ext cx="11225841" cy="36805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 sz="1600" b="1">
                <a:solidFill>
                  <a:schemeClr val="tx1"/>
                </a:solidFill>
              </a:defRPr>
            </a:lvl1pPr>
            <a:lvl2pPr marL="269875" indent="0" algn="l">
              <a:buNone/>
              <a:defRPr sz="1600"/>
            </a:lvl2pPr>
            <a:lvl3pPr marL="539750" indent="0" algn="l">
              <a:buNone/>
              <a:defRPr sz="1600"/>
            </a:lvl3pPr>
            <a:lvl4pPr marL="809625" indent="0" algn="l">
              <a:buNone/>
              <a:defRPr sz="1600"/>
            </a:lvl4pPr>
            <a:lvl5pPr marL="1079500" indent="0" algn="l">
              <a:buNone/>
              <a:defRPr sz="1600"/>
            </a:lvl5pPr>
          </a:lstStyle>
          <a:p>
            <a:pPr lvl="0"/>
            <a:r>
              <a:rPr lang="en-GB" dirty="0"/>
              <a:t>Contact details/for more information</a:t>
            </a:r>
            <a:endParaRPr lang="x-none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CE3213F1-4F2A-1B4E-B293-606218E977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3787775"/>
            <a:ext cx="11232668" cy="211772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 sz="1600">
                <a:solidFill>
                  <a:schemeClr val="tx1"/>
                </a:solidFill>
              </a:defRPr>
            </a:lvl1pPr>
            <a:lvl2pPr marL="269875" indent="0">
              <a:lnSpc>
                <a:spcPct val="150000"/>
              </a:lnSpc>
              <a:buNone/>
              <a:defRPr sz="1600"/>
            </a:lvl2pPr>
            <a:lvl3pPr marL="539750" indent="0">
              <a:lnSpc>
                <a:spcPct val="150000"/>
              </a:lnSpc>
              <a:buNone/>
              <a:defRPr sz="1600"/>
            </a:lvl3pPr>
            <a:lvl4pPr marL="809625" indent="0">
              <a:lnSpc>
                <a:spcPct val="150000"/>
              </a:lnSpc>
              <a:buNone/>
              <a:defRPr sz="1600"/>
            </a:lvl4pPr>
            <a:lvl5pPr marL="1079500" indent="0">
              <a:lnSpc>
                <a:spcPct val="150000"/>
              </a:lnSpc>
              <a:buNone/>
              <a:defRPr sz="1600"/>
            </a:lvl5pPr>
          </a:lstStyle>
          <a:p>
            <a:pPr lvl="0"/>
            <a:r>
              <a:rPr lang="en-GB" dirty="0"/>
              <a:t>Contact details 1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Contact details 2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Contact details 3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+44 (0)20 7848 XXXX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r>
              <a:rPr lang="en-GB" dirty="0" err="1"/>
              <a:t>xxxx@kcl.ac.uk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www.kcl.ac.uk</a:t>
            </a:r>
            <a:r>
              <a:rPr lang="en-GB" dirty="0"/>
              <a:t>/</a:t>
            </a:r>
            <a:r>
              <a:rPr lang="en-GB" dirty="0" err="1"/>
              <a:t>xxxx</a:t>
            </a:r>
            <a:endParaRPr lang="en-GB" dirty="0"/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D50"/>
              </a:buClr>
              <a:buSzTx/>
              <a:buFont typeface="Arial"/>
              <a:buNone/>
              <a:tabLst/>
              <a:defRPr/>
            </a:pPr>
            <a:endParaRPr lang="x-none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10421A6D-C918-9E40-B4E3-C42CB01E91E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5777" y="6134101"/>
            <a:ext cx="11225841" cy="368049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269875" indent="0">
              <a:buNone/>
              <a:defRPr/>
            </a:lvl2pPr>
            <a:lvl3pPr marL="539750" indent="0">
              <a:buNone/>
              <a:defRPr/>
            </a:lvl3pPr>
            <a:lvl4pPr marL="809625" indent="0">
              <a:buNone/>
              <a:defRPr/>
            </a:lvl4pPr>
            <a:lvl5pPr marL="1079500" indent="0">
              <a:buNone/>
              <a:defRPr/>
            </a:lvl5pPr>
          </a:lstStyle>
          <a:p>
            <a:pPr lvl="0"/>
            <a:r>
              <a:rPr lang="en-GB" dirty="0"/>
              <a:t>© 2020 King’s College London. All rights reserved</a:t>
            </a:r>
            <a:endParaRPr lang="x-non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E3A51D-B3CD-6A4F-8DE5-3D0667EA3F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8330" y="651616"/>
            <a:ext cx="1702684" cy="135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263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utcomes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/>
              <a:t>Learning Outcomes [required]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lang="en-US" sz="25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2pPr>
            <a:lvl3pPr marL="268715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537429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4pPr>
            <a:lvl5pPr marL="806144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5pPr>
            <a:lvl6pPr marL="2286000" indent="0">
              <a:buNone/>
              <a:defRPr/>
            </a:lvl6pPr>
          </a:lstStyle>
          <a:p>
            <a:r>
              <a:rPr lang="en-US" dirty="0"/>
              <a:t>First bullet point (indent x0)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bullet point (indent x0)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bullet point (indent x0)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D842B3B-799C-403C-B9A3-CE3B412B2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58"/>
            <a:ext cx="637125" cy="290841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85384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Lis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80ADD6D-874B-DB48-8433-AE6C812C4A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Reference List </a:t>
            </a:r>
            <a:r>
              <a:rPr lang="en-US" dirty="0"/>
              <a:t>[Click to edit Slide Title]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00" y="1449220"/>
            <a:ext cx="11232000" cy="495158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 lang="en-US" sz="1600" b="0" i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-3429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268715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537429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806144" indent="-26871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lang="en-US" sz="2000" kern="1200" dirty="0" smtClean="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286000" indent="0">
              <a:buNone/>
              <a:defRPr/>
            </a:lvl6pPr>
          </a:lstStyle>
          <a:p>
            <a:r>
              <a:rPr lang="en-US" dirty="0"/>
              <a:t>First reference</a:t>
            </a:r>
          </a:p>
          <a:p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/>
            </a:pPr>
            <a:r>
              <a:rPr lang="en-US" dirty="0"/>
              <a:t>Second reference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/>
            </a:pPr>
            <a:r>
              <a:rPr lang="en-US" dirty="0"/>
              <a:t>Third reference</a:t>
            </a: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80001" y="909220"/>
            <a:ext cx="11232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1F50FA7-C660-43FE-B159-DFA2F6095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fld id="{8A04D54F-FA85-F344-8424-FB00D2AE8D0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986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-Portrait-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F33154F-4D43-D14A-808B-A34CEDBCB1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42674" y="0"/>
            <a:ext cx="9049325" cy="6858000"/>
          </a:xfrm>
          <a:prstGeom prst="rect">
            <a:avLst/>
          </a:prstGeom>
          <a:solidFill>
            <a:srgbClr val="0A2D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51FC7-0A7C-3146-BF77-7F92D0432A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0810" y="5128487"/>
            <a:ext cx="8114824" cy="129758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Topic title: Lorem ipsum</a:t>
            </a:r>
            <a:endParaRPr lang="x-none" dirty="0"/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44904EA7-4BE4-EF40-B719-4C779B5109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718" y="3420775"/>
            <a:ext cx="2476226" cy="90594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2500" b="1">
                <a:solidFill>
                  <a:srgbClr val="0A2E4F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Professor/Dr: Lorem ipsum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1F6282-86D4-B841-9662-C607459792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0718" y="5128488"/>
            <a:ext cx="2493762" cy="3175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rgbClr val="0A2E4F"/>
                </a:solidFill>
              </a:defRPr>
            </a:lvl1pPr>
          </a:lstStyle>
          <a:p>
            <a:pPr lvl="0"/>
            <a:r>
              <a:rPr lang="en-GB" dirty="0"/>
              <a:t>Department: Lorem ipsum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8E6F831C-E3F2-DF42-ABB0-BCE5FF35DA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0811" y="431914"/>
            <a:ext cx="5463183" cy="31577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Faculty 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CFA6FDDD-5CFC-B240-99EA-B802843ACC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0810" y="757570"/>
            <a:ext cx="5463183" cy="3360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GB" sz="1600" b="0" i="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pPr lvl="0"/>
            <a:r>
              <a:rPr lang="en-GB" dirty="0"/>
              <a:t>DD/Month/YYYY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37D742-1C6F-2448-BB71-4A6039C0ED9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0810" y="3421064"/>
            <a:ext cx="8114826" cy="81745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chemeClr val="bg1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Module title: Lorem ipsum </a:t>
            </a:r>
            <a:endParaRPr lang="x-none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5F16CCA-3178-724D-8C3F-C105459B791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90810" y="4328644"/>
            <a:ext cx="8114826" cy="60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chemeClr val="bg1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Week title: Lorem ipsum </a:t>
            </a:r>
            <a:endParaRPr lang="x-none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CCA5884-61ED-CF43-BC7E-420FA201E4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90812" y="4928649"/>
            <a:ext cx="8114824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KCL-LOGO-UK-1.png">
            <a:extLst>
              <a:ext uri="{FF2B5EF4-FFF2-40B4-BE49-F238E27FC236}">
                <a16:creationId xmlns:a16="http://schemas.microsoft.com/office/drawing/2014/main" id="{6744B5CB-C36A-49F5-A000-C34D596253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2000" y="736"/>
            <a:ext cx="1710000" cy="1302285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2FCA0E0-EF72-C64F-9299-9D7E1408D3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0718" y="4934140"/>
            <a:ext cx="2493762" cy="0"/>
          </a:xfrm>
          <a:prstGeom prst="line">
            <a:avLst/>
          </a:prstGeom>
          <a:ln w="19050">
            <a:solidFill>
              <a:srgbClr val="0A2E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EBDF139-148E-4DD1-968B-129BA1DB284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0" y="-1"/>
            <a:ext cx="3142673" cy="3136389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2606260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42853"/>
            <a:ext cx="11010939" cy="1144800"/>
          </a:xfrm>
        </p:spPr>
        <p:txBody>
          <a:bodyPr wrap="square" anchor="b" anchorCtr="0"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40433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1964" y="1284273"/>
            <a:ext cx="10763325" cy="1588"/>
          </a:xfrm>
          <a:prstGeom prst="line">
            <a:avLst/>
          </a:prstGeom>
          <a:ln>
            <a:gradFill flip="none" rotWithShape="1">
              <a:gsLst>
                <a:gs pos="0">
                  <a:srgbClr val="007AC2"/>
                </a:gs>
                <a:gs pos="7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1964" y="1284273"/>
            <a:ext cx="10763325" cy="1588"/>
          </a:xfrm>
          <a:prstGeom prst="line">
            <a:avLst/>
          </a:prstGeom>
          <a:ln>
            <a:gradFill flip="none" rotWithShape="1">
              <a:gsLst>
                <a:gs pos="0">
                  <a:srgbClr val="007AC2"/>
                </a:gs>
                <a:gs pos="7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966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-Portrait-Gr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F33154F-4D43-D14A-808B-A34CEDBCB1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42674" y="0"/>
            <a:ext cx="9049325" cy="6857260"/>
          </a:xfrm>
          <a:prstGeom prst="rect">
            <a:avLst/>
          </a:prstGeom>
          <a:solidFill>
            <a:srgbClr val="E5EA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29" name="Title 4">
            <a:extLst>
              <a:ext uri="{FF2B5EF4-FFF2-40B4-BE49-F238E27FC236}">
                <a16:creationId xmlns:a16="http://schemas.microsoft.com/office/drawing/2014/main" id="{995189CE-EF08-ED4B-977A-8BF1889950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0810" y="5128487"/>
            <a:ext cx="8114824" cy="129758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B2D4F"/>
                </a:solidFill>
              </a:defRPr>
            </a:lvl1pPr>
          </a:lstStyle>
          <a:p>
            <a:r>
              <a:rPr lang="en-GB" dirty="0"/>
              <a:t>Topic title: Lorem ipsum</a:t>
            </a:r>
            <a:endParaRPr lang="x-none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50B584-1F86-BB47-AFEE-48234136D5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90812" y="4928649"/>
            <a:ext cx="8114824" cy="0"/>
          </a:xfrm>
          <a:prstGeom prst="line">
            <a:avLst/>
          </a:prstGeom>
          <a:ln w="19050">
            <a:solidFill>
              <a:srgbClr val="0B2D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CB17CD88-71EE-AC45-A1EC-4509581661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90810" y="4328644"/>
            <a:ext cx="8114826" cy="60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B2D4F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Week title: Lorem ipsum </a:t>
            </a:r>
            <a:endParaRPr lang="x-none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B113178D-2350-F74E-BCF4-BC748B0AFEE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0810" y="3421064"/>
            <a:ext cx="8114826" cy="81745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B2D4F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Module title: Lorem ipsum </a:t>
            </a:r>
            <a:endParaRPr lang="x-none" dirty="0"/>
          </a:p>
        </p:txBody>
      </p:sp>
      <p:pic>
        <p:nvPicPr>
          <p:cNvPr id="9" name="KCL-LOGO-UK-1.png" descr="King's College London logo">
            <a:extLst>
              <a:ext uri="{FF2B5EF4-FFF2-40B4-BE49-F238E27FC236}">
                <a16:creationId xmlns:a16="http://schemas.microsoft.com/office/drawing/2014/main" id="{6744B5CB-C36A-49F5-A000-C34D59625344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2000" y="736"/>
            <a:ext cx="1710000" cy="1302285"/>
          </a:xfrm>
          <a:prstGeom prst="rect">
            <a:avLst/>
          </a:prstGeom>
        </p:spPr>
      </p:pic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B6AF59DA-B402-AD43-9C70-9352E913A9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0810" y="757570"/>
            <a:ext cx="5463183" cy="3360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GB" sz="1600" b="0" i="0" smtClean="0">
                <a:solidFill>
                  <a:srgbClr val="0B2D4F"/>
                </a:solidFill>
                <a:effectLst/>
                <a:latin typeface="+mj-lt"/>
              </a:defRPr>
            </a:lvl1pPr>
          </a:lstStyle>
          <a:p>
            <a:pPr lvl="0"/>
            <a:r>
              <a:rPr lang="en-GB" dirty="0"/>
              <a:t>DD/Month/YYYY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D3920E38-DB0F-F745-8081-E780AD6BAD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0811" y="431914"/>
            <a:ext cx="5463183" cy="31577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>
                <a:solidFill>
                  <a:srgbClr val="0B2D4F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Faculty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2DA9F9AC-29F1-AD4A-9095-6A4A0B45EE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0718" y="5128488"/>
            <a:ext cx="2493762" cy="3175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rgbClr val="0A2E4F"/>
                </a:solidFill>
              </a:defRPr>
            </a:lvl1pPr>
          </a:lstStyle>
          <a:p>
            <a:pPr lvl="0"/>
            <a:r>
              <a:rPr lang="en-GB" dirty="0"/>
              <a:t>Department: Lorem ipsum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5C1205C-EA21-7243-9E08-413896CCFF0B}"/>
              </a:ext>
            </a:extLst>
          </p:cNvPr>
          <p:cNvCxnSpPr>
            <a:cxnSpLocks/>
          </p:cNvCxnSpPr>
          <p:nvPr userDrawn="1"/>
        </p:nvCxnSpPr>
        <p:spPr>
          <a:xfrm>
            <a:off x="310718" y="4934140"/>
            <a:ext cx="2493762" cy="0"/>
          </a:xfrm>
          <a:prstGeom prst="line">
            <a:avLst/>
          </a:prstGeom>
          <a:ln w="19050">
            <a:solidFill>
              <a:srgbClr val="0A2E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EC2EE8B7-ED17-CE49-9ECB-8CD70912E8A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718" y="3420775"/>
            <a:ext cx="2476226" cy="90594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2500" b="1">
                <a:solidFill>
                  <a:srgbClr val="0A2E4F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Professor/Dr: Lorem ipsum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372F63-D33B-477C-990F-0861D16EEC9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0" y="-1"/>
            <a:ext cx="3142673" cy="3136389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2299020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-Image-Gr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C4420AA-5EBF-A145-AC8F-7393EFE7B1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42674" y="0"/>
            <a:ext cx="9049325" cy="6858000"/>
          </a:xfrm>
          <a:prstGeom prst="rect">
            <a:avLst/>
          </a:prstGeom>
          <a:solidFill>
            <a:srgbClr val="E5EA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58D69241-9607-FC4D-A439-EE5D2594A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0810" y="5128487"/>
            <a:ext cx="8114824" cy="129758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B2D4F"/>
                </a:solidFill>
              </a:defRPr>
            </a:lvl1pPr>
          </a:lstStyle>
          <a:p>
            <a:r>
              <a:rPr lang="en-GB" dirty="0"/>
              <a:t>Topic title: Lorem ipsum</a:t>
            </a:r>
            <a:endParaRPr lang="x-none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7B3FB6B-CFAE-E84F-941E-391FAFAE10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90812" y="4928649"/>
            <a:ext cx="8114824" cy="0"/>
          </a:xfrm>
          <a:prstGeom prst="line">
            <a:avLst/>
          </a:prstGeom>
          <a:ln w="19050">
            <a:solidFill>
              <a:srgbClr val="0B2D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EB6692F6-D9EE-8B41-AED8-F5CF2935A4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90810" y="4328644"/>
            <a:ext cx="8114826" cy="60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B2D4F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Week title: Lorem ipsum </a:t>
            </a:r>
            <a:endParaRPr lang="x-none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94582367-9653-9C4E-93D5-D93DDACD72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0810" y="3421064"/>
            <a:ext cx="8114826" cy="81745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B2D4F"/>
                </a:solidFill>
              </a:defRPr>
            </a:lvl1pPr>
            <a:lvl2pPr marL="269875" indent="0">
              <a:buNone/>
              <a:defRPr>
                <a:solidFill>
                  <a:schemeClr val="bg1"/>
                </a:solidFill>
              </a:defRPr>
            </a:lvl2pPr>
            <a:lvl3pPr marL="539750" indent="0">
              <a:buNone/>
              <a:defRPr>
                <a:solidFill>
                  <a:schemeClr val="bg1"/>
                </a:solidFill>
              </a:defRPr>
            </a:lvl3pPr>
            <a:lvl4pPr marL="809625" indent="0">
              <a:buNone/>
              <a:defRPr>
                <a:solidFill>
                  <a:schemeClr val="bg1"/>
                </a:solidFill>
              </a:defRPr>
            </a:lvl4pPr>
            <a:lvl5pPr marL="10795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Module title: Lorem ipsum </a:t>
            </a:r>
            <a:endParaRPr lang="x-none" dirty="0"/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F3AD16AB-3EF0-254F-AEBA-0F35C61C81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90810" y="1830490"/>
            <a:ext cx="5463183" cy="3360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rgbClr val="0B2D4F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Department: Lorem ipsum</a:t>
            </a:r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CD11D9F7-52E1-744C-9575-3207FDCF21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90812" y="1313759"/>
            <a:ext cx="5463182" cy="49233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500" b="1">
                <a:solidFill>
                  <a:srgbClr val="0B2D4F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Professor/Dr: Lorem ipsum</a:t>
            </a:r>
          </a:p>
        </p:txBody>
      </p:sp>
      <p:pic>
        <p:nvPicPr>
          <p:cNvPr id="9" name="KCL-LOGO-UK-1.png" descr="King's College London logo">
            <a:extLst>
              <a:ext uri="{FF2B5EF4-FFF2-40B4-BE49-F238E27FC236}">
                <a16:creationId xmlns:a16="http://schemas.microsoft.com/office/drawing/2014/main" id="{6744B5CB-C36A-49F5-A000-C34D59625344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2000" y="736"/>
            <a:ext cx="1710000" cy="1302285"/>
          </a:xfrm>
          <a:prstGeom prst="rect">
            <a:avLst/>
          </a:prstGeom>
        </p:spPr>
      </p:pic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E743C25-4E98-C146-82BF-42ADC30C0B7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0810" y="757570"/>
            <a:ext cx="5463183" cy="3360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GB" sz="1600" b="0" i="0" smtClean="0">
                <a:solidFill>
                  <a:srgbClr val="0B2D4F"/>
                </a:solidFill>
                <a:effectLst/>
                <a:latin typeface="+mj-lt"/>
              </a:defRPr>
            </a:lvl1pPr>
          </a:lstStyle>
          <a:p>
            <a:pPr lvl="0"/>
            <a:r>
              <a:rPr lang="en-GB" dirty="0"/>
              <a:t>DD/Month/YYYY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33395A86-DCF8-DB40-99E1-1C71448E07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0811" y="431914"/>
            <a:ext cx="5463183" cy="31577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>
                <a:solidFill>
                  <a:srgbClr val="0B2D4F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Faculty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9D65284D-200B-4108-81C6-5C99D4C8A2C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1" y="0"/>
            <a:ext cx="3142674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Side Image</a:t>
            </a:r>
          </a:p>
        </p:txBody>
      </p:sp>
    </p:spTree>
    <p:extLst>
      <p:ext uri="{BB962C8B-B14F-4D97-AF65-F5344CB8AC3E}">
        <p14:creationId xmlns:p14="http://schemas.microsoft.com/office/powerpoint/2010/main" val="1045854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180000"/>
            <a:ext cx="11232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Fare clic per aggiungere il titolo della diapositiva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089220"/>
            <a:ext cx="11232000" cy="53115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38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30" r:id="rId2"/>
    <p:sldLayoutId id="2147483832" r:id="rId3"/>
  </p:sldLayoutIdLst>
  <p:transition>
    <p:fade/>
  </p:transition>
  <p:hf hdr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0A2D50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6987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975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962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7950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41438" indent="-261938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180000"/>
            <a:ext cx="11232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Fare clic per aggiungere il titolo della diapositiva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089220"/>
            <a:ext cx="11232000" cy="53115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Clicca per modificare gli stili di testo Master</a:t>
            </a:r>
          </a:p>
          <a:p>
            <a:pPr lvl="1"/>
            <a:r>
              <a:rPr lang="en-US" dirty="0"/>
              <a:t>Secondo livello</a:t>
            </a:r>
          </a:p>
          <a:p>
            <a:pPr lvl="2"/>
            <a:r>
              <a:rPr lang="en-US" dirty="0"/>
              <a:t>Terzo livello</a:t>
            </a:r>
          </a:p>
          <a:p>
            <a:pPr lvl="3"/>
            <a:r>
              <a:rPr lang="en-US" dirty="0"/>
              <a:t>Quarto livello</a:t>
            </a:r>
          </a:p>
          <a:p>
            <a:pPr lvl="4"/>
            <a:r>
              <a:rPr lang="en-US" dirty="0"/>
              <a:t>Quinto livello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7B12A29D-7ADD-4384-86F7-B5CCEB6DB417}"/>
              </a:ext>
            </a:extLst>
          </p:cNvPr>
          <p:cNvSpPr txBox="1">
            <a:spLocks/>
          </p:cNvSpPr>
          <p:nvPr userDrawn="1"/>
        </p:nvSpPr>
        <p:spPr>
          <a:xfrm>
            <a:off x="480000" y="6498000"/>
            <a:ext cx="1267517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3975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7950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41438" indent="-261938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solidFill>
                  <a:schemeClr val="tx1"/>
                </a:solidFill>
              </a:rPr>
              <a:t>GG/Mese/AAAA</a:t>
            </a:r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6A5D3F23-8742-4435-9341-749928364AB7}"/>
              </a:ext>
            </a:extLst>
          </p:cNvPr>
          <p:cNvSpPr txBox="1">
            <a:spLocks/>
          </p:cNvSpPr>
          <p:nvPr userDrawn="1"/>
        </p:nvSpPr>
        <p:spPr>
          <a:xfrm>
            <a:off x="1818639" y="6498000"/>
            <a:ext cx="2733041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3975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7950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41438" indent="-261938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solidFill>
                  <a:schemeClr val="tx1"/>
                </a:solidFill>
              </a:rPr>
              <a:t>Professore/Dr: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46FF6907-2928-4769-A4E8-4CC71162CF69}"/>
              </a:ext>
            </a:extLst>
          </p:cNvPr>
          <p:cNvSpPr txBox="1">
            <a:spLocks/>
          </p:cNvSpPr>
          <p:nvPr userDrawn="1"/>
        </p:nvSpPr>
        <p:spPr>
          <a:xfrm>
            <a:off x="4622801" y="6498001"/>
            <a:ext cx="6431279" cy="36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3975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1000" b="0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1000" b="0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7950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1000" b="0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07950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solidFill>
                  <a:schemeClr val="tx1"/>
                </a:solidFill>
              </a:rPr>
              <a:t>Titolo dell'argomento: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BF1644-68EA-49F1-BC36-591CD3759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04D54F-FA85-F344-8424-FB00D2AE8D01}" type="slidenum"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83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808" r:id="rId2"/>
    <p:sldLayoutId id="2147483833" r:id="rId3"/>
    <p:sldLayoutId id="2147483837" r:id="rId4"/>
  </p:sldLayoutIdLst>
  <p:transition>
    <p:fade/>
  </p:transition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6987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975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962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7950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41438" indent="-261938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180000"/>
            <a:ext cx="11232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Fare clic per aggiungere il titolo della diapositiva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089220"/>
            <a:ext cx="11232000" cy="53115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Clicca per modificare gli stili di testo Master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1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0" r:id="rId2"/>
    <p:sldLayoutId id="2147483825" r:id="rId3"/>
    <p:sldLayoutId id="2147483826" r:id="rId4"/>
  </p:sldLayoutIdLst>
  <p:transition>
    <p:fade/>
  </p:transition>
  <p:hf hdr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0A2D50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6987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975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962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7950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41438" indent="-261938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180000"/>
            <a:ext cx="11232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Fare clic per aggiungere il titolo della diapositiva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089220"/>
            <a:ext cx="11232000" cy="53115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Clicca per modificare gli stili di testo Master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 </a:t>
            </a:r>
            <a:endParaRPr lang="en-US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7B12A29D-7ADD-4384-86F7-B5CCEB6DB417}"/>
              </a:ext>
            </a:extLst>
          </p:cNvPr>
          <p:cNvSpPr txBox="1">
            <a:spLocks/>
          </p:cNvSpPr>
          <p:nvPr userDrawn="1"/>
        </p:nvSpPr>
        <p:spPr>
          <a:xfrm>
            <a:off x="480000" y="6498000"/>
            <a:ext cx="1267517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3975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7950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41438" indent="-261938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GG/Mese/AAAA</a:t>
            </a:r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6A5D3F23-8742-4435-9341-749928364AB7}"/>
              </a:ext>
            </a:extLst>
          </p:cNvPr>
          <p:cNvSpPr txBox="1">
            <a:spLocks/>
          </p:cNvSpPr>
          <p:nvPr userDrawn="1"/>
        </p:nvSpPr>
        <p:spPr>
          <a:xfrm>
            <a:off x="1818639" y="6498000"/>
            <a:ext cx="2733041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3975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7950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41438" indent="-261938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Professore/Dr: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46FF6907-2928-4769-A4E8-4CC71162CF69}"/>
              </a:ext>
            </a:extLst>
          </p:cNvPr>
          <p:cNvSpPr txBox="1">
            <a:spLocks/>
          </p:cNvSpPr>
          <p:nvPr userDrawn="1"/>
        </p:nvSpPr>
        <p:spPr>
          <a:xfrm>
            <a:off x="4622801" y="6498001"/>
            <a:ext cx="6431279" cy="36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3975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1000" b="0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1000" b="0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79500" indent="-269875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Char char="•"/>
              <a:defRPr sz="1000" b="0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07950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A2D50"/>
              </a:buClr>
              <a:buFont typeface="Arial"/>
              <a:buNone/>
              <a:defRPr sz="1200" b="0" i="0" kern="1200">
                <a:solidFill>
                  <a:srgbClr val="0A2E4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Titolo dell'argomento: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3F8377-423D-4526-81A3-DEB0E0C2C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5200" y="6567160"/>
            <a:ext cx="637125" cy="29084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ct val="100000"/>
              </a:lnSpc>
              <a:defRPr sz="1200" kern="1200">
                <a:solidFill>
                  <a:srgbClr val="0A2E4F"/>
                </a:solidFill>
                <a:latin typeface="Georgia"/>
                <a:ea typeface="+mn-ea"/>
                <a:cs typeface="Georgi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04D54F-FA85-F344-8424-FB00D2AE8D01}" type="slidenum"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87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4" r:id="rId12"/>
  </p:sldLayoutIdLst>
  <p:transition>
    <p:fade/>
  </p:transition>
  <p:hf hdr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0A2D50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6987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975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9625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79500" indent="-269875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41438" indent="-261938" algn="l" defTabSz="457200" rtl="0" eaLnBrk="1" latinLnBrk="0" hangingPunct="1">
        <a:lnSpc>
          <a:spcPct val="120000"/>
        </a:lnSpc>
        <a:spcBef>
          <a:spcPts val="0"/>
        </a:spcBef>
        <a:buClr>
          <a:srgbClr val="0A2D50"/>
        </a:buClr>
        <a:buFont typeface="Arial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1E1FBFC-481F-4BD7-956C-9BF753CC7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Come </a:t>
            </a:r>
            <a:r>
              <a:rPr lang="en-GB" dirty="0" err="1" smtClean="0"/>
              <a:t>assicurare</a:t>
            </a:r>
            <a:r>
              <a:rPr lang="en-GB" dirty="0" smtClean="0"/>
              <a:t> la </a:t>
            </a:r>
            <a:r>
              <a:rPr lang="en-GB" dirty="0" err="1" smtClean="0"/>
              <a:t>parità</a:t>
            </a:r>
            <a:r>
              <a:rPr lang="en-GB" dirty="0" smtClean="0"/>
              <a:t> di </a:t>
            </a:r>
            <a:r>
              <a:rPr lang="en-GB" dirty="0" err="1" smtClean="0"/>
              <a:t>condizioni</a:t>
            </a:r>
            <a:r>
              <a:rPr lang="en-GB" dirty="0" smtClean="0"/>
              <a:t> (</a:t>
            </a:r>
            <a:r>
              <a:rPr lang="en-GB" i="1" dirty="0"/>
              <a:t>c.d. “level playing field</a:t>
            </a:r>
            <a:r>
              <a:rPr lang="en-GB" i="1" dirty="0" smtClean="0"/>
              <a:t>”, </a:t>
            </a:r>
            <a:r>
              <a:rPr lang="en-GB" dirty="0" smtClean="0"/>
              <a:t>LPF): </a:t>
            </a:r>
            <a:r>
              <a:rPr lang="en-GB" dirty="0" err="1" smtClean="0"/>
              <a:t>Regolamentazione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sovvenzioni</a:t>
            </a:r>
            <a:r>
              <a:rPr lang="en-GB" dirty="0" smtClean="0"/>
              <a:t>.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AF48E66-9F4A-4B85-9FE6-2746BC2810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 smtClean="0"/>
              <a:t>Prof.</a:t>
            </a:r>
            <a:r>
              <a:rPr lang="en-GB" dirty="0" smtClean="0"/>
              <a:t> Andrea BIONDI 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9EC9BFC-3088-45A1-A8C4-44CB1EFD01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School of Law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3B2BFA9-5416-461D-AE64-5D180F5CC2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School of Law 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3D06D55-4299-464C-A2B7-5FD01249DD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Seminario congiunto AIGE </a:t>
            </a:r>
            <a:r>
              <a:rPr lang="mr-IN" dirty="0" smtClean="0"/>
              <a:t>- </a:t>
            </a:r>
            <a:r>
              <a:rPr lang="en-GB" dirty="0" smtClean="0"/>
              <a:t>UKAEL </a:t>
            </a:r>
            <a:r>
              <a:rPr lang="mr-IN" dirty="0" smtClean="0"/>
              <a:t>- </a:t>
            </a:r>
            <a:r>
              <a:rPr lang="en-GB" dirty="0" smtClean="0"/>
              <a:t>24 marzo 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772110B-5B6D-474D-A964-69225792E5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Seminario congiunto AIGE </a:t>
            </a:r>
            <a:r>
              <a:rPr lang="mr-IN" dirty="0" smtClean="0"/>
              <a:t>- </a:t>
            </a:r>
            <a:r>
              <a:rPr lang="en-GB" dirty="0" smtClean="0"/>
              <a:t>UKAEL 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2418D97-5735-46FB-A898-A255510A97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L’Accordo sugli Scambi e la Cooperazione </a:t>
            </a:r>
            <a:r>
              <a:rPr lang="it-IT" dirty="0"/>
              <a:t>tra </a:t>
            </a:r>
            <a:r>
              <a:rPr lang="it-IT" dirty="0" smtClean="0"/>
              <a:t>UE e </a:t>
            </a:r>
            <a:r>
              <a:rPr lang="it-IT" dirty="0"/>
              <a:t>Regno </a:t>
            </a:r>
            <a:r>
              <a:rPr lang="it-IT" dirty="0" smtClean="0"/>
              <a:t>Unito </a:t>
            </a:r>
            <a:br>
              <a:rPr lang="it-IT" dirty="0" smtClean="0"/>
            </a:br>
            <a:r>
              <a:rPr lang="it-IT" dirty="0" smtClean="0"/>
              <a:t>(UE – UK TCA)</a:t>
            </a:r>
            <a:endParaRPr lang="it-IT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BAC6165D-BB78-4BAA-8A95-BBC0623C1F7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34685127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Molti</a:t>
            </a:r>
            <a:r>
              <a:rPr lang="en-GB" dirty="0" smtClean="0"/>
              <a:t> </a:t>
            </a:r>
            <a:r>
              <a:rPr lang="en-GB" dirty="0" err="1" smtClean="0"/>
              <a:t>interrogativi</a:t>
            </a:r>
            <a:r>
              <a:rPr lang="en-GB" dirty="0" smtClean="0"/>
              <a:t>....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FF"/>
                </a:solidFill>
              </a:rPr>
              <a:t>Un </a:t>
            </a:r>
            <a:r>
              <a:rPr lang="it-IT" dirty="0" err="1" smtClean="0">
                <a:solidFill>
                  <a:srgbClr val="FFFFFF"/>
                </a:solidFill>
              </a:rPr>
              <a:t>po</a:t>
            </a:r>
            <a:r>
              <a:rPr lang="en-GB" dirty="0" smtClean="0">
                <a:solidFill>
                  <a:srgbClr val="FFFFFF"/>
                </a:solidFill>
              </a:rPr>
              <a:t>’ di </a:t>
            </a:r>
            <a:r>
              <a:rPr lang="en-GB" dirty="0" err="1" smtClean="0">
                <a:solidFill>
                  <a:srgbClr val="FFFFFF"/>
                </a:solidFill>
              </a:rPr>
              <a:t>supporto</a:t>
            </a:r>
            <a:r>
              <a:rPr lang="en-GB" dirty="0" smtClean="0">
                <a:solidFill>
                  <a:srgbClr val="FFFFFF"/>
                </a:solidFill>
              </a:rPr>
              <a:t> dalla poesia (TS Eliot e </a:t>
            </a:r>
            <a:r>
              <a:rPr lang="en-GB" dirty="0" err="1" smtClean="0">
                <a:solidFill>
                  <a:srgbClr val="FFFFFF"/>
                </a:solidFill>
              </a:rPr>
              <a:t>Presidente</a:t>
            </a:r>
            <a:r>
              <a:rPr lang="en-GB" dirty="0" smtClean="0">
                <a:solidFill>
                  <a:srgbClr val="FFFFFF"/>
                </a:solidFill>
              </a:rPr>
              <a:t> Von der Leyen):</a:t>
            </a:r>
          </a:p>
          <a:p>
            <a:endParaRPr lang="en-GB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it-IT" i="1" dirty="0">
                <a:solidFill>
                  <a:srgbClr val="FFFFFF"/>
                </a:solidFill>
                <a:latin typeface="Georgia" panose="02040502050405020303" pitchFamily="18" charset="0"/>
              </a:rPr>
              <a:t>Ciò che chiamiamo il principio è spesso la </a:t>
            </a:r>
            <a:r>
              <a:rPr lang="it-IT" i="1" dirty="0" smtClean="0">
                <a:solidFill>
                  <a:srgbClr val="FFFFFF"/>
                </a:solidFill>
                <a:latin typeface="Georgia" panose="02040502050405020303" pitchFamily="18" charset="0"/>
              </a:rPr>
              <a:t>fine. E </a:t>
            </a:r>
            <a:r>
              <a:rPr lang="it-IT" i="1" dirty="0">
                <a:solidFill>
                  <a:srgbClr val="FFFFFF"/>
                </a:solidFill>
                <a:latin typeface="Georgia" panose="02040502050405020303" pitchFamily="18" charset="0"/>
              </a:rPr>
              <a:t>giungere alla fine è cominciare dal principio.</a:t>
            </a:r>
          </a:p>
          <a:p>
            <a:pPr marL="0" indent="0">
              <a:buNone/>
            </a:pPr>
            <a:r>
              <a:rPr lang="it-IT" i="1" dirty="0">
                <a:solidFill>
                  <a:srgbClr val="FFFFFF"/>
                </a:solidFill>
                <a:latin typeface="Georgia" panose="02040502050405020303" pitchFamily="18" charset="0"/>
              </a:rPr>
              <a:t>La fine è dove partiamo</a:t>
            </a:r>
            <a:r>
              <a:rPr lang="it-IT" i="1" dirty="0" smtClean="0">
                <a:solidFill>
                  <a:srgbClr val="FFFFFF"/>
                </a:solidFill>
                <a:latin typeface="Georgia" panose="02040502050405020303" pitchFamily="18" charset="0"/>
              </a:rPr>
              <a:t>.</a:t>
            </a:r>
            <a:endParaRPr lang="en-GB" i="1" dirty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i="1" dirty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it-IT" i="1" dirty="0">
                <a:solidFill>
                  <a:srgbClr val="FFFFFF"/>
                </a:solidFill>
              </a:rPr>
              <a:t>Se tu </a:t>
            </a:r>
            <a:r>
              <a:rPr lang="it-IT" i="1" dirty="0" smtClean="0">
                <a:solidFill>
                  <a:srgbClr val="FFFFFF"/>
                </a:solidFill>
              </a:rPr>
              <a:t>venissi in questa direzione, Prendendo </a:t>
            </a:r>
            <a:r>
              <a:rPr lang="it-IT" i="1" dirty="0">
                <a:solidFill>
                  <a:srgbClr val="FFFFFF"/>
                </a:solidFill>
              </a:rPr>
              <a:t>la strada che </a:t>
            </a:r>
            <a:r>
              <a:rPr lang="it-IT" i="1" dirty="0" smtClean="0">
                <a:solidFill>
                  <a:srgbClr val="FFFFFF"/>
                </a:solidFill>
              </a:rPr>
              <a:t>è probabile che tu prenda</a:t>
            </a:r>
            <a:endParaRPr lang="it-IT" i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it-IT" i="1" dirty="0">
                <a:solidFill>
                  <a:srgbClr val="FFFFFF"/>
                </a:solidFill>
              </a:rPr>
              <a:t>Dal luogo da cui </a:t>
            </a:r>
            <a:r>
              <a:rPr lang="it-IT" i="1" dirty="0" smtClean="0">
                <a:solidFill>
                  <a:srgbClr val="FFFFFF"/>
                </a:solidFill>
              </a:rPr>
              <a:t>è probabile che tu venga…</a:t>
            </a:r>
            <a:endParaRPr lang="en-GB" i="1" dirty="0" smtClean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i="1" dirty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endParaRPr lang="en-GB" dirty="0">
              <a:solidFill>
                <a:srgbClr val="0000FF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UE </a:t>
            </a:r>
            <a:r>
              <a:rPr lang="mr-IN" dirty="0" smtClean="0"/>
              <a:t>– </a:t>
            </a:r>
            <a:r>
              <a:rPr lang="en-GB" dirty="0" smtClean="0"/>
              <a:t>UK TCA – LPF - Gestione della divergenza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GB" sz="2200" dirty="0" smtClean="0">
              <a:solidFill>
                <a:srgbClr val="0000FF"/>
              </a:solidFill>
            </a:endParaRPr>
          </a:p>
          <a:p>
            <a:r>
              <a:rPr lang="en-GB" sz="2200" dirty="0" smtClean="0"/>
              <a:t>Le </a:t>
            </a:r>
            <a:r>
              <a:rPr lang="en-GB" sz="2200" dirty="0"/>
              <a:t>disposizioni sulla parità di condizioni del TCA </a:t>
            </a:r>
            <a:r>
              <a:rPr lang="en-GB" sz="2200" dirty="0" err="1" smtClean="0"/>
              <a:t>riguardano</a:t>
            </a:r>
            <a:r>
              <a:rPr lang="en-GB" sz="2200" dirty="0" smtClean="0"/>
              <a:t>:</a:t>
            </a:r>
          </a:p>
          <a:p>
            <a:r>
              <a:rPr lang="en-GB" sz="2200" dirty="0" err="1" smtClean="0"/>
              <a:t>concorrenza</a:t>
            </a:r>
            <a:endParaRPr lang="en-GB" sz="2200" dirty="0" smtClean="0"/>
          </a:p>
          <a:p>
            <a:r>
              <a:rPr lang="en-GB" sz="2200" dirty="0" err="1" smtClean="0"/>
              <a:t>sovvenzioni</a:t>
            </a:r>
            <a:r>
              <a:rPr lang="en-GB" sz="2200" dirty="0" smtClean="0"/>
              <a:t> </a:t>
            </a:r>
          </a:p>
          <a:p>
            <a:r>
              <a:rPr lang="en-GB" sz="2200" dirty="0" err="1" smtClean="0"/>
              <a:t>imprese</a:t>
            </a:r>
            <a:r>
              <a:rPr lang="en-GB" sz="2200" dirty="0" smtClean="0"/>
              <a:t> </a:t>
            </a:r>
            <a:r>
              <a:rPr lang="en-GB" sz="2200" dirty="0" err="1" smtClean="0"/>
              <a:t>statali</a:t>
            </a:r>
            <a:endParaRPr lang="en-GB" sz="2200" dirty="0" smtClean="0"/>
          </a:p>
          <a:p>
            <a:r>
              <a:rPr lang="en-GB" sz="2200" dirty="0" err="1" smtClean="0"/>
              <a:t>tassazione</a:t>
            </a:r>
            <a:endParaRPr lang="en-GB" sz="2200" dirty="0" smtClean="0"/>
          </a:p>
          <a:p>
            <a:r>
              <a:rPr lang="en-GB" sz="2200" dirty="0" err="1" smtClean="0"/>
              <a:t>politica</a:t>
            </a:r>
            <a:r>
              <a:rPr lang="en-GB" sz="2200" dirty="0" smtClean="0"/>
              <a:t> del </a:t>
            </a:r>
            <a:r>
              <a:rPr lang="en-GB" sz="2200" dirty="0" err="1" smtClean="0"/>
              <a:t>lavoro</a:t>
            </a:r>
            <a:r>
              <a:rPr lang="en-GB" sz="2200" dirty="0" smtClean="0"/>
              <a:t> e </a:t>
            </a:r>
            <a:r>
              <a:rPr lang="en-GB" sz="2200" dirty="0" err="1" smtClean="0"/>
              <a:t>sociale</a:t>
            </a:r>
            <a:endParaRPr lang="en-GB" sz="2200" dirty="0" smtClean="0"/>
          </a:p>
          <a:p>
            <a:r>
              <a:rPr lang="en-GB" sz="2200" dirty="0" err="1" smtClean="0"/>
              <a:t>politica</a:t>
            </a:r>
            <a:r>
              <a:rPr lang="en-GB" sz="2200" dirty="0" smtClean="0"/>
              <a:t> </a:t>
            </a:r>
            <a:r>
              <a:rPr lang="en-GB" sz="2200" dirty="0" err="1" smtClean="0"/>
              <a:t>ambientale</a:t>
            </a:r>
            <a:r>
              <a:rPr lang="en-GB" sz="2200" dirty="0" smtClean="0"/>
              <a:t> e del </a:t>
            </a:r>
            <a:r>
              <a:rPr lang="en-GB" sz="2200" dirty="0" err="1" smtClean="0"/>
              <a:t>clima</a:t>
            </a:r>
            <a:r>
              <a:rPr lang="en-GB" sz="2200" dirty="0" smtClean="0"/>
              <a:t> e altri obiettivi di </a:t>
            </a:r>
            <a:r>
              <a:rPr lang="en-GB" sz="2200" dirty="0"/>
              <a:t>commercio e </a:t>
            </a:r>
            <a:r>
              <a:rPr lang="en-GB" sz="2200" dirty="0" err="1"/>
              <a:t>sviluppo</a:t>
            </a:r>
            <a:r>
              <a:rPr lang="en-GB" sz="2200" dirty="0"/>
              <a:t> </a:t>
            </a:r>
            <a:r>
              <a:rPr lang="en-GB" sz="2200" dirty="0" err="1" smtClean="0"/>
              <a:t>sostenibile</a:t>
            </a:r>
            <a:endParaRPr lang="en-GB" sz="2200" dirty="0" smtClean="0"/>
          </a:p>
          <a:p>
            <a:r>
              <a:rPr lang="it-IT" sz="2200" dirty="0" smtClean="0"/>
              <a:t>Gruppo di esperti, etc. </a:t>
            </a:r>
            <a:endParaRPr lang="en-GB" sz="2200" dirty="0"/>
          </a:p>
          <a:p>
            <a:r>
              <a:rPr lang="it-IT" sz="2200" dirty="0" smtClean="0"/>
              <a:t>In più, misure correttive</a:t>
            </a:r>
            <a:endParaRPr lang="en-GB" sz="2200" dirty="0" smtClean="0"/>
          </a:p>
          <a:p>
            <a:pPr lvl="0"/>
            <a:r>
              <a:rPr lang="en-GB" sz="2200" dirty="0" smtClean="0"/>
              <a:t>Clausola di </a:t>
            </a:r>
            <a:r>
              <a:rPr lang="en-GB" sz="2200" dirty="0" err="1" smtClean="0"/>
              <a:t>riequilibrio</a:t>
            </a:r>
            <a:r>
              <a:rPr lang="en-GB" sz="2200" dirty="0" smtClean="0"/>
              <a:t> (</a:t>
            </a:r>
            <a:r>
              <a:rPr lang="en-GB" sz="2200" dirty="0" err="1" smtClean="0"/>
              <a:t>qualora</a:t>
            </a:r>
            <a:r>
              <a:rPr lang="en-GB" sz="2200" dirty="0" smtClean="0"/>
              <a:t> la </a:t>
            </a:r>
            <a:r>
              <a:rPr lang="en-GB" sz="2200" dirty="0" err="1" smtClean="0"/>
              <a:t>divergenza</a:t>
            </a:r>
            <a:r>
              <a:rPr lang="en-GB" sz="2200" dirty="0" smtClean="0"/>
              <a:t> </a:t>
            </a:r>
            <a:r>
              <a:rPr lang="en-GB" sz="2200" dirty="0" err="1" smtClean="0"/>
              <a:t>dovesse</a:t>
            </a:r>
            <a:r>
              <a:rPr lang="en-GB" sz="2200" dirty="0" smtClean="0"/>
              <a:t> </a:t>
            </a:r>
            <a:r>
              <a:rPr lang="en-GB" sz="2200" dirty="0" err="1" smtClean="0"/>
              <a:t>diventare</a:t>
            </a:r>
            <a:r>
              <a:rPr lang="en-GB" sz="2200" dirty="0" smtClean="0"/>
              <a:t> </a:t>
            </a:r>
            <a:r>
              <a:rPr lang="en-GB" sz="2200" dirty="0" err="1" smtClean="0"/>
              <a:t>troppo</a:t>
            </a:r>
            <a:r>
              <a:rPr lang="en-GB" sz="2200" dirty="0" smtClean="0"/>
              <a:t> </a:t>
            </a:r>
            <a:r>
              <a:rPr lang="en-GB" sz="2200" dirty="0" err="1" smtClean="0"/>
              <a:t>marcata</a:t>
            </a:r>
            <a:r>
              <a:rPr lang="en-GB" sz="2200" dirty="0" smtClean="0"/>
              <a:t>)</a:t>
            </a:r>
            <a:endParaRPr lang="en-GB" dirty="0"/>
          </a:p>
          <a:p>
            <a:endParaRPr lang="en-GB" dirty="0">
              <a:solidFill>
                <a:srgbClr val="0000FF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27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UE – UK TCA – LPF - Gestione della divergenza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4833253"/>
          </a:xfrm>
        </p:spPr>
        <p:txBody>
          <a:bodyPr>
            <a:normAutofit/>
          </a:bodyPr>
          <a:lstStyle/>
          <a:p>
            <a:endParaRPr lang="en-GB" dirty="0" smtClean="0">
              <a:solidFill>
                <a:srgbClr val="0000FF"/>
              </a:solidFill>
            </a:endParaRPr>
          </a:p>
          <a:p>
            <a:r>
              <a:rPr lang="en-GB" dirty="0" smtClean="0"/>
              <a:t>Per </a:t>
            </a:r>
            <a:r>
              <a:rPr lang="en-GB" dirty="0" err="1" smtClean="0"/>
              <a:t>alcune</a:t>
            </a:r>
            <a:r>
              <a:rPr lang="en-GB" dirty="0" smtClean="0"/>
              <a:t> </a:t>
            </a:r>
            <a:r>
              <a:rPr lang="en-GB" dirty="0" err="1" smtClean="0"/>
              <a:t>aree</a:t>
            </a:r>
            <a:r>
              <a:rPr lang="en-GB" dirty="0" smtClean="0"/>
              <a:t> vi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clausole</a:t>
            </a:r>
            <a:r>
              <a:rPr lang="en-GB" dirty="0" smtClean="0"/>
              <a:t> di non-</a:t>
            </a:r>
            <a:r>
              <a:rPr lang="en-GB" dirty="0" err="1" smtClean="0"/>
              <a:t>regresso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Standard in </a:t>
            </a:r>
            <a:r>
              <a:rPr lang="en-GB" dirty="0" err="1" smtClean="0"/>
              <a:t>materia</a:t>
            </a:r>
            <a:r>
              <a:rPr lang="en-GB" dirty="0" smtClean="0"/>
              <a:t> di </a:t>
            </a:r>
            <a:r>
              <a:rPr lang="en-GB" dirty="0" err="1" smtClean="0"/>
              <a:t>lavoro</a:t>
            </a:r>
            <a:r>
              <a:rPr lang="en-GB" dirty="0" smtClean="0"/>
              <a:t>: </a:t>
            </a:r>
            <a:r>
              <a:rPr lang="en-GB" dirty="0" smtClean="0"/>
              <a:t>“</a:t>
            </a:r>
            <a:r>
              <a:rPr lang="it-IT" i="1" dirty="0" smtClean="0"/>
              <a:t>Ciascuna </a:t>
            </a:r>
            <a:r>
              <a:rPr lang="it-IT" i="1" dirty="0"/>
              <a:t>parte si astiene dall'adottare o dal mantenere in vigore, in una maniera che abbia </a:t>
            </a:r>
            <a:r>
              <a:rPr lang="it-IT" i="1" dirty="0" smtClean="0"/>
              <a:t>ripercussioni </a:t>
            </a:r>
            <a:r>
              <a:rPr lang="it-IT" i="1" dirty="0"/>
              <a:t>sul commercio o sugli investimenti, i livelli di tutela sociale e del lavoro al di sotto di </a:t>
            </a:r>
            <a:r>
              <a:rPr lang="it-IT" i="1" dirty="0" smtClean="0"/>
              <a:t>quelli </a:t>
            </a:r>
            <a:r>
              <a:rPr lang="it-IT" i="1" dirty="0"/>
              <a:t>vigenti alla fine del periodo di transizione, anche omettendo di far rispettare concretamente il </a:t>
            </a:r>
            <a:r>
              <a:rPr lang="it-IT" i="1" dirty="0" smtClean="0"/>
              <a:t>proprio </a:t>
            </a:r>
            <a:r>
              <a:rPr lang="it-IT" i="1" dirty="0"/>
              <a:t>diritto e le proprie </a:t>
            </a:r>
            <a:r>
              <a:rPr lang="it-IT" i="1" dirty="0" smtClean="0"/>
              <a:t>norme</a:t>
            </a:r>
            <a:r>
              <a:rPr lang="en-GB" dirty="0" smtClean="0"/>
              <a:t>”.</a:t>
            </a:r>
            <a:endParaRPr lang="en-GB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DUNQUE, STESSA BASE DI PARTENZA MA NESSUN TETTO </a:t>
            </a:r>
            <a:r>
              <a:rPr lang="en-GB" dirty="0" smtClean="0"/>
              <a:t>MASSIMO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en-GB" dirty="0" smtClean="0"/>
              <a:t>      Dal </a:t>
            </a:r>
            <a:r>
              <a:rPr lang="en-GB" dirty="0"/>
              <a:t>‘</a:t>
            </a:r>
            <a:r>
              <a:rPr lang="en-GB" dirty="0" err="1"/>
              <a:t>massimo</a:t>
            </a:r>
            <a:r>
              <a:rPr lang="en-GB" dirty="0"/>
              <a:t>’ (</a:t>
            </a:r>
            <a:r>
              <a:rPr lang="en-GB" dirty="0" err="1"/>
              <a:t>sovvenzioni</a:t>
            </a:r>
            <a:r>
              <a:rPr lang="en-GB" dirty="0"/>
              <a:t>) al ‘</a:t>
            </a:r>
            <a:r>
              <a:rPr lang="en-GB" dirty="0" err="1"/>
              <a:t>minimo</a:t>
            </a:r>
            <a:r>
              <a:rPr lang="en-GB" dirty="0"/>
              <a:t>’ (</a:t>
            </a:r>
            <a:r>
              <a:rPr lang="en-GB" dirty="0" err="1"/>
              <a:t>tassazione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8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 </a:t>
            </a:r>
            <a:r>
              <a:rPr lang="mr-IN" dirty="0"/>
              <a:t>–</a:t>
            </a:r>
            <a:r>
              <a:rPr lang="en-GB" dirty="0"/>
              <a:t> UK TCA </a:t>
            </a:r>
            <a:r>
              <a:rPr lang="en-GB" dirty="0" smtClean="0"/>
              <a:t>LPF: CAPITOLO 3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  <a:cs typeface="Arial"/>
              </a:rPr>
              <a:t>13 </a:t>
            </a:r>
            <a:r>
              <a:rPr lang="en-GB" dirty="0">
                <a:latin typeface="+mj-lt"/>
                <a:cs typeface="Arial"/>
              </a:rPr>
              <a:t>pagine e 13 </a:t>
            </a:r>
            <a:r>
              <a:rPr lang="en-GB" dirty="0" err="1" smtClean="0">
                <a:latin typeface="+mj-lt"/>
                <a:cs typeface="Arial"/>
              </a:rPr>
              <a:t>articoli</a:t>
            </a:r>
            <a:r>
              <a:rPr lang="en-GB" dirty="0" smtClean="0">
                <a:latin typeface="+mj-lt"/>
                <a:cs typeface="Arial"/>
              </a:rPr>
              <a:t>:</a:t>
            </a:r>
          </a:p>
          <a:p>
            <a:pPr marL="0" indent="0">
              <a:buNone/>
            </a:pPr>
            <a:endParaRPr lang="en-GB" dirty="0">
              <a:latin typeface="+mj-lt"/>
              <a:cs typeface="Arial"/>
            </a:endParaRPr>
          </a:p>
          <a:p>
            <a:pPr marL="457200" indent="-457200">
              <a:buAutoNum type="arabicParenR"/>
            </a:pPr>
            <a:r>
              <a:rPr lang="en-GB" dirty="0" smtClean="0">
                <a:latin typeface="+mj-lt"/>
                <a:cs typeface="Arial"/>
              </a:rPr>
              <a:t>DEFINIZIONE E AMBITO DI APPLICAZIONE</a:t>
            </a:r>
          </a:p>
          <a:p>
            <a:pPr marL="457200" indent="-457200">
              <a:buAutoNum type="arabicParenR"/>
            </a:pPr>
            <a:endParaRPr lang="en-GB" dirty="0">
              <a:latin typeface="+mj-lt"/>
              <a:cs typeface="Arial"/>
            </a:endParaRPr>
          </a:p>
          <a:p>
            <a:pPr marL="457200" indent="-457200">
              <a:buAutoNum type="arabicParenR"/>
            </a:pPr>
            <a:r>
              <a:rPr lang="en-GB" dirty="0" smtClean="0">
                <a:latin typeface="+mj-lt"/>
                <a:cs typeface="Arial"/>
              </a:rPr>
              <a:t>PRINCIPI DI CONTROLLO DELLE SOVVENZIONI</a:t>
            </a:r>
          </a:p>
          <a:p>
            <a:pPr marL="457200" indent="-457200">
              <a:buAutoNum type="arabicParenR"/>
            </a:pPr>
            <a:endParaRPr lang="en-GB" dirty="0">
              <a:latin typeface="+mj-lt"/>
              <a:cs typeface="Arial"/>
            </a:endParaRPr>
          </a:p>
          <a:p>
            <a:pPr marL="457200" indent="-457200">
              <a:buAutoNum type="arabicParenR"/>
            </a:pPr>
            <a:r>
              <a:rPr lang="en-GB" dirty="0" smtClean="0">
                <a:latin typeface="+mj-lt"/>
                <a:cs typeface="Arial"/>
              </a:rPr>
              <a:t>ESENZIONI</a:t>
            </a:r>
          </a:p>
          <a:p>
            <a:pPr marL="457200" indent="-457200">
              <a:buAutoNum type="arabicParenR"/>
            </a:pPr>
            <a:endParaRPr lang="en-GB" dirty="0" smtClean="0">
              <a:latin typeface="+mj-lt"/>
              <a:cs typeface="Arial"/>
            </a:endParaRPr>
          </a:p>
          <a:p>
            <a:pPr marL="457200" indent="-457200">
              <a:buAutoNum type="arabicParenR"/>
            </a:pPr>
            <a:r>
              <a:rPr lang="en-GB" dirty="0" smtClean="0">
                <a:latin typeface="+mj-lt"/>
                <a:cs typeface="Arial"/>
              </a:rPr>
              <a:t>MONITORAGGIO (Trasparenza)</a:t>
            </a:r>
          </a:p>
          <a:p>
            <a:pPr marL="457200" indent="-457200">
              <a:buAutoNum type="arabicParenR"/>
            </a:pPr>
            <a:endParaRPr lang="en-GB" dirty="0" smtClean="0">
              <a:latin typeface="+mj-lt"/>
              <a:cs typeface="Arial"/>
            </a:endParaRPr>
          </a:p>
          <a:p>
            <a:pPr marL="457200" indent="-457200">
              <a:buAutoNum type="arabicParenR"/>
            </a:pPr>
            <a:r>
              <a:rPr lang="en-GB" dirty="0" smtClean="0">
                <a:latin typeface="+mj-lt"/>
                <a:cs typeface="Arial"/>
              </a:rPr>
              <a:t>SUPERVISIONE E APPLICAZIONE</a:t>
            </a:r>
          </a:p>
        </p:txBody>
      </p:sp>
    </p:spTree>
    <p:extLst>
      <p:ext uri="{BB962C8B-B14F-4D97-AF65-F5344CB8AC3E}">
        <p14:creationId xmlns:p14="http://schemas.microsoft.com/office/powerpoint/2010/main" val="70742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Capitolo 3 LPF - </a:t>
            </a:r>
            <a:r>
              <a:rPr lang="en-US" sz="3200" dirty="0" smtClean="0"/>
              <a:t>DEFINIZIONE E AMBITO DI APPLICAZIONE: </a:t>
            </a:r>
            <a:br>
              <a:rPr lang="en-US" sz="3200" dirty="0" smtClean="0"/>
            </a:br>
            <a:r>
              <a:rPr lang="en-US" sz="3200" dirty="0" err="1" smtClean="0"/>
              <a:t>Trova</a:t>
            </a:r>
            <a:r>
              <a:rPr lang="en-US" sz="3200" dirty="0" smtClean="0"/>
              <a:t> le </a:t>
            </a:r>
            <a:r>
              <a:rPr lang="en-US" sz="3200" dirty="0" err="1" smtClean="0"/>
              <a:t>differenze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US" i="1" dirty="0" smtClean="0"/>
          </a:p>
          <a:p>
            <a:r>
              <a:rPr lang="en-US" dirty="0" smtClean="0"/>
              <a:t>Art 3.1 LPF - </a:t>
            </a:r>
            <a:r>
              <a:rPr lang="en-GB" dirty="0" smtClean="0"/>
              <a:t>Per </a:t>
            </a:r>
            <a:r>
              <a:rPr lang="en-GB" b="1" u="sng" dirty="0" err="1" smtClean="0">
                <a:solidFill>
                  <a:srgbClr val="FFFF00"/>
                </a:solidFill>
              </a:rPr>
              <a:t>sovvenzione</a:t>
            </a:r>
            <a:r>
              <a:rPr lang="en-GB" b="1" u="sng" dirty="0" smtClean="0">
                <a:solidFill>
                  <a:srgbClr val="FFFF00"/>
                </a:solidFill>
              </a:rPr>
              <a:t> </a:t>
            </a:r>
            <a:r>
              <a:rPr lang="en-GB" i="1" dirty="0" err="1" smtClean="0"/>
              <a:t>si</a:t>
            </a:r>
            <a:r>
              <a:rPr lang="en-GB" i="1" dirty="0" smtClean="0"/>
              <a:t> </a:t>
            </a:r>
            <a:r>
              <a:rPr lang="en-GB" i="1" dirty="0" err="1"/>
              <a:t>intende</a:t>
            </a:r>
            <a:r>
              <a:rPr lang="en-GB" i="1" dirty="0"/>
              <a:t> </a:t>
            </a:r>
            <a:r>
              <a:rPr lang="it-IT" i="1" dirty="0" smtClean="0"/>
              <a:t>un’ assistenza </a:t>
            </a:r>
            <a:r>
              <a:rPr lang="it-IT" i="1" dirty="0"/>
              <a:t>finanziaria che (i) deriva dalle </a:t>
            </a:r>
            <a:r>
              <a:rPr lang="it-IT" sz="1900" b="1" i="1" dirty="0">
                <a:solidFill>
                  <a:srgbClr val="CCFFCC"/>
                </a:solidFill>
              </a:rPr>
              <a:t>risorse</a:t>
            </a:r>
            <a:r>
              <a:rPr lang="it-IT" i="1" dirty="0"/>
              <a:t> delle </a:t>
            </a:r>
            <a:r>
              <a:rPr lang="it-IT" i="1" dirty="0" smtClean="0"/>
              <a:t>parti</a:t>
            </a:r>
            <a:r>
              <a:rPr lang="it-IT" i="1" dirty="0"/>
              <a:t>, compresi: (A) un trasferimento diretto o contingente di fondi, quali sovvenzioni dirette, prestiti o garanzie sui prestiti; (B) la rinuncia a entrate altrimenti dovute; o (C) la fornitura di beni o servizi, oppure l'acquisto di beni o servizi; (ii) </a:t>
            </a:r>
            <a:r>
              <a:rPr lang="it-IT" sz="1900" b="1" i="1" dirty="0">
                <a:solidFill>
                  <a:srgbClr val="CCFFCC"/>
                </a:solidFill>
              </a:rPr>
              <a:t>conferisce un vantaggio economico </a:t>
            </a:r>
            <a:r>
              <a:rPr lang="it-IT" i="1" dirty="0"/>
              <a:t>a uno o più operatori economici; (iii) è </a:t>
            </a:r>
            <a:r>
              <a:rPr lang="it-IT" sz="1900" b="1" i="1" dirty="0">
                <a:solidFill>
                  <a:srgbClr val="FFFF00"/>
                </a:solidFill>
              </a:rPr>
              <a:t>specifico</a:t>
            </a:r>
            <a:r>
              <a:rPr lang="it-IT" i="1" dirty="0"/>
              <a:t> in quanto avvantaggia, di diritto o di fatto, taluni operatori economici rispetto ad altri in relazione alla produzione di determinati beni o servizi; e (iv) ha o potrebbe avere </a:t>
            </a:r>
            <a:r>
              <a:rPr lang="it-IT" sz="1900" b="1" i="1" dirty="0">
                <a:solidFill>
                  <a:srgbClr val="FFFF00"/>
                </a:solidFill>
              </a:rPr>
              <a:t>effetti sugli scambi</a:t>
            </a:r>
            <a:r>
              <a:rPr lang="it-IT" i="1" dirty="0"/>
              <a:t> </a:t>
            </a:r>
            <a:r>
              <a:rPr lang="it-IT" sz="1900" i="1" dirty="0">
                <a:solidFill>
                  <a:srgbClr val="FFFF00"/>
                </a:solidFill>
              </a:rPr>
              <a:t>o </a:t>
            </a:r>
            <a:r>
              <a:rPr lang="it-IT" sz="1900" b="1" i="1" dirty="0">
                <a:solidFill>
                  <a:srgbClr val="FFFF00"/>
                </a:solidFill>
              </a:rPr>
              <a:t>sugli investimenti </a:t>
            </a:r>
            <a:r>
              <a:rPr lang="it-IT" i="1" dirty="0"/>
              <a:t>tra le </a:t>
            </a:r>
            <a:r>
              <a:rPr lang="it-IT" i="1" dirty="0" smtClean="0"/>
              <a:t>parti</a:t>
            </a:r>
            <a:r>
              <a:rPr lang="en-GB" i="1" dirty="0" smtClean="0"/>
              <a:t>.</a:t>
            </a:r>
            <a:endParaRPr lang="en-GB" i="1" dirty="0"/>
          </a:p>
          <a:p>
            <a:pPr algn="just"/>
            <a:endParaRPr lang="en-GB" dirty="0"/>
          </a:p>
          <a:p>
            <a:pPr algn="just"/>
            <a:r>
              <a:rPr lang="en-GB" dirty="0"/>
              <a:t>ART 107 TFUE </a:t>
            </a:r>
            <a:r>
              <a:rPr lang="en-GB" i="1" dirty="0" smtClean="0"/>
              <a:t>- </a:t>
            </a:r>
            <a:r>
              <a:rPr lang="en-US" i="1" dirty="0" err="1" smtClean="0"/>
              <a:t>sono</a:t>
            </a:r>
            <a:r>
              <a:rPr lang="en-US" i="1" dirty="0" smtClean="0"/>
              <a:t> </a:t>
            </a:r>
            <a:r>
              <a:rPr lang="en-US" i="1" dirty="0"/>
              <a:t>incompatibili con il mercato interno, nella misura in cui </a:t>
            </a:r>
            <a:r>
              <a:rPr lang="en-US" b="1" i="1" dirty="0" err="1" smtClean="0">
                <a:solidFill>
                  <a:srgbClr val="FFFF00"/>
                </a:solidFill>
              </a:rPr>
              <a:t>incidano</a:t>
            </a:r>
            <a:r>
              <a:rPr lang="en-US" b="1" i="1" dirty="0" smtClean="0">
                <a:solidFill>
                  <a:srgbClr val="FFFF00"/>
                </a:solidFill>
              </a:rPr>
              <a:t> </a:t>
            </a:r>
            <a:r>
              <a:rPr lang="en-US" b="1" i="1" dirty="0">
                <a:solidFill>
                  <a:srgbClr val="FFFF00"/>
                </a:solidFill>
              </a:rPr>
              <a:t>sugli scambi </a:t>
            </a:r>
            <a:r>
              <a:rPr lang="en-US" b="1" i="1" dirty="0" err="1">
                <a:solidFill>
                  <a:srgbClr val="FFFF00"/>
                </a:solidFill>
              </a:rPr>
              <a:t>tra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</a:rPr>
              <a:t>Stati</a:t>
            </a:r>
            <a:r>
              <a:rPr lang="en-US" b="1" i="1" dirty="0" smtClean="0">
                <a:solidFill>
                  <a:srgbClr val="FFFF00"/>
                </a:solidFill>
              </a:rPr>
              <a:t> </a:t>
            </a:r>
            <a:r>
              <a:rPr lang="en-US" b="1" i="1" dirty="0">
                <a:solidFill>
                  <a:srgbClr val="FFFF00"/>
                </a:solidFill>
              </a:rPr>
              <a:t>membri</a:t>
            </a:r>
            <a:r>
              <a:rPr lang="en-US" i="1" dirty="0"/>
              <a:t>,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/>
              <a:t>gli </a:t>
            </a:r>
            <a:r>
              <a:rPr lang="en-US" b="1" i="1" dirty="0"/>
              <a:t>aiuti </a:t>
            </a:r>
            <a:r>
              <a:rPr lang="en-US" i="1" dirty="0"/>
              <a:t>concessi dagli Stati, ovvero mediante </a:t>
            </a:r>
            <a:r>
              <a:rPr lang="en-US" b="1" i="1" dirty="0">
                <a:solidFill>
                  <a:srgbClr val="CCFFCC"/>
                </a:solidFill>
              </a:rPr>
              <a:t>risorse </a:t>
            </a:r>
            <a:r>
              <a:rPr lang="en-US" i="1" dirty="0"/>
              <a:t>statali, sotto qualsiasi forma che, </a:t>
            </a:r>
            <a:r>
              <a:rPr lang="en-US" b="1" i="1" dirty="0">
                <a:solidFill>
                  <a:srgbClr val="CCFFCC"/>
                </a:solidFill>
              </a:rPr>
              <a:t>favorendo </a:t>
            </a:r>
            <a:r>
              <a:rPr lang="en-US" b="1" i="1" dirty="0">
                <a:solidFill>
                  <a:srgbClr val="FFFF00"/>
                </a:solidFill>
              </a:rPr>
              <a:t>talune imprese </a:t>
            </a:r>
            <a:r>
              <a:rPr lang="en-US" i="1" dirty="0"/>
              <a:t>o talune produzioni, falsino o minaccino di </a:t>
            </a:r>
            <a:r>
              <a:rPr lang="en-US" b="1" i="1" dirty="0">
                <a:solidFill>
                  <a:srgbClr val="FFFF00"/>
                </a:solidFill>
              </a:rPr>
              <a:t>falsare la concorrenza</a:t>
            </a:r>
            <a:r>
              <a:rPr lang="en-US" i="1" dirty="0"/>
              <a:t>.</a:t>
            </a:r>
          </a:p>
          <a:p>
            <a:pPr marL="0" indent="0">
              <a:buNone/>
            </a:pPr>
            <a:endParaRPr lang="en-GB" i="1" dirty="0"/>
          </a:p>
          <a:p>
            <a:pPr algn="just"/>
            <a:endParaRPr lang="en-US" i="1" dirty="0"/>
          </a:p>
          <a:p>
            <a:pPr algn="just"/>
            <a:endParaRPr lang="en-GB" dirty="0"/>
          </a:p>
          <a:p>
            <a:pPr algn="just"/>
            <a:endParaRPr lang="en-GB" dirty="0" smtClean="0">
              <a:solidFill>
                <a:srgbClr val="0000FF"/>
              </a:solidFill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89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Capitolo</a:t>
            </a:r>
            <a:r>
              <a:rPr lang="en-GB" dirty="0" smtClean="0"/>
              <a:t> 3 LPF </a:t>
            </a:r>
            <a:r>
              <a:rPr lang="mr-IN" dirty="0" smtClean="0"/>
              <a:t>- </a:t>
            </a:r>
            <a:r>
              <a:rPr lang="en-US" dirty="0"/>
              <a:t>DEFINIZIONE E </a:t>
            </a:r>
            <a:r>
              <a:rPr lang="en-US" dirty="0" smtClean="0"/>
              <a:t>AMBITO </a:t>
            </a:r>
            <a:r>
              <a:rPr lang="en-US" dirty="0"/>
              <a:t>DI </a:t>
            </a:r>
            <a:r>
              <a:rPr lang="en-US" dirty="0" smtClean="0"/>
              <a:t>APPLICAZIONE</a:t>
            </a:r>
            <a:r>
              <a:rPr lang="en-GB" dirty="0" smtClean="0"/>
              <a:t>: </a:t>
            </a:r>
            <a:br>
              <a:rPr lang="en-GB" dirty="0" smtClean="0"/>
            </a:br>
            <a:r>
              <a:rPr lang="en-GB" dirty="0" smtClean="0"/>
              <a:t>UNA RINOMATA PECULIARITA’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it-IT" dirty="0" smtClean="0"/>
              <a:t>Art. </a:t>
            </a:r>
            <a:r>
              <a:rPr lang="it-IT" dirty="0" smtClean="0"/>
              <a:t>3.1 comma </a:t>
            </a:r>
            <a:r>
              <a:rPr lang="it-IT" dirty="0" smtClean="0"/>
              <a:t>2 LPF: </a:t>
            </a:r>
            <a:r>
              <a:rPr lang="it-IT" dirty="0" smtClean="0"/>
              <a:t>Misure fiscali - codificazione della giurisprudenza della CGUE sulla selettività (anche geografica), delle comunicazioni della CE e della prassi. </a:t>
            </a:r>
          </a:p>
          <a:p>
            <a:endParaRPr lang="it-IT" dirty="0" smtClean="0"/>
          </a:p>
          <a:p>
            <a:r>
              <a:rPr lang="it-IT" dirty="0" smtClean="0"/>
              <a:t> (Cap. Tassazione - LPF: le parti hanno margine per discostarsi da tutti gli altri standard fiscali dell'UE, a condizione che siano rispettati gli standard minimi dell'OCSE).</a:t>
            </a:r>
          </a:p>
          <a:p>
            <a:endParaRPr lang="it-IT" dirty="0" smtClean="0"/>
          </a:p>
          <a:p>
            <a:r>
              <a:rPr lang="it-IT" dirty="0" smtClean="0"/>
              <a:t>Art. </a:t>
            </a:r>
            <a:r>
              <a:rPr lang="it-IT" dirty="0" smtClean="0"/>
              <a:t>3.11.6 : Nessun meccanismo di recupero per atti del Parlamento europeo o del Regno Unito:</a:t>
            </a:r>
          </a:p>
          <a:p>
            <a:pPr marL="0" indent="0">
              <a:buNone/>
            </a:pPr>
            <a:r>
              <a:rPr lang="it-IT" dirty="0" smtClean="0"/>
              <a:t>      Applicazione asimmetrica? </a:t>
            </a:r>
          </a:p>
          <a:p>
            <a:pPr marL="0" indent="0">
              <a:buNone/>
            </a:pPr>
            <a:r>
              <a:rPr lang="it-IT" dirty="0" smtClean="0"/>
              <a:t>      Possibilità di un regime fiscale? </a:t>
            </a:r>
            <a:endParaRPr lang="it-IT" i="1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8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Capitolo</a:t>
            </a:r>
            <a:r>
              <a:rPr lang="en-GB" dirty="0" smtClean="0"/>
              <a:t> 3 LPF </a:t>
            </a:r>
            <a:r>
              <a:rPr lang="mr-IN" dirty="0" smtClean="0"/>
              <a:t>- </a:t>
            </a:r>
            <a:r>
              <a:rPr lang="en-GB" dirty="0" smtClean="0"/>
              <a:t>Principi di controllo delle sovvenzioni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US" dirty="0" smtClean="0">
                <a:solidFill>
                  <a:srgbClr val="FFFFFF"/>
                </a:solidFill>
              </a:rPr>
              <a:t>Art. 3.4 LFP: </a:t>
            </a:r>
            <a:r>
              <a:rPr lang="en-US" dirty="0" smtClean="0">
                <a:solidFill>
                  <a:srgbClr val="FFFFFF"/>
                </a:solidFill>
              </a:rPr>
              <a:t>principi da rispettare per </a:t>
            </a:r>
            <a:r>
              <a:rPr lang="en-US" dirty="0">
                <a:solidFill>
                  <a:srgbClr val="FFFFFF"/>
                </a:solidFill>
              </a:rPr>
              <a:t>garantire che una sovvenzione non </a:t>
            </a:r>
            <a:r>
              <a:rPr lang="en-US" dirty="0" err="1">
                <a:solidFill>
                  <a:srgbClr val="FFFFFF"/>
                </a:solidFill>
              </a:rPr>
              <a:t>sia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‘</a:t>
            </a:r>
            <a:r>
              <a:rPr lang="en-US" dirty="0" err="1" smtClean="0">
                <a:solidFill>
                  <a:srgbClr val="FFFFFF"/>
                </a:solidFill>
              </a:rPr>
              <a:t>catturata</a:t>
            </a:r>
            <a:r>
              <a:rPr lang="en-US" dirty="0" smtClean="0">
                <a:solidFill>
                  <a:srgbClr val="FFFFFF"/>
                </a:solidFill>
              </a:rPr>
              <a:t>’ </a:t>
            </a:r>
            <a:r>
              <a:rPr lang="en-US" dirty="0">
                <a:solidFill>
                  <a:srgbClr val="FFFFFF"/>
                </a:solidFill>
              </a:rPr>
              <a:t>dal TCA </a:t>
            </a:r>
            <a:r>
              <a:rPr lang="en-US" dirty="0" smtClean="0">
                <a:solidFill>
                  <a:srgbClr val="FFFFFF"/>
                </a:solidFill>
              </a:rPr>
              <a:t>(“</a:t>
            </a:r>
            <a:r>
              <a:rPr lang="it-IT" i="1" dirty="0" smtClean="0"/>
              <a:t>che non </a:t>
            </a:r>
            <a:r>
              <a:rPr lang="it-IT" i="1" dirty="0"/>
              <a:t>siano concesse sovvenzioni che possano avere effetti rilevanti sugli scambi o sugli investimenti tra le </a:t>
            </a:r>
            <a:r>
              <a:rPr lang="it-IT" i="1" dirty="0" smtClean="0"/>
              <a:t>parti</a:t>
            </a:r>
            <a:r>
              <a:rPr lang="en-US" i="1" dirty="0" smtClean="0">
                <a:solidFill>
                  <a:srgbClr val="FFFFFF"/>
                </a:solidFill>
              </a:rPr>
              <a:t>”). </a:t>
            </a:r>
            <a:endParaRPr lang="en-US" i="1" dirty="0">
              <a:solidFill>
                <a:srgbClr val="FFFFFF"/>
              </a:solidFill>
            </a:endParaRPr>
          </a:p>
          <a:p>
            <a:endParaRPr lang="en-US" i="1" dirty="0" smtClean="0">
              <a:solidFill>
                <a:srgbClr val="FFFFFF"/>
              </a:solidFill>
            </a:endParaRPr>
          </a:p>
          <a:p>
            <a:r>
              <a:rPr lang="en-US" dirty="0" smtClean="0"/>
              <a:t>I </a:t>
            </a:r>
            <a:r>
              <a:rPr lang="en-US" dirty="0" err="1" smtClean="0"/>
              <a:t>criteri</a:t>
            </a:r>
            <a:r>
              <a:rPr lang="en-US" dirty="0" smtClean="0"/>
              <a:t> di compatibilità ai </a:t>
            </a:r>
            <a:r>
              <a:rPr lang="en-US" dirty="0" err="1" smtClean="0"/>
              <a:t>sensi</a:t>
            </a:r>
            <a:r>
              <a:rPr lang="en-US" dirty="0" smtClean="0"/>
              <a:t> </a:t>
            </a:r>
            <a:r>
              <a:rPr lang="en-US" dirty="0" err="1" smtClean="0"/>
              <a:t>del’Art</a:t>
            </a:r>
            <a:r>
              <a:rPr lang="en-US" dirty="0" smtClean="0"/>
              <a:t>. </a:t>
            </a:r>
            <a:r>
              <a:rPr lang="en-US" dirty="0" smtClean="0"/>
              <a:t>107(3) TUE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elevati</a:t>
            </a:r>
            <a:r>
              <a:rPr lang="en-US" dirty="0" smtClean="0"/>
              <a:t> a parametri di legalità?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necessari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 (come ad </a:t>
            </a:r>
            <a:r>
              <a:rPr lang="en-US" dirty="0" err="1" smtClean="0"/>
              <a:t>esempio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teso</a:t>
            </a:r>
            <a:r>
              <a:rPr lang="en-US" dirty="0" smtClean="0"/>
              <a:t> a </a:t>
            </a:r>
            <a:r>
              <a:rPr lang="en-US" dirty="0" err="1" smtClean="0"/>
              <a:t>garantire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mantenimento</a:t>
            </a:r>
            <a:r>
              <a:rPr lang="en-US" dirty="0" smtClean="0"/>
              <a:t> della concorrenza nel mercato interno del Regno Unito)?</a:t>
            </a:r>
          </a:p>
          <a:p>
            <a:endParaRPr lang="en-US" dirty="0" smtClean="0"/>
          </a:p>
          <a:p>
            <a:r>
              <a:rPr lang="en-US" dirty="0" err="1" smtClean="0"/>
              <a:t>Necessità</a:t>
            </a:r>
            <a:r>
              <a:rPr lang="en-US" dirty="0" smtClean="0"/>
              <a:t> di ‘</a:t>
            </a:r>
            <a:r>
              <a:rPr lang="en-US" dirty="0" err="1" smtClean="0"/>
              <a:t>codificazione</a:t>
            </a:r>
            <a:r>
              <a:rPr lang="en-US" dirty="0" smtClean="0"/>
              <a:t>’? </a:t>
            </a:r>
            <a:r>
              <a:rPr lang="en-US" dirty="0"/>
              <a:t>Più </a:t>
            </a:r>
            <a:r>
              <a:rPr lang="en-US" dirty="0" smtClean="0"/>
              <a:t>linee guida? (</a:t>
            </a:r>
            <a:r>
              <a:rPr lang="en-US" dirty="0" err="1" smtClean="0"/>
              <a:t>Inoltre</a:t>
            </a:r>
            <a:r>
              <a:rPr lang="en-US" dirty="0" smtClean="0"/>
              <a:t>, </a:t>
            </a:r>
            <a:r>
              <a:rPr lang="en-US" dirty="0" err="1" smtClean="0"/>
              <a:t>aiuti</a:t>
            </a:r>
            <a:r>
              <a:rPr lang="en-US" dirty="0" smtClean="0"/>
              <a:t> </a:t>
            </a:r>
            <a:r>
              <a:rPr lang="en-US" dirty="0" smtClean="0"/>
              <a:t>settoriali </a:t>
            </a:r>
            <a:r>
              <a:rPr lang="mr-IN" dirty="0" smtClean="0"/>
              <a:t>- </a:t>
            </a:r>
            <a:r>
              <a:rPr lang="en-US" dirty="0" smtClean="0"/>
              <a:t>banche, energia e così via...) </a:t>
            </a:r>
            <a:endParaRPr lang="en-US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7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Capitolo</a:t>
            </a:r>
            <a:r>
              <a:rPr lang="en-GB" dirty="0" smtClean="0"/>
              <a:t> 3 LPF - Trasparenza -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250" y="1600204"/>
            <a:ext cx="10970150" cy="40433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rgbClr val="FFFFFF"/>
                </a:solidFill>
              </a:rPr>
              <a:t>Art. 3.7 </a:t>
            </a:r>
            <a:r>
              <a:rPr lang="en-GB" dirty="0" smtClean="0">
                <a:solidFill>
                  <a:srgbClr val="FFFFFF"/>
                </a:solidFill>
              </a:rPr>
              <a:t>LPF: </a:t>
            </a:r>
            <a:r>
              <a:rPr lang="en-GB" dirty="0" smtClean="0">
                <a:solidFill>
                  <a:srgbClr val="FFFFFF"/>
                </a:solidFill>
              </a:rPr>
              <a:t>Disposizioni molto </a:t>
            </a:r>
            <a:r>
              <a:rPr lang="en-GB" dirty="0" err="1" smtClean="0">
                <a:solidFill>
                  <a:srgbClr val="FFFFFF"/>
                </a:solidFill>
              </a:rPr>
              <a:t>ampie</a:t>
            </a:r>
            <a:r>
              <a:rPr lang="en-GB" dirty="0" smtClean="0">
                <a:solidFill>
                  <a:srgbClr val="FFFFFF"/>
                </a:solidFill>
              </a:rPr>
              <a:t> </a:t>
            </a:r>
            <a:r>
              <a:rPr lang="en-GB" dirty="0" smtClean="0"/>
              <a:t>(</a:t>
            </a:r>
            <a:r>
              <a:rPr lang="en-GB" dirty="0" err="1" smtClean="0"/>
              <a:t>riproduzione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FFFF"/>
                </a:solidFill>
              </a:rPr>
              <a:t>del GBER ma </a:t>
            </a:r>
            <a:r>
              <a:rPr lang="en-GB" dirty="0" err="1" smtClean="0">
                <a:solidFill>
                  <a:srgbClr val="FFFFFF"/>
                </a:solidFill>
              </a:rPr>
              <a:t>senza</a:t>
            </a:r>
            <a:r>
              <a:rPr lang="en-GB" i="1" dirty="0" smtClean="0">
                <a:solidFill>
                  <a:srgbClr val="FFFFFF"/>
                </a:solidFill>
              </a:rPr>
              <a:t> de minimis</a:t>
            </a:r>
            <a:r>
              <a:rPr lang="en-GB" dirty="0" smtClean="0">
                <a:solidFill>
                  <a:srgbClr val="FFFFFF"/>
                </a:solidFill>
              </a:rPr>
              <a:t>)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r>
              <a:rPr lang="en-GB" dirty="0" smtClean="0">
                <a:solidFill>
                  <a:srgbClr val="FFFFFF"/>
                </a:solidFill>
              </a:rPr>
              <a:t>Quali </a:t>
            </a:r>
            <a:r>
              <a:rPr lang="en-GB" dirty="0" err="1" smtClean="0">
                <a:solidFill>
                  <a:srgbClr val="FFFFFF"/>
                </a:solidFill>
              </a:rPr>
              <a:t>obblighi</a:t>
            </a:r>
            <a:r>
              <a:rPr lang="en-GB" dirty="0" smtClean="0">
                <a:solidFill>
                  <a:srgbClr val="FFFFFF"/>
                </a:solidFill>
              </a:rPr>
              <a:t> </a:t>
            </a:r>
            <a:r>
              <a:rPr lang="en-GB" dirty="0" err="1" smtClean="0">
                <a:solidFill>
                  <a:srgbClr val="FFFFFF"/>
                </a:solidFill>
              </a:rPr>
              <a:t>hanno</a:t>
            </a:r>
            <a:r>
              <a:rPr lang="en-GB" dirty="0" smtClean="0">
                <a:solidFill>
                  <a:srgbClr val="FFFFFF"/>
                </a:solidFill>
              </a:rPr>
              <a:t> le parti? </a:t>
            </a:r>
            <a:endParaRPr lang="en-GB" dirty="0">
              <a:solidFill>
                <a:srgbClr val="FFFFFF"/>
              </a:solidFill>
            </a:endParaRPr>
          </a:p>
          <a:p>
            <a:pPr marL="0" indent="0" defTabSz="271463">
              <a:buNone/>
            </a:pP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    Commissione UE: </a:t>
            </a:r>
            <a:r>
              <a:rPr lang="en-US" dirty="0" smtClean="0">
                <a:solidFill>
                  <a:srgbClr val="FFFFFF"/>
                </a:solidFill>
              </a:rPr>
              <a:t>i </a:t>
            </a:r>
            <a:r>
              <a:rPr lang="en-US" dirty="0">
                <a:solidFill>
                  <a:srgbClr val="FFFFFF"/>
                </a:solidFill>
              </a:rPr>
              <a:t>siti web </a:t>
            </a:r>
            <a:r>
              <a:rPr lang="en-US" dirty="0" smtClean="0">
                <a:solidFill>
                  <a:srgbClr val="FFFFFF"/>
                </a:solidFill>
              </a:rPr>
              <a:t>nazionali </a:t>
            </a:r>
            <a:r>
              <a:rPr lang="en-US" dirty="0">
                <a:solidFill>
                  <a:srgbClr val="FFFFFF"/>
                </a:solidFill>
              </a:rPr>
              <a:t>o </a:t>
            </a:r>
            <a:r>
              <a:rPr lang="en-US" dirty="0" err="1" smtClean="0">
                <a:solidFill>
                  <a:srgbClr val="FFFFFF"/>
                </a:solidFill>
              </a:rPr>
              <a:t>il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sito</a:t>
            </a:r>
            <a:r>
              <a:rPr lang="en-US" dirty="0" smtClean="0">
                <a:solidFill>
                  <a:srgbClr val="FFFFFF"/>
                </a:solidFill>
              </a:rPr>
              <a:t> della CE per </a:t>
            </a:r>
            <a:r>
              <a:rPr lang="en-US" dirty="0" err="1" smtClean="0">
                <a:solidFill>
                  <a:srgbClr val="FFFFFF"/>
                </a:solidFill>
              </a:rPr>
              <a:t>assicurare</a:t>
            </a:r>
            <a:r>
              <a:rPr lang="en-US" dirty="0" smtClean="0">
                <a:solidFill>
                  <a:srgbClr val="FFFFFF"/>
                </a:solidFill>
              </a:rPr>
              <a:t> la </a:t>
            </a:r>
            <a:r>
              <a:rPr lang="en-US" dirty="0">
                <a:solidFill>
                  <a:srgbClr val="FFFFFF"/>
                </a:solidFill>
              </a:rPr>
              <a:t>trasparenza </a:t>
            </a:r>
            <a:r>
              <a:rPr lang="en-US" dirty="0" err="1">
                <a:solidFill>
                  <a:srgbClr val="FFFFFF"/>
                </a:solidFill>
              </a:rPr>
              <a:t>degli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aiuti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FFFF"/>
                </a:solidFill>
              </a:rPr>
              <a:t>di </a:t>
            </a:r>
            <a:r>
              <a:rPr lang="en-US" dirty="0" err="1">
                <a:solidFill>
                  <a:srgbClr val="FFFFFF"/>
                </a:solidFill>
              </a:rPr>
              <a:t>stato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	</a:t>
            </a:r>
            <a:r>
              <a:rPr lang="en-US" dirty="0" err="1" smtClean="0">
                <a:solidFill>
                  <a:srgbClr val="FFFFFF"/>
                </a:solidFill>
              </a:rPr>
              <a:t>sono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sufficienti</a:t>
            </a:r>
            <a:r>
              <a:rPr lang="en-US" dirty="0" smtClean="0">
                <a:solidFill>
                  <a:srgbClr val="FFFFFF"/>
                </a:solidFill>
              </a:rPr>
              <a:t>?</a:t>
            </a: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FF"/>
                </a:solidFill>
              </a:rPr>
              <a:t>     Regno Unito: </a:t>
            </a:r>
            <a:r>
              <a:rPr lang="en-GB" dirty="0" err="1" smtClean="0">
                <a:solidFill>
                  <a:srgbClr val="FFFFFF"/>
                </a:solidFill>
              </a:rPr>
              <a:t>c’è</a:t>
            </a:r>
            <a:r>
              <a:rPr lang="en-GB" dirty="0" smtClean="0">
                <a:solidFill>
                  <a:srgbClr val="FFFFFF"/>
                </a:solidFill>
              </a:rPr>
              <a:t> un obbligo di divulgazione? Effetto diretto del TCA? 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r>
              <a:rPr lang="en-GB" dirty="0" smtClean="0">
                <a:solidFill>
                  <a:srgbClr val="FFFFFF"/>
                </a:solidFill>
              </a:rPr>
              <a:t>Pre-</a:t>
            </a:r>
            <a:r>
              <a:rPr lang="en-GB" dirty="0" err="1" smtClean="0">
                <a:solidFill>
                  <a:srgbClr val="FFFFFF"/>
                </a:solidFill>
              </a:rPr>
              <a:t>notifica</a:t>
            </a:r>
            <a:r>
              <a:rPr lang="en-GB" dirty="0" smtClean="0">
                <a:solidFill>
                  <a:srgbClr val="FFFFFF"/>
                </a:solidFill>
              </a:rPr>
              <a:t> </a:t>
            </a:r>
            <a:r>
              <a:rPr lang="en-GB" dirty="0" err="1" smtClean="0">
                <a:solidFill>
                  <a:srgbClr val="FFFFFF"/>
                </a:solidFill>
              </a:rPr>
              <a:t>reciproca</a:t>
            </a:r>
            <a:r>
              <a:rPr lang="en-GB" dirty="0" smtClean="0">
                <a:solidFill>
                  <a:srgbClr val="FFFFFF"/>
                </a:solidFill>
              </a:rPr>
              <a:t> di </a:t>
            </a:r>
            <a:r>
              <a:rPr lang="en-GB" dirty="0" err="1" smtClean="0">
                <a:solidFill>
                  <a:srgbClr val="FFFFFF"/>
                </a:solidFill>
              </a:rPr>
              <a:t>fatto</a:t>
            </a:r>
            <a:r>
              <a:rPr lang="en-GB" dirty="0" smtClean="0">
                <a:solidFill>
                  <a:srgbClr val="FFFFFF"/>
                </a:solidFill>
              </a:rPr>
              <a:t>?</a:t>
            </a:r>
          </a:p>
          <a:p>
            <a:endParaRPr lang="en-GB" dirty="0" smtClean="0">
              <a:solidFill>
                <a:srgbClr val="FFFFFF"/>
              </a:solidFill>
            </a:endParaRPr>
          </a:p>
          <a:p>
            <a:endParaRPr lang="en-GB" dirty="0">
              <a:solidFill>
                <a:srgbClr val="0000FF"/>
              </a:solidFill>
            </a:endParaRPr>
          </a:p>
          <a:p>
            <a:endParaRPr lang="en-GB" dirty="0">
              <a:solidFill>
                <a:srgbClr val="0000FF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58C0-E022-448B-A273-C3983B61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Capitolo 3 LPF: </a:t>
            </a:r>
            <a:r>
              <a:rPr lang="en-GB" dirty="0" err="1" smtClean="0"/>
              <a:t>Supervisione</a:t>
            </a:r>
            <a:r>
              <a:rPr lang="en-GB" dirty="0" smtClean="0"/>
              <a:t> e </a:t>
            </a:r>
            <a:r>
              <a:rPr lang="en-GB" dirty="0" err="1" smtClean="0"/>
              <a:t>Applicazione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F217-51BF-41D2-9C4A-77DD1BC97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r>
              <a:rPr lang="en-GB" i="1" dirty="0"/>
              <a:t> </a:t>
            </a:r>
            <a:endParaRPr lang="en-GB" sz="8000" dirty="0" smtClean="0"/>
          </a:p>
          <a:p>
            <a:r>
              <a:rPr lang="en-GB" sz="6400" i="1" dirty="0" smtClean="0">
                <a:solidFill>
                  <a:srgbClr val="FFFFFF"/>
                </a:solidFill>
              </a:rPr>
              <a:t> </a:t>
            </a:r>
            <a:r>
              <a:rPr lang="en-GB" sz="6400" dirty="0" smtClean="0">
                <a:solidFill>
                  <a:srgbClr val="FFFFFF"/>
                </a:solidFill>
              </a:rPr>
              <a:t>Art. 3.9 LFP </a:t>
            </a:r>
            <a:r>
              <a:rPr lang="en-GB" sz="6400" dirty="0" smtClean="0">
                <a:solidFill>
                  <a:srgbClr val="FFFFFF"/>
                </a:solidFill>
              </a:rPr>
              <a:t>Autorità </a:t>
            </a:r>
            <a:r>
              <a:rPr lang="en-GB" sz="6400" dirty="0" err="1" smtClean="0">
                <a:solidFill>
                  <a:srgbClr val="FFFFFF"/>
                </a:solidFill>
              </a:rPr>
              <a:t>indipendente</a:t>
            </a:r>
            <a:r>
              <a:rPr lang="en-GB" sz="6400" dirty="0" smtClean="0">
                <a:solidFill>
                  <a:srgbClr val="FFFFFF"/>
                </a:solidFill>
              </a:rPr>
              <a:t> con “</a:t>
            </a:r>
            <a:r>
              <a:rPr lang="en-GB" sz="6400" i="1" dirty="0" smtClean="0">
                <a:solidFill>
                  <a:srgbClr val="FFFFFF"/>
                </a:solidFill>
              </a:rPr>
              <a:t>un </a:t>
            </a:r>
            <a:r>
              <a:rPr lang="en-GB" sz="6400" i="1" dirty="0" err="1" smtClean="0">
                <a:solidFill>
                  <a:srgbClr val="FFFFFF"/>
                </a:solidFill>
              </a:rPr>
              <a:t>ruolo</a:t>
            </a:r>
            <a:r>
              <a:rPr lang="en-GB" sz="6400" i="1" dirty="0" smtClean="0">
                <a:solidFill>
                  <a:srgbClr val="FFFFFF"/>
                </a:solidFill>
              </a:rPr>
              <a:t> </a:t>
            </a:r>
            <a:r>
              <a:rPr lang="en-GB" sz="6400" i="1" dirty="0" err="1" smtClean="0">
                <a:solidFill>
                  <a:srgbClr val="FFFFFF"/>
                </a:solidFill>
              </a:rPr>
              <a:t>adeguato</a:t>
            </a:r>
            <a:r>
              <a:rPr lang="en-GB" sz="6400" i="1" dirty="0" smtClean="0">
                <a:solidFill>
                  <a:srgbClr val="FFFFFF"/>
                </a:solidFill>
              </a:rPr>
              <a:t>”</a:t>
            </a:r>
            <a:r>
              <a:rPr lang="en-GB" sz="6400" dirty="0" smtClean="0">
                <a:solidFill>
                  <a:srgbClr val="FFFFFF"/>
                </a:solidFill>
              </a:rPr>
              <a:t> ma un </a:t>
            </a:r>
            <a:r>
              <a:rPr lang="en-GB" sz="6400" dirty="0" err="1" smtClean="0">
                <a:solidFill>
                  <a:srgbClr val="FFFFFF"/>
                </a:solidFill>
              </a:rPr>
              <a:t>sistema</a:t>
            </a:r>
            <a:r>
              <a:rPr lang="en-GB" sz="6400" dirty="0" smtClean="0">
                <a:solidFill>
                  <a:srgbClr val="FFFFFF"/>
                </a:solidFill>
              </a:rPr>
              <a:t> “</a:t>
            </a:r>
            <a:r>
              <a:rPr lang="en-GB" sz="6400" i="1" dirty="0" err="1" smtClean="0">
                <a:solidFill>
                  <a:srgbClr val="FFFFFF"/>
                </a:solidFill>
              </a:rPr>
              <a:t>efficace</a:t>
            </a:r>
            <a:r>
              <a:rPr lang="en-GB" sz="6400" i="1" dirty="0" smtClean="0">
                <a:solidFill>
                  <a:srgbClr val="FFFFFF"/>
                </a:solidFill>
              </a:rPr>
              <a:t> di </a:t>
            </a:r>
            <a:r>
              <a:rPr lang="en-GB" sz="6400" i="1" dirty="0" err="1" smtClean="0">
                <a:solidFill>
                  <a:srgbClr val="FFFFFF"/>
                </a:solidFill>
              </a:rPr>
              <a:t>controllo</a:t>
            </a:r>
            <a:r>
              <a:rPr lang="en-GB" sz="6400" i="1" dirty="0" smtClean="0">
                <a:solidFill>
                  <a:srgbClr val="FFFFFF"/>
                </a:solidFill>
              </a:rPr>
              <a:t> </a:t>
            </a:r>
            <a:r>
              <a:rPr lang="en-GB" sz="6400" i="1" dirty="0" err="1" smtClean="0">
                <a:solidFill>
                  <a:srgbClr val="FFFFFF"/>
                </a:solidFill>
              </a:rPr>
              <a:t>delle</a:t>
            </a:r>
            <a:r>
              <a:rPr lang="en-GB" sz="6400" i="1" dirty="0" smtClean="0">
                <a:solidFill>
                  <a:srgbClr val="FFFFFF"/>
                </a:solidFill>
              </a:rPr>
              <a:t> </a:t>
            </a:r>
            <a:r>
              <a:rPr lang="en-GB" sz="6400" i="1" dirty="0" err="1" smtClean="0">
                <a:solidFill>
                  <a:srgbClr val="FFFFFF"/>
                </a:solidFill>
              </a:rPr>
              <a:t>sovvenzioni</a:t>
            </a:r>
            <a:r>
              <a:rPr lang="en-GB" sz="6400" i="1" dirty="0" smtClean="0">
                <a:solidFill>
                  <a:srgbClr val="FFFFFF"/>
                </a:solidFill>
              </a:rPr>
              <a:t>” </a:t>
            </a:r>
            <a:r>
              <a:rPr lang="en-GB" sz="6400" dirty="0" smtClean="0">
                <a:solidFill>
                  <a:srgbClr val="FFFFFF"/>
                </a:solidFill>
              </a:rPr>
              <a:t>(art. 3.4.1.): un </a:t>
            </a:r>
            <a:r>
              <a:rPr lang="en-GB" sz="6400" dirty="0" err="1" smtClean="0">
                <a:solidFill>
                  <a:srgbClr val="FFFFFF"/>
                </a:solidFill>
              </a:rPr>
              <a:t>doppione</a:t>
            </a:r>
            <a:r>
              <a:rPr lang="en-GB" sz="6400" dirty="0" smtClean="0">
                <a:solidFill>
                  <a:srgbClr val="FFFFFF"/>
                </a:solidFill>
              </a:rPr>
              <a:t> della CE?</a:t>
            </a:r>
          </a:p>
          <a:p>
            <a:pPr marL="0" indent="0">
              <a:buNone/>
            </a:pPr>
            <a:endParaRPr lang="en-GB" sz="6400" dirty="0" smtClean="0">
              <a:solidFill>
                <a:srgbClr val="FFFFFF"/>
              </a:solidFill>
            </a:endParaRPr>
          </a:p>
          <a:p>
            <a:r>
              <a:rPr lang="en-GB" sz="6400" dirty="0" err="1" smtClean="0">
                <a:solidFill>
                  <a:srgbClr val="FFFFFF"/>
                </a:solidFill>
              </a:rPr>
              <a:t>Rimedi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tra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gli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Stati</a:t>
            </a:r>
            <a:r>
              <a:rPr lang="en-GB" sz="6400" dirty="0" smtClean="0">
                <a:solidFill>
                  <a:srgbClr val="FFFFFF"/>
                </a:solidFill>
              </a:rPr>
              <a:t> (State to State Remedies) </a:t>
            </a:r>
            <a:r>
              <a:rPr lang="en-GB" sz="6400" dirty="0" err="1" smtClean="0">
                <a:solidFill>
                  <a:srgbClr val="FFFFFF"/>
                </a:solidFill>
              </a:rPr>
              <a:t>più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clausola</a:t>
            </a:r>
            <a:r>
              <a:rPr lang="en-GB" sz="6400" dirty="0" smtClean="0">
                <a:solidFill>
                  <a:srgbClr val="FFFFFF"/>
                </a:solidFill>
              </a:rPr>
              <a:t> di </a:t>
            </a:r>
            <a:r>
              <a:rPr lang="en-GB" sz="6400" dirty="0" err="1" smtClean="0">
                <a:solidFill>
                  <a:srgbClr val="FFFFFF"/>
                </a:solidFill>
              </a:rPr>
              <a:t>Riequilibrio</a:t>
            </a:r>
            <a:r>
              <a:rPr lang="en-GB" sz="6400" dirty="0" smtClean="0">
                <a:solidFill>
                  <a:srgbClr val="FFFFFF"/>
                </a:solidFill>
              </a:rPr>
              <a:t>.</a:t>
            </a:r>
          </a:p>
          <a:p>
            <a:endParaRPr lang="en-GB" sz="6400" dirty="0" smtClean="0">
              <a:solidFill>
                <a:srgbClr val="FFFFFF"/>
              </a:solidFill>
            </a:endParaRPr>
          </a:p>
          <a:p>
            <a:r>
              <a:rPr lang="en-GB" sz="6400" dirty="0" smtClean="0">
                <a:solidFill>
                  <a:srgbClr val="FFFFFF"/>
                </a:solidFill>
              </a:rPr>
              <a:t>Art. 3.10 LFP: </a:t>
            </a:r>
            <a:r>
              <a:rPr lang="en-GB" sz="6400" dirty="0" smtClean="0">
                <a:solidFill>
                  <a:srgbClr val="FFFFFF"/>
                </a:solidFill>
              </a:rPr>
              <a:t>‘</a:t>
            </a:r>
            <a:r>
              <a:rPr lang="en-GB" sz="6400" i="1" dirty="0" smtClean="0">
                <a:solidFill>
                  <a:srgbClr val="FFFFFF"/>
                </a:solidFill>
              </a:rPr>
              <a:t>C</a:t>
            </a:r>
            <a:r>
              <a:rPr lang="it-IT" sz="6600" i="1" dirty="0" err="1" smtClean="0"/>
              <a:t>iascuna</a:t>
            </a:r>
            <a:r>
              <a:rPr lang="it-IT" sz="6600" i="1" dirty="0" smtClean="0"/>
              <a:t> </a:t>
            </a:r>
            <a:r>
              <a:rPr lang="it-IT" sz="6600" i="1" dirty="0"/>
              <a:t>parte provvede, in conformità della propria normativa generale e del proprio ordinamento costituzionale, affinché i propri giudici abbiano competenza </a:t>
            </a:r>
            <a:r>
              <a:rPr lang="it-IT" sz="6600" i="1" dirty="0" smtClean="0"/>
              <a:t>a</a:t>
            </a:r>
            <a:r>
              <a:rPr lang="en-GB" sz="6400" dirty="0" smtClean="0">
                <a:solidFill>
                  <a:srgbClr val="FFFFFF"/>
                </a:solidFill>
              </a:rPr>
              <a:t>:....[..]</a:t>
            </a:r>
          </a:p>
          <a:p>
            <a:endParaRPr lang="en-GB" sz="6400" dirty="0" smtClean="0">
              <a:solidFill>
                <a:srgbClr val="FFFFFF"/>
              </a:solidFill>
            </a:endParaRPr>
          </a:p>
          <a:p>
            <a:r>
              <a:rPr lang="en-GB" sz="6400" dirty="0" err="1" smtClean="0">
                <a:solidFill>
                  <a:srgbClr val="FFFFFF"/>
                </a:solidFill>
              </a:rPr>
              <a:t>Ruolo</a:t>
            </a:r>
            <a:r>
              <a:rPr lang="en-GB" sz="6400" dirty="0" smtClean="0">
                <a:solidFill>
                  <a:srgbClr val="FFFFFF"/>
                </a:solidFill>
              </a:rPr>
              <a:t> di </a:t>
            </a:r>
            <a:r>
              <a:rPr lang="en-GB" sz="6400" dirty="0" err="1" smtClean="0">
                <a:solidFill>
                  <a:srgbClr val="FFFFFF"/>
                </a:solidFill>
              </a:rPr>
              <a:t>ciascun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organo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giudiziario</a:t>
            </a:r>
            <a:r>
              <a:rPr lang="en-GB" sz="6400" dirty="0" smtClean="0">
                <a:solidFill>
                  <a:srgbClr val="FFFFFF"/>
                </a:solidFill>
              </a:rPr>
              <a:t>?</a:t>
            </a:r>
          </a:p>
          <a:p>
            <a:endParaRPr lang="en-GB" sz="6400" dirty="0">
              <a:solidFill>
                <a:srgbClr val="FFFFFF"/>
              </a:solidFill>
            </a:endParaRPr>
          </a:p>
          <a:p>
            <a:r>
              <a:rPr lang="en-GB" sz="6400" dirty="0" smtClean="0">
                <a:solidFill>
                  <a:srgbClr val="FFFFFF"/>
                </a:solidFill>
              </a:rPr>
              <a:t>ART. </a:t>
            </a:r>
            <a:r>
              <a:rPr lang="en-GB" sz="6400" dirty="0" smtClean="0">
                <a:solidFill>
                  <a:srgbClr val="FFFFFF"/>
                </a:solidFill>
              </a:rPr>
              <a:t>13.2 COMPROV- Nessun obbligo </a:t>
            </a:r>
            <a:r>
              <a:rPr lang="en-GB" sz="6400" dirty="0">
                <a:solidFill>
                  <a:srgbClr val="FFFFFF"/>
                </a:solidFill>
              </a:rPr>
              <a:t>di interpretare le </a:t>
            </a:r>
            <a:r>
              <a:rPr lang="en-GB" sz="6400" dirty="0" err="1" smtClean="0">
                <a:solidFill>
                  <a:srgbClr val="FFFFFF"/>
                </a:solidFill>
              </a:rPr>
              <a:t>disposizioni</a:t>
            </a:r>
            <a:r>
              <a:rPr lang="en-GB" sz="6400" dirty="0" smtClean="0">
                <a:solidFill>
                  <a:srgbClr val="FFFFFF"/>
                </a:solidFill>
              </a:rPr>
              <a:t> di </a:t>
            </a:r>
            <a:r>
              <a:rPr lang="en-GB" sz="6400" dirty="0" err="1" smtClean="0">
                <a:solidFill>
                  <a:srgbClr val="FFFFFF"/>
                </a:solidFill>
              </a:rPr>
              <a:t>una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delle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Parti</a:t>
            </a:r>
            <a:r>
              <a:rPr lang="en-GB" sz="6400" dirty="0" smtClean="0">
                <a:solidFill>
                  <a:srgbClr val="FFFFFF"/>
                </a:solidFill>
              </a:rPr>
              <a:t> in </a:t>
            </a:r>
            <a:r>
              <a:rPr lang="en-GB" sz="6400" dirty="0" err="1" smtClean="0">
                <a:solidFill>
                  <a:srgbClr val="FFFFFF"/>
                </a:solidFill>
              </a:rPr>
              <a:t>modo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conforme</a:t>
            </a:r>
            <a:r>
              <a:rPr lang="en-GB" sz="6400" dirty="0" smtClean="0">
                <a:solidFill>
                  <a:srgbClr val="FFFFFF"/>
                </a:solidFill>
              </a:rPr>
              <a:t> al </a:t>
            </a:r>
            <a:r>
              <a:rPr lang="en-GB" sz="6400" dirty="0" err="1" smtClean="0">
                <a:solidFill>
                  <a:srgbClr val="FFFFFF"/>
                </a:solidFill>
              </a:rPr>
              <a:t>suo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diritto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interno</a:t>
            </a:r>
            <a:endParaRPr lang="en-GB" sz="6400" dirty="0" smtClean="0">
              <a:solidFill>
                <a:srgbClr val="FFFFFF"/>
              </a:solidFill>
            </a:endParaRPr>
          </a:p>
          <a:p>
            <a:r>
              <a:rPr lang="en-US" sz="6400" dirty="0" smtClean="0">
                <a:solidFill>
                  <a:srgbClr val="FFFFFF"/>
                </a:solidFill>
              </a:rPr>
              <a:t>ART. </a:t>
            </a:r>
            <a:r>
              <a:rPr lang="en-US" sz="6400" dirty="0" smtClean="0">
                <a:solidFill>
                  <a:srgbClr val="FFFFFF"/>
                </a:solidFill>
              </a:rPr>
              <a:t>16 COMPROV</a:t>
            </a:r>
            <a:r>
              <a:rPr lang="en-US" sz="6400" dirty="0">
                <a:solidFill>
                  <a:srgbClr val="FFFFFF"/>
                </a:solidFill>
              </a:rPr>
              <a:t>.16: </a:t>
            </a:r>
            <a:r>
              <a:rPr lang="en-US" sz="6400" dirty="0" smtClean="0">
                <a:solidFill>
                  <a:srgbClr val="FFFFFF"/>
                </a:solidFill>
              </a:rPr>
              <a:t>Nessun </a:t>
            </a:r>
            <a:r>
              <a:rPr lang="en-US" sz="6400" dirty="0" err="1">
                <a:solidFill>
                  <a:srgbClr val="FFFFFF"/>
                </a:solidFill>
              </a:rPr>
              <a:t>diritto</a:t>
            </a:r>
            <a:r>
              <a:rPr lang="en-US" sz="6400" dirty="0">
                <a:solidFill>
                  <a:srgbClr val="FFFFFF"/>
                </a:solidFill>
              </a:rPr>
              <a:t> </a:t>
            </a:r>
            <a:r>
              <a:rPr lang="en-US" sz="6400" dirty="0" err="1" smtClean="0">
                <a:solidFill>
                  <a:srgbClr val="FFFFFF"/>
                </a:solidFill>
              </a:rPr>
              <a:t>privato</a:t>
            </a:r>
            <a:endParaRPr lang="en-GB" sz="6400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6400" i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GB" sz="6400" dirty="0" smtClean="0">
                <a:solidFill>
                  <a:srgbClr val="FFFFFF"/>
                </a:solidFill>
              </a:rPr>
              <a:t>      I </a:t>
            </a:r>
            <a:r>
              <a:rPr lang="en-GB" sz="6400" dirty="0" err="1" smtClean="0">
                <a:solidFill>
                  <a:srgbClr val="FFFFFF"/>
                </a:solidFill>
              </a:rPr>
              <a:t>tribunali</a:t>
            </a:r>
            <a:r>
              <a:rPr lang="en-GB" sz="6400" dirty="0" smtClean="0">
                <a:solidFill>
                  <a:srgbClr val="FFFFFF"/>
                </a:solidFill>
              </a:rPr>
              <a:t> del </a:t>
            </a:r>
            <a:r>
              <a:rPr lang="en-GB" sz="6400" dirty="0" err="1" smtClean="0">
                <a:solidFill>
                  <a:srgbClr val="FFFFFF"/>
                </a:solidFill>
              </a:rPr>
              <a:t>Regno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Unito</a:t>
            </a:r>
            <a:r>
              <a:rPr lang="en-GB" sz="6400" dirty="0" smtClean="0">
                <a:solidFill>
                  <a:srgbClr val="FFFFFF"/>
                </a:solidFill>
              </a:rPr>
              <a:t> “</a:t>
            </a:r>
            <a:r>
              <a:rPr lang="en-GB" sz="6400" dirty="0" err="1" smtClean="0">
                <a:solidFill>
                  <a:srgbClr val="FFFFFF"/>
                </a:solidFill>
              </a:rPr>
              <a:t>devono</a:t>
            </a:r>
            <a:r>
              <a:rPr lang="en-GB" sz="6400" dirty="0" smtClean="0">
                <a:solidFill>
                  <a:srgbClr val="FFFFFF"/>
                </a:solidFill>
              </a:rPr>
              <a:t> tenere in debito conto il </a:t>
            </a:r>
            <a:r>
              <a:rPr lang="en-GB" sz="6400" dirty="0" err="1" smtClean="0">
                <a:solidFill>
                  <a:srgbClr val="FFFFFF"/>
                </a:solidFill>
              </a:rPr>
              <a:t>diritto</a:t>
            </a:r>
            <a:r>
              <a:rPr lang="en-GB" sz="6400" dirty="0" smtClean="0">
                <a:solidFill>
                  <a:srgbClr val="FFFFFF"/>
                </a:solidFill>
              </a:rPr>
              <a:t> </a:t>
            </a:r>
            <a:r>
              <a:rPr lang="en-GB" sz="6400" dirty="0" err="1" smtClean="0">
                <a:solidFill>
                  <a:srgbClr val="FFFFFF"/>
                </a:solidFill>
              </a:rPr>
              <a:t>dell'UE</a:t>
            </a:r>
            <a:r>
              <a:rPr lang="en-GB" sz="6400" dirty="0" smtClean="0">
                <a:solidFill>
                  <a:srgbClr val="FFFFFF"/>
                </a:solidFill>
              </a:rPr>
              <a:t>”? </a:t>
            </a:r>
            <a:r>
              <a:rPr lang="en-GB" sz="6400" dirty="0" err="1" smtClean="0">
                <a:solidFill>
                  <a:srgbClr val="FFFFFF"/>
                </a:solidFill>
              </a:rPr>
              <a:t>Cfr</a:t>
            </a:r>
            <a:r>
              <a:rPr lang="en-GB" sz="6400" dirty="0" smtClean="0">
                <a:solidFill>
                  <a:srgbClr val="FFFFFF"/>
                </a:solidFill>
              </a:rPr>
              <a:t>. </a:t>
            </a:r>
            <a:r>
              <a:rPr lang="en-GB" sz="6400" dirty="0">
                <a:solidFill>
                  <a:srgbClr val="FFFFFF"/>
                </a:solidFill>
              </a:rPr>
              <a:t>UBER UK Supreme Court [2021] UKSC </a:t>
            </a:r>
            <a:r>
              <a:rPr lang="en-GB" sz="6400" dirty="0" smtClean="0">
                <a:solidFill>
                  <a:srgbClr val="FFFFFF"/>
                </a:solidFill>
              </a:rPr>
              <a:t>5</a:t>
            </a:r>
          </a:p>
          <a:p>
            <a:pPr marL="0" indent="0">
              <a:buNone/>
            </a:pPr>
            <a:r>
              <a:rPr lang="en-GB" sz="6400" dirty="0" smtClean="0">
                <a:solidFill>
                  <a:srgbClr val="FFFFFF"/>
                </a:solidFill>
              </a:rPr>
              <a:t>      </a:t>
            </a:r>
            <a:r>
              <a:rPr lang="en-GB" sz="6400" dirty="0" err="1" smtClean="0">
                <a:solidFill>
                  <a:srgbClr val="FFFFFF"/>
                </a:solidFill>
              </a:rPr>
              <a:t>Corti</a:t>
            </a:r>
            <a:r>
              <a:rPr lang="en-GB" sz="6400" dirty="0" smtClean="0">
                <a:solidFill>
                  <a:srgbClr val="FFFFFF"/>
                </a:solidFill>
              </a:rPr>
              <a:t> UE: nuovo ruolo per i giudici nazionali?</a:t>
            </a:r>
            <a:endParaRPr lang="en-GB" sz="6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6400" dirty="0">
                <a:solidFill>
                  <a:srgbClr val="FFFFFF"/>
                </a:solidFill>
              </a:rPr>
              <a:t> </a:t>
            </a:r>
            <a:endParaRPr lang="en-GB" sz="6400" dirty="0">
              <a:solidFill>
                <a:srgbClr val="FFFFFF"/>
              </a:solidFill>
            </a:endParaRPr>
          </a:p>
          <a:p>
            <a:endParaRPr lang="en-GB" sz="6400" dirty="0">
              <a:solidFill>
                <a:srgbClr val="FFFFFF"/>
              </a:solidFill>
            </a:endParaRPr>
          </a:p>
          <a:p>
            <a:endParaRPr lang="en-GB" sz="6400" dirty="0" smtClean="0"/>
          </a:p>
          <a:p>
            <a:r>
              <a:rPr lang="en-GB" sz="6400" dirty="0" smtClean="0"/>
              <a:t> </a:t>
            </a:r>
            <a:endParaRPr lang="en-GB" sz="6400" dirty="0"/>
          </a:p>
        </p:txBody>
      </p:sp>
    </p:spTree>
    <p:extLst>
      <p:ext uri="{BB962C8B-B14F-4D97-AF65-F5344CB8AC3E}">
        <p14:creationId xmlns:p14="http://schemas.microsoft.com/office/powerpoint/2010/main" val="20333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ng's PPT Template-Blue-No Footer Slides-080820-v3.6.1">
  <a:themeElements>
    <a:clrScheme name="Foundation Template-Theme Colors-On Blue BG">
      <a:dk1>
        <a:sysClr val="windowText" lastClr="000000"/>
      </a:dk1>
      <a:lt1>
        <a:sysClr val="window" lastClr="FFFFFF"/>
      </a:lt1>
      <a:dk2>
        <a:srgbClr val="0A2D50"/>
      </a:dk2>
      <a:lt2>
        <a:srgbClr val="CDD7DC"/>
      </a:lt2>
      <a:accent1>
        <a:srgbClr val="E2231A"/>
      </a:accent1>
      <a:accent2>
        <a:srgbClr val="FF5F05"/>
      </a:accent2>
      <a:accent3>
        <a:srgbClr val="F5B90F"/>
      </a:accent3>
      <a:accent4>
        <a:srgbClr val="C8E128"/>
      </a:accent4>
      <a:accent5>
        <a:srgbClr val="009EA0"/>
      </a:accent5>
      <a:accent6>
        <a:srgbClr val="005AD2"/>
      </a:accent6>
      <a:hlink>
        <a:srgbClr val="F5B90F"/>
      </a:hlink>
      <a:folHlink>
        <a:srgbClr val="F8D063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t" anchorCtr="0"/>
      <a:lstStyle>
        <a:defPPr algn="l">
          <a:defRPr sz="1400" b="1" dirty="0" smtClean="0">
            <a:solidFill>
              <a:schemeClr val="tx1"/>
            </a:solidFill>
            <a:cs typeface="Georgi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DDDC1D7-B4AB-434A-A53C-DCA95C094A8F}" vid="{BFD91009-7006-4FA8-87D5-6F6C5B47FF9F}"/>
    </a:ext>
  </a:extLst>
</a:theme>
</file>

<file path=ppt/theme/theme2.xml><?xml version="1.0" encoding="utf-8"?>
<a:theme xmlns:a="http://schemas.openxmlformats.org/drawingml/2006/main" name="King's PPT Template-Blue-Footer Slides-080820-v3.6.1">
  <a:themeElements>
    <a:clrScheme name="Foundation Template-Theme Colors-On Blue BG">
      <a:dk1>
        <a:sysClr val="windowText" lastClr="000000"/>
      </a:dk1>
      <a:lt1>
        <a:sysClr val="window" lastClr="FFFFFF"/>
      </a:lt1>
      <a:dk2>
        <a:srgbClr val="0A2D50"/>
      </a:dk2>
      <a:lt2>
        <a:srgbClr val="CDD7DC"/>
      </a:lt2>
      <a:accent1>
        <a:srgbClr val="E2231A"/>
      </a:accent1>
      <a:accent2>
        <a:srgbClr val="FF5F05"/>
      </a:accent2>
      <a:accent3>
        <a:srgbClr val="F5B90F"/>
      </a:accent3>
      <a:accent4>
        <a:srgbClr val="C8E128"/>
      </a:accent4>
      <a:accent5>
        <a:srgbClr val="009EA0"/>
      </a:accent5>
      <a:accent6>
        <a:srgbClr val="005AD2"/>
      </a:accent6>
      <a:hlink>
        <a:srgbClr val="F5B90F"/>
      </a:hlink>
      <a:folHlink>
        <a:srgbClr val="F8D063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t" anchorCtr="0"/>
      <a:lstStyle>
        <a:defPPr algn="l">
          <a:defRPr sz="1400" b="1" dirty="0" smtClean="0">
            <a:solidFill>
              <a:schemeClr val="tx1"/>
            </a:solidFill>
            <a:cs typeface="Georgi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DDDC1D7-B4AB-434A-A53C-DCA95C094A8F}" vid="{09071352-EB02-4272-900C-F42ED1953F22}"/>
    </a:ext>
  </a:extLst>
</a:theme>
</file>

<file path=ppt/theme/theme3.xml><?xml version="1.0" encoding="utf-8"?>
<a:theme xmlns:a="http://schemas.openxmlformats.org/drawingml/2006/main" name="King's PPT Template-Grey-No Footer Slides-080820-v3.6.1">
  <a:themeElements>
    <a:clrScheme name="Foundation Template-Theme Colours-On White BG">
      <a:dk1>
        <a:sysClr val="windowText" lastClr="000000"/>
      </a:dk1>
      <a:lt1>
        <a:sysClr val="window" lastClr="FFFFFF"/>
      </a:lt1>
      <a:dk2>
        <a:srgbClr val="0A2D50"/>
      </a:dk2>
      <a:lt2>
        <a:srgbClr val="CDD7DC"/>
      </a:lt2>
      <a:accent1>
        <a:srgbClr val="E2231A"/>
      </a:accent1>
      <a:accent2>
        <a:srgbClr val="FF5F05"/>
      </a:accent2>
      <a:accent3>
        <a:srgbClr val="F5B90F"/>
      </a:accent3>
      <a:accent4>
        <a:srgbClr val="C8E128"/>
      </a:accent4>
      <a:accent5>
        <a:srgbClr val="009EA0"/>
      </a:accent5>
      <a:accent6>
        <a:srgbClr val="005AD2"/>
      </a:accent6>
      <a:hlink>
        <a:srgbClr val="002395"/>
      </a:hlink>
      <a:folHlink>
        <a:srgbClr val="3344DD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t" anchorCtr="0"/>
      <a:lstStyle>
        <a:defPPr algn="l">
          <a:defRPr sz="1400" b="1" dirty="0" smtClean="0">
            <a:solidFill>
              <a:schemeClr val="tx1"/>
            </a:solidFill>
            <a:cs typeface="Georgi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DDDC1D7-B4AB-434A-A53C-DCA95C094A8F}" vid="{399BCA65-2642-4E68-BEC3-E8AD89912D2D}"/>
    </a:ext>
  </a:extLst>
</a:theme>
</file>

<file path=ppt/theme/theme4.xml><?xml version="1.0" encoding="utf-8"?>
<a:theme xmlns:a="http://schemas.openxmlformats.org/drawingml/2006/main" name="King's PPT Template-Grey-Footer Slides-080820-v3.6.1">
  <a:themeElements>
    <a:clrScheme name="Foundation Template-Theme Colours-On White BG">
      <a:dk1>
        <a:sysClr val="windowText" lastClr="000000"/>
      </a:dk1>
      <a:lt1>
        <a:sysClr val="window" lastClr="FFFFFF"/>
      </a:lt1>
      <a:dk2>
        <a:srgbClr val="0A2D50"/>
      </a:dk2>
      <a:lt2>
        <a:srgbClr val="CDD7DC"/>
      </a:lt2>
      <a:accent1>
        <a:srgbClr val="E2231A"/>
      </a:accent1>
      <a:accent2>
        <a:srgbClr val="FF5F05"/>
      </a:accent2>
      <a:accent3>
        <a:srgbClr val="F5B90F"/>
      </a:accent3>
      <a:accent4>
        <a:srgbClr val="C8E128"/>
      </a:accent4>
      <a:accent5>
        <a:srgbClr val="009EA0"/>
      </a:accent5>
      <a:accent6>
        <a:srgbClr val="005AD2"/>
      </a:accent6>
      <a:hlink>
        <a:srgbClr val="002395"/>
      </a:hlink>
      <a:folHlink>
        <a:srgbClr val="3344DD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t" anchorCtr="0"/>
      <a:lstStyle>
        <a:defPPr algn="l">
          <a:defRPr sz="1400" b="1" dirty="0" smtClean="0">
            <a:solidFill>
              <a:schemeClr val="tx1"/>
            </a:solidFill>
            <a:cs typeface="Georgi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DDDC1D7-B4AB-434A-A53C-DCA95C094A8F}" vid="{D9A2E37B-70A2-4DDC-B205-870039DCF1E2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fcec62b-27af-43e5-8b39-2275c955b30f">
      <UserInfo>
        <DisplayName>Marques, Ana</DisplayName>
        <AccountId>83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3A3E038189B043A539E68D2F6DE4A1" ma:contentTypeVersion="10" ma:contentTypeDescription="Create a new document." ma:contentTypeScope="" ma:versionID="43ca8f75331f8857ca8e23c8f6535a28">
  <xsd:schema xmlns:xsd="http://www.w3.org/2001/XMLSchema" xmlns:xs="http://www.w3.org/2001/XMLSchema" xmlns:p="http://schemas.microsoft.com/office/2006/metadata/properties" xmlns:ns2="fd260b42-9951-41b1-bbf6-9a721d07af13" xmlns:ns3="0fcec62b-27af-43e5-8b39-2275c955b30f" targetNamespace="http://schemas.microsoft.com/office/2006/metadata/properties" ma:root="true" ma:fieldsID="96e039c86891ba144a6705ea343eda2f" ns2:_="" ns3:_="">
    <xsd:import namespace="fd260b42-9951-41b1-bbf6-9a721d07af13"/>
    <xsd:import namespace="0fcec62b-27af-43e5-8b39-2275c955b3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60b42-9951-41b1-bbf6-9a721d07af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ec62b-27af-43e5-8b39-2275c955b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9C8777-C6EC-4528-A529-B1E15BCDF7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B4FFAB-A2D9-4FD5-855F-F65126373F7D}">
  <ds:schemaRefs>
    <ds:schemaRef ds:uri="http://schemas.microsoft.com/office/2006/documentManagement/types"/>
    <ds:schemaRef ds:uri="http://schemas.microsoft.com/office/2006/metadata/properties"/>
    <ds:schemaRef ds:uri="0fcec62b-27af-43e5-8b39-2275c955b30f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fd260b42-9951-41b1-bbf6-9a721d07af13"/>
  </ds:schemaRefs>
</ds:datastoreItem>
</file>

<file path=customXml/itemProps3.xml><?xml version="1.0" encoding="utf-8"?>
<ds:datastoreItem xmlns:ds="http://schemas.openxmlformats.org/officeDocument/2006/customXml" ds:itemID="{FEF44AD4-E594-4361-BE60-3B10FFFBC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260b42-9951-41b1-bbf6-9a721d07af13"/>
    <ds:schemaRef ds:uri="0fcec62b-27af-43e5-8b39-2275c955b3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King's PPT Template-Blue-No Footer Slides-080820-v3.6</Template>
  <TotalTime>642</TotalTime>
  <Words>995</Words>
  <Application>Microsoft Office PowerPoint</Application>
  <PresentationFormat>Widescreen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Georgia</vt:lpstr>
      <vt:lpstr>King's PPT Template-Blue-No Footer Slides-080820-v3.6.1</vt:lpstr>
      <vt:lpstr>King's PPT Template-Blue-Footer Slides-080820-v3.6.1</vt:lpstr>
      <vt:lpstr>King's PPT Template-Grey-No Footer Slides-080820-v3.6.1</vt:lpstr>
      <vt:lpstr>King's PPT Template-Grey-Footer Slides-080820-v3.6.1</vt:lpstr>
      <vt:lpstr>Come assicurare la parità di condizioni (c.d. “level playing field”, LPF): Regolamentazione delle sovvenzioni.  </vt:lpstr>
      <vt:lpstr>UE – UK TCA – LPF - Gestione della divergenza </vt:lpstr>
      <vt:lpstr>UE – UK TCA – LPF - Gestione della divergenza </vt:lpstr>
      <vt:lpstr>EU – UK TCA LPF: CAPITOLO 3 </vt:lpstr>
      <vt:lpstr>Capitolo 3 LPF - DEFINIZIONE E AMBITO DI APPLICAZIONE:  Trova le differenze</vt:lpstr>
      <vt:lpstr>Capitolo 3 LPF - DEFINIZIONE E AMBITO DI APPLICAZIONE:  UNA RINOMATA PECULIARITA’</vt:lpstr>
      <vt:lpstr>Capitolo 3 LPF - Principi di controllo delle sovvenzioni </vt:lpstr>
      <vt:lpstr>Capitolo 3 LPF - Trasparenza - </vt:lpstr>
      <vt:lpstr>Capitolo 3 LPF: Supervisione e Applicazione </vt:lpstr>
      <vt:lpstr>Molti interrogativi....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Agnolucci, Irene</dc:creator>
  <cp:lastModifiedBy>CGSH</cp:lastModifiedBy>
  <cp:revision>54</cp:revision>
  <dcterms:created xsi:type="dcterms:W3CDTF">2020-10-22T15:15:19Z</dcterms:created>
  <dcterms:modified xsi:type="dcterms:W3CDTF">2021-03-24T16:11:20Z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0x010100443A3E038189B043A539E68D2F6DE4A1</vt:lpwstr>
  </property>
</Properties>
</file>