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8" r:id="rId1"/>
  </p:sldMasterIdLst>
  <p:notesMasterIdLst>
    <p:notesMasterId r:id="rId24"/>
  </p:notesMasterIdLst>
  <p:handoutMasterIdLst>
    <p:handoutMasterId r:id="rId25"/>
  </p:handoutMasterIdLst>
  <p:sldIdLst>
    <p:sldId id="289" r:id="rId2"/>
    <p:sldId id="268" r:id="rId3"/>
    <p:sldId id="269" r:id="rId4"/>
    <p:sldId id="280" r:id="rId5"/>
    <p:sldId id="282" r:id="rId6"/>
    <p:sldId id="283" r:id="rId7"/>
    <p:sldId id="284" r:id="rId8"/>
    <p:sldId id="281" r:id="rId9"/>
    <p:sldId id="285" r:id="rId10"/>
    <p:sldId id="286" r:id="rId11"/>
    <p:sldId id="287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275" r:id="rId21"/>
    <p:sldId id="279" r:id="rId22"/>
    <p:sldId id="267" r:id="rId23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>
      <p:cViewPr varScale="1">
        <p:scale>
          <a:sx n="77" d="100"/>
          <a:sy n="77" d="100"/>
        </p:scale>
        <p:origin x="90" y="960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168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53CBE62-05D1-4C56-87A3-98246AE0EE42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dirty="0"/>
              <a:t>Fare clic per modificare gli stili del testo dello schema</a:t>
            </a:r>
          </a:p>
          <a:p>
            <a:pPr lvl="1"/>
            <a:r>
              <a:rPr lang="it-IT" noProof="0" dirty="0"/>
              <a:t>Secondo livello</a:t>
            </a:r>
          </a:p>
          <a:p>
            <a:pPr lvl="2"/>
            <a:r>
              <a:rPr lang="it-IT" noProof="0" dirty="0"/>
              <a:t>Terzo livello</a:t>
            </a:r>
          </a:p>
          <a:p>
            <a:pPr lvl="3"/>
            <a:r>
              <a:rPr lang="it-IT" noProof="0" dirty="0"/>
              <a:t>Quarto livello</a:t>
            </a:r>
          </a:p>
          <a:p>
            <a:pPr lvl="4"/>
            <a:r>
              <a:rPr lang="it-IT" noProof="0" dirty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85E5ACB-7C8D-475C-AB23-6CB344428BB0}" type="slidenum">
              <a:rPr lang="it-IT" altLang="it-IT"/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B5CC788-FD41-415E-BB7E-B5C4D58F3890}" type="slidenum">
              <a:rPr lang="it-IT" altLang="it-IT" sz="1200">
                <a:solidFill>
                  <a:schemeClr val="tx1"/>
                </a:solidFill>
                <a:latin typeface="Calibri" panose="020F0502020204030204" pitchFamily="34" charset="0"/>
              </a:rPr>
              <a:pPr/>
              <a:t>1</a:t>
            </a:fld>
            <a:endParaRPr lang="it-IT" altLang="it-IT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464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532992F-84CF-4437-8E70-37BA88FFC249}" type="slidenum">
              <a:rPr lang="it-IT" altLang="it-IT" sz="1200">
                <a:solidFill>
                  <a:schemeClr val="tx1"/>
                </a:solidFill>
                <a:latin typeface="Calibri" panose="020F0502020204030204" pitchFamily="34" charset="0"/>
              </a:rPr>
              <a:t>22</a:t>
            </a:fld>
            <a:endParaRPr lang="it-IT" altLang="it-IT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it-IT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stile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53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6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6563" y="980728"/>
            <a:ext cx="1889125" cy="4886672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259631" y="980728"/>
            <a:ext cx="5374531" cy="488667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883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34232" y="1052736"/>
            <a:ext cx="7415659" cy="504825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221848" y="1752600"/>
            <a:ext cx="3597802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061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7415659" cy="504825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260029" y="1752600"/>
            <a:ext cx="7415659" cy="4114800"/>
          </a:xfrm>
        </p:spPr>
        <p:txBody>
          <a:bodyPr/>
          <a:lstStyle/>
          <a:p>
            <a:pPr lvl="0"/>
            <a:r>
              <a:rPr lang="it-IT" noProof="0"/>
              <a:t>Fare clic sull'icona per inserire una tabella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83035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7559675" cy="504825"/>
          </a:xfrm>
        </p:spPr>
        <p:txBody>
          <a:bodyPr/>
          <a:lstStyle/>
          <a:p>
            <a:r>
              <a:rPr lang="it-IT" dirty="0"/>
              <a:t>Fare clic per modificare stile</a:t>
            </a:r>
            <a:endParaRPr lang="en-GB" dirty="0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1260029" y="1752600"/>
            <a:ext cx="7559675" cy="4114800"/>
          </a:xfrm>
        </p:spPr>
        <p:txBody>
          <a:bodyPr/>
          <a:lstStyle/>
          <a:p>
            <a:pPr lvl="0"/>
            <a:r>
              <a:rPr lang="it-IT" noProof="0"/>
              <a:t>Fare clic sull'icona per inserire un grafico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7911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0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4406900"/>
            <a:ext cx="723508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20886" y="2708920"/>
            <a:ext cx="730708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1843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259632" y="1752600"/>
            <a:ext cx="356001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69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980728"/>
            <a:ext cx="7499176" cy="43691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187624" y="1535113"/>
            <a:ext cx="360040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7624" y="2276872"/>
            <a:ext cx="3600400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932040" y="1535113"/>
            <a:ext cx="375476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932040" y="2276872"/>
            <a:ext cx="3754760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9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1125538"/>
            <a:ext cx="7344048" cy="504825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64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69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1124744"/>
            <a:ext cx="22162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35896" y="1124744"/>
            <a:ext cx="5050903" cy="48965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59632" y="2361251"/>
            <a:ext cx="2205881" cy="3644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35407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980727"/>
            <a:ext cx="5486400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lang="en-GB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3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8260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6096000"/>
            <a:ext cx="9144000" cy="762000"/>
            <a:chOff x="0" y="3840"/>
            <a:chExt cx="5760" cy="480"/>
          </a:xfrm>
        </p:grpSpPr>
        <p:sp>
          <p:nvSpPr>
            <p:cNvPr id="1030" name="Rectangle 13"/>
            <p:cNvSpPr>
              <a:spLocks noChangeArrowheads="1"/>
            </p:cNvSpPr>
            <p:nvPr userDrawn="1"/>
          </p:nvSpPr>
          <p:spPr bwMode="auto">
            <a:xfrm>
              <a:off x="0" y="3984"/>
              <a:ext cx="5760" cy="336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defRPr/>
              </a:pPr>
              <a:endParaRPr lang="en-GB" altLang="it-IT">
                <a:latin typeface="Calibri" panose="020F0502020204030204" pitchFamily="34" charset="0"/>
              </a:endParaRPr>
            </a:p>
          </p:txBody>
        </p:sp>
        <p:sp>
          <p:nvSpPr>
            <p:cNvPr id="1031" name="Rectangle 14"/>
            <p:cNvSpPr>
              <a:spLocks noChangeArrowheads="1"/>
            </p:cNvSpPr>
            <p:nvPr userDrawn="1"/>
          </p:nvSpPr>
          <p:spPr bwMode="auto">
            <a:xfrm>
              <a:off x="768" y="3840"/>
              <a:ext cx="4992" cy="480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defRPr/>
              </a:pPr>
              <a:endParaRPr lang="en-GB" altLang="it-IT">
                <a:latin typeface="Calibri" panose="020F0502020204030204" pitchFamily="34" charset="0"/>
              </a:endParaRPr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125538"/>
            <a:ext cx="74168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752600"/>
            <a:ext cx="741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pic>
        <p:nvPicPr>
          <p:cNvPr id="1029" name="Immagine 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25558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Calibri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2433"/>
        </a:buClr>
        <a:buChar char="•"/>
        <a:defRPr sz="2400">
          <a:solidFill>
            <a:srgbClr val="000000"/>
          </a:solidFill>
          <a:latin typeface="Calibri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Calibri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Calibri"/>
          <a:ea typeface="MS PGothic" panose="020B0600070205080204" pitchFamily="34" charset="-128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rgbClr val="000000"/>
          </a:solidFill>
          <a:latin typeface="Calibri"/>
          <a:ea typeface="MS PGothic" panose="020B0600070205080204" pitchFamily="34" charset="-128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Calibri"/>
          <a:ea typeface="MS PGothic" panose="020B0600070205080204" pitchFamily="34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1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0067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it-IT" sz="900" dirty="0">
              <a:solidFill>
                <a:schemeClr val="bg1"/>
              </a:solidFill>
            </a:endParaRPr>
          </a:p>
        </p:txBody>
      </p:sp>
      <p:grpSp>
        <p:nvGrpSpPr>
          <p:cNvPr id="4098" name="Group 17"/>
          <p:cNvGrpSpPr>
            <a:grpSpLocks/>
          </p:cNvGrpSpPr>
          <p:nvPr/>
        </p:nvGrpSpPr>
        <p:grpSpPr bwMode="auto">
          <a:xfrm>
            <a:off x="0" y="2759075"/>
            <a:ext cx="9145588" cy="4098925"/>
            <a:chOff x="0" y="1738"/>
            <a:chExt cx="5761" cy="2582"/>
          </a:xfrm>
        </p:grpSpPr>
        <p:pic>
          <p:nvPicPr>
            <p:cNvPr id="4101" name="Picture 15" descr="Fondin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58"/>
              <a:ext cx="5760" cy="2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13" descr="logo +marchi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60"/>
              <a:ext cx="5761" cy="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Picture 16" descr="fascia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6" y="1738"/>
              <a:ext cx="4444" cy="42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00" name="Titolo 2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8705850" cy="6192837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800" dirty="0">
                <a:solidFill>
                  <a:srgbClr val="FFFFFF"/>
                </a:solidFill>
                <a:latin typeface="Calibri" panose="020F0502020204030204" pitchFamily="34" charset="0"/>
              </a:rPr>
              <a:t>Seminario di Studio su Brexit dell’Associazione Italiana Giuristi europei (AIGE) con l’</a:t>
            </a:r>
            <a:r>
              <a:rPr lang="it-IT" altLang="it-IT" sz="2800" i="1" dirty="0">
                <a:solidFill>
                  <a:srgbClr val="FFFFFF"/>
                </a:solidFill>
                <a:latin typeface="Calibri" panose="020F0502020204030204" pitchFamily="34" charset="0"/>
              </a:rPr>
              <a:t>United Kingdom Association for </a:t>
            </a:r>
            <a:r>
              <a:rPr lang="it-IT" altLang="it-IT" sz="2800" i="1" dirty="0" err="1">
                <a:solidFill>
                  <a:srgbClr val="FFFFFF"/>
                </a:solidFill>
                <a:latin typeface="Calibri" panose="020F0502020204030204" pitchFamily="34" charset="0"/>
              </a:rPr>
              <a:t>European</a:t>
            </a:r>
            <a:r>
              <a:rPr lang="it-IT" altLang="it-IT" sz="2800" i="1" dirty="0">
                <a:solidFill>
                  <a:srgbClr val="FFFFFF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800" i="1" dirty="0" err="1">
                <a:solidFill>
                  <a:srgbClr val="FFFFFF"/>
                </a:solidFill>
                <a:latin typeface="Calibri" panose="020F0502020204030204" pitchFamily="34" charset="0"/>
              </a:rPr>
              <a:t>Law</a:t>
            </a:r>
            <a:r>
              <a:rPr lang="it-IT" altLang="it-IT" sz="1800" b="0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it-IT" altLang="it-IT" sz="1800" b="0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it-IT" altLang="it-IT" sz="1800" b="0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it-IT" altLang="it-IT" sz="1800" b="0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it-IT" altLang="it-IT" cap="small" dirty="0">
                <a:solidFill>
                  <a:srgbClr val="FFFFFF"/>
                </a:solidFill>
                <a:latin typeface="Calibri" panose="020F0502020204030204" pitchFamily="34" charset="0"/>
              </a:rPr>
              <a:t>Tracciando lo scenario post-Brexit attraverso l’accordo UE-UK sugli scambi e la cooperazione</a:t>
            </a:r>
            <a:r>
              <a:rPr lang="it-IT" altLang="it-IT" sz="1600" b="0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it-IT" altLang="it-IT" sz="1600" b="0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it-IT" altLang="it-IT" sz="1600" b="0" dirty="0">
                <a:solidFill>
                  <a:srgbClr val="FFFFFF"/>
                </a:solidFill>
                <a:latin typeface="Calibri" panose="020F0502020204030204" pitchFamily="34" charset="0"/>
              </a:rPr>
              <a:t/>
            </a:r>
            <a:br>
              <a:rPr lang="it-IT" altLang="it-IT" sz="1600" b="0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endParaRPr lang="it-IT" altLang="it-IT" sz="16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ottotitolo 3"/>
          <p:cNvSpPr>
            <a:spLocks noGrp="1" noChangeArrowheads="1"/>
          </p:cNvSpPr>
          <p:nvPr>
            <p:ph type="subTitle" idx="1"/>
          </p:nvPr>
        </p:nvSpPr>
        <p:spPr>
          <a:xfrm>
            <a:off x="0" y="4686300"/>
            <a:ext cx="9144000" cy="2174875"/>
          </a:xfrm>
        </p:spPr>
        <p:txBody>
          <a:bodyPr/>
          <a:lstStyle/>
          <a:p>
            <a:pPr algn="r" eaLnBrk="1" hangingPunct="1"/>
            <a:endParaRPr lang="it-IT" altLang="it-IT" sz="1200" smtClean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it-IT" altLang="it-IT" sz="2200" b="1" smtClean="0">
                <a:solidFill>
                  <a:srgbClr val="FFFFFF"/>
                </a:solidFill>
                <a:latin typeface="Calibri" panose="020F0502020204030204" pitchFamily="34" charset="0"/>
              </a:rPr>
              <a:t>Interventi di: Mario Siragusa, Paul Craig, Andrea Biondi, Beniamino Caravita.</a:t>
            </a:r>
            <a:br>
              <a:rPr lang="it-IT" altLang="it-IT" sz="2200" b="1" smtClean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it-IT" altLang="it-IT" sz="2200" b="1" smtClean="0">
                <a:solidFill>
                  <a:srgbClr val="FFFFFF"/>
                </a:solidFill>
                <a:latin typeface="Calibri" panose="020F0502020204030204" pitchFamily="34" charset="0"/>
              </a:rPr>
              <a:t>Il Seminario è ricompreso nel PRIN 2017 “Dove va l’Europa?”. </a:t>
            </a:r>
            <a:r>
              <a:rPr lang="it-IT" altLang="it-IT" sz="2200" smtClean="0">
                <a:solidFill>
                  <a:srgbClr val="FFFFFF"/>
                </a:solidFill>
                <a:latin typeface="Calibri" panose="020F0502020204030204" pitchFamily="34" charset="0"/>
              </a:rPr>
              <a:t>	</a:t>
            </a:r>
          </a:p>
          <a:p>
            <a:pPr algn="r" eaLnBrk="1" hangingPunct="1"/>
            <a:endParaRPr lang="it-IT" altLang="it-IT" sz="1200" smtClean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r" eaLnBrk="1" hangingPunct="1"/>
            <a:endParaRPr lang="it-IT" altLang="it-IT" sz="1200" smtClean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algn="r" eaLnBrk="1" hangingPunct="1"/>
            <a:endParaRPr lang="it-IT" altLang="it-IT" sz="120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722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latin typeface="Calibri" panose="020F0502020204030204" pitchFamily="34" charset="0"/>
              </a:rPr>
              <a:t>DOPO LA BREXIT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650" y="1752600"/>
            <a:ext cx="7920038" cy="4268788"/>
          </a:xfrm>
        </p:spPr>
        <p:txBody>
          <a:bodyPr/>
          <a:lstStyle/>
          <a:p>
            <a:pPr>
              <a:defRPr/>
            </a:pPr>
            <a:r>
              <a:rPr lang="en-GB" sz="2000" b="1" dirty="0"/>
              <a:t>Ciò che è indubbiamente vero è che il percorso intrapreso finora ha offerto diversi profili di interesse per gli studiosi dei processi federali. </a:t>
            </a:r>
            <a:endParaRPr lang="it-IT" sz="2000" b="1" dirty="0"/>
          </a:p>
          <a:p>
            <a:pPr marL="0" indent="0">
              <a:buFontTx/>
              <a:buNone/>
              <a:defRPr/>
            </a:pPr>
            <a:r>
              <a:rPr lang="en-GB" sz="2200" dirty="0"/>
              <a:t>La </a:t>
            </a:r>
            <a:r>
              <a:rPr lang="en-GB" sz="2200" dirty="0" err="1"/>
              <a:t>Brexit </a:t>
            </a:r>
            <a:r>
              <a:rPr lang="en-GB" sz="2200" dirty="0"/>
              <a:t>ha scritto una nuova pagina sul tema del </a:t>
            </a:r>
            <a:r>
              <a:rPr lang="en-GB" sz="2200" b="1" dirty="0"/>
              <a:t>diritto alla secessione </a:t>
            </a:r>
            <a:r>
              <a:rPr lang="en-GB" sz="2200" dirty="0"/>
              <a:t>degli Stati membri di una federazione. </a:t>
            </a:r>
            <a:r>
              <a:rPr lang="en-GB" sz="2200" i="1" dirty="0"/>
              <a:t>Ho già sottolineato che l'Unione non è uno stato federale, ma è stato dimostrato che essa costituisce un nuovo modello federale in cui i legami tra centro e periferia sono particolarmente forti e vincolanti</a:t>
            </a:r>
            <a:r>
              <a:rPr lang="en-GB" sz="2200" dirty="0"/>
              <a:t>.</a:t>
            </a:r>
          </a:p>
          <a:p>
            <a:pPr marL="0" indent="0">
              <a:buFontTx/>
              <a:buNone/>
              <a:defRPr/>
            </a:pPr>
            <a:r>
              <a:rPr lang="en-GB" sz="2200" dirty="0"/>
              <a:t>Per questo </a:t>
            </a:r>
            <a:r>
              <a:rPr lang="en-GB" sz="2200" dirty="0" err="1"/>
              <a:t>motivo</a:t>
            </a:r>
            <a:r>
              <a:rPr lang="en-GB" sz="2200" dirty="0"/>
              <a:t> </a:t>
            </a:r>
            <a:r>
              <a:rPr lang="en-GB" sz="2200" dirty="0" smtClean="0"/>
              <a:t>– </a:t>
            </a:r>
            <a:r>
              <a:rPr lang="en-GB" sz="2200" dirty="0" smtClean="0"/>
              <a:t>e </a:t>
            </a:r>
            <a:r>
              <a:rPr lang="en-GB" sz="2200" dirty="0" smtClean="0"/>
              <a:t>a causa del </a:t>
            </a:r>
            <a:r>
              <a:rPr lang="en-GB" sz="2200" dirty="0" err="1" smtClean="0"/>
              <a:t>tipo</a:t>
            </a:r>
            <a:r>
              <a:rPr lang="en-GB" sz="2200" dirty="0" smtClean="0"/>
              <a:t> </a:t>
            </a:r>
            <a:r>
              <a:rPr lang="en-GB" sz="2200" dirty="0"/>
              <a:t>di procedura prevista dall'articolo 50 del TUE - ciò che sta accadendo deve essere preso in considerazione come </a:t>
            </a:r>
            <a:r>
              <a:rPr lang="en-GB" sz="2200" dirty="0" smtClean="0"/>
              <a:t>un </a:t>
            </a:r>
            <a:r>
              <a:rPr lang="en-GB" sz="2200" b="1" dirty="0" err="1" smtClean="0"/>
              <a:t>esempio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significativo</a:t>
            </a:r>
            <a:r>
              <a:rPr lang="en-GB" sz="2200" b="1" dirty="0" smtClean="0"/>
              <a:t> </a:t>
            </a:r>
            <a:r>
              <a:rPr lang="en-GB" sz="2200" b="1" dirty="0"/>
              <a:t>in termini di secessione di parti di territorio da una federazione. </a:t>
            </a:r>
            <a:endParaRPr lang="it-IT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latin typeface="Calibri" panose="020F0502020204030204" pitchFamily="34" charset="0"/>
              </a:rPr>
              <a:t>DOPO LA BREXIT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3238" y="1773238"/>
            <a:ext cx="8137525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000" b="1" dirty="0" err="1" smtClean="0"/>
              <a:t>L’implicazione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più</a:t>
            </a:r>
            <a:r>
              <a:rPr lang="en-GB" sz="2000" b="1" dirty="0" smtClean="0"/>
              <a:t> </a:t>
            </a:r>
            <a:r>
              <a:rPr lang="en-GB" sz="2000" b="1" dirty="0"/>
              <a:t>importante della Brexit, tuttavia, sta in ciò che può dirci sull'ordine europeo e sulla resilienza del modello dell'Unione europea.</a:t>
            </a:r>
          </a:p>
          <a:p>
            <a:pPr marL="0" indent="0">
              <a:buFontTx/>
              <a:buNone/>
              <a:defRPr/>
            </a:pPr>
            <a:endParaRPr lang="it-IT" sz="2000" b="1" dirty="0"/>
          </a:p>
          <a:p>
            <a:pPr>
              <a:buFont typeface="+mj-lt"/>
              <a:buAutoNum type="arabicPeriod"/>
              <a:defRPr/>
            </a:pPr>
            <a:r>
              <a:rPr lang="en-GB" sz="2000" dirty="0"/>
              <a:t>Quella che abbiamo vissuto è stata una vera </a:t>
            </a:r>
            <a:r>
              <a:rPr lang="en-GB" sz="2000" b="1" dirty="0"/>
              <a:t>sfida costituzionale </a:t>
            </a:r>
            <a:r>
              <a:rPr lang="en-GB" sz="2000" dirty="0"/>
              <a:t>per l'Unione Europea, che è stata vinta quando l'ordine europeo ha dimostrato di essere in grado di funzionare e di essere forte in un </a:t>
            </a:r>
            <a:r>
              <a:rPr lang="en-GB" sz="2000" b="1" dirty="0"/>
              <a:t>momento critico come la secessione </a:t>
            </a:r>
            <a:r>
              <a:rPr lang="en-GB" sz="2000" dirty="0"/>
              <a:t>di uno dei membri della federazione. </a:t>
            </a:r>
            <a:endParaRPr lang="it-IT" sz="2000" dirty="0"/>
          </a:p>
          <a:p>
            <a:pPr>
              <a:buFont typeface="+mj-lt"/>
              <a:buAutoNum type="arabicPeriod"/>
              <a:defRPr/>
            </a:pPr>
            <a:r>
              <a:rPr lang="en-GB" sz="2000" dirty="0"/>
              <a:t>La grande quantità di </a:t>
            </a:r>
            <a:r>
              <a:rPr lang="it-IT" sz="2000" b="1" dirty="0" smtClean="0"/>
              <a:t>problematiche</a:t>
            </a:r>
            <a:r>
              <a:rPr lang="en-GB" sz="2000" b="1" dirty="0" smtClean="0"/>
              <a:t> </a:t>
            </a:r>
            <a:r>
              <a:rPr lang="en-GB" sz="2000" dirty="0"/>
              <a:t>incontrate lungo il percorso hanno dimostrato che </a:t>
            </a:r>
            <a:r>
              <a:rPr lang="en-GB" sz="2000" u="sng" dirty="0"/>
              <a:t>il legame tra gli Stati membri oggi non può essere facilmente interrotto </a:t>
            </a:r>
            <a:r>
              <a:rPr lang="en-GB" sz="2000" dirty="0"/>
              <a:t>e che l'</a:t>
            </a:r>
            <a:r>
              <a:rPr lang="en-GB" sz="2000" b="1" dirty="0"/>
              <a:t>interconnessione (giuridica) </a:t>
            </a:r>
            <a:r>
              <a:rPr lang="en-GB" sz="2000" dirty="0"/>
              <a:t>creata dall'appartenenza è quasi inevitabile. </a:t>
            </a:r>
            <a:endParaRPr lang="it-IT" sz="2000" dirty="0"/>
          </a:p>
          <a:p>
            <a:pPr>
              <a:defRPr/>
            </a:pPr>
            <a:endParaRPr lang="it-IT" sz="2000" dirty="0"/>
          </a:p>
          <a:p>
            <a:pPr>
              <a:defRPr/>
            </a:pP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280400" cy="431800"/>
          </a:xfrm>
        </p:spPr>
        <p:txBody>
          <a:bodyPr/>
          <a:lstStyle/>
          <a:p>
            <a:pPr algn="ctr"/>
            <a:r>
              <a:rPr lang="it-IT" altLang="it-IT" dirty="0" smtClean="0">
                <a:latin typeface="Calibri" panose="020F0502020204030204" pitchFamily="34" charset="0"/>
              </a:rPr>
              <a:t>Visione del diritto comparato sulla secessione</a:t>
            </a:r>
          </a:p>
        </p:txBody>
      </p:sp>
      <p:sp>
        <p:nvSpPr>
          <p:cNvPr id="16386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497887" cy="4598987"/>
          </a:xfrm>
        </p:spPr>
        <p:txBody>
          <a:bodyPr/>
          <a:lstStyle/>
          <a:p>
            <a:endParaRPr lang="en-GB" altLang="it-IT" sz="2000" dirty="0" smtClean="0">
              <a:latin typeface="Calibri" panose="020F0502020204030204" pitchFamily="34" charset="0"/>
            </a:endParaRPr>
          </a:p>
          <a:p>
            <a:pPr algn="just"/>
            <a:r>
              <a:rPr lang="en-GB" altLang="it-IT" sz="2000" dirty="0" smtClean="0">
                <a:latin typeface="Calibri" panose="020F0502020204030204" pitchFamily="34" charset="0"/>
              </a:rPr>
              <a:t>Prima di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tutto</a:t>
            </a:r>
            <a:r>
              <a:rPr lang="en-GB" altLang="it-IT" sz="2000" dirty="0" smtClean="0">
                <a:latin typeface="Calibri" panose="020F0502020204030204" pitchFamily="34" charset="0"/>
              </a:rPr>
              <a:t>, la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secessione</a:t>
            </a:r>
            <a:r>
              <a:rPr lang="en-GB" altLang="it-IT" sz="2000" dirty="0" smtClean="0">
                <a:latin typeface="Calibri" panose="020F0502020204030204" pitchFamily="34" charset="0"/>
              </a:rPr>
              <a:t> o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il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recesso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possono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essere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considerati</a:t>
            </a:r>
            <a:r>
              <a:rPr lang="en-GB" altLang="it-IT" sz="2000" dirty="0" smtClean="0">
                <a:latin typeface="Calibri" panose="020F0502020204030204" pitchFamily="34" charset="0"/>
              </a:rPr>
              <a:t> come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una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delle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caratteristiche</a:t>
            </a:r>
            <a:r>
              <a:rPr lang="en-GB" altLang="it-IT" sz="2000" dirty="0" smtClean="0">
                <a:latin typeface="Calibri" panose="020F0502020204030204" pitchFamily="34" charset="0"/>
              </a:rPr>
              <a:t> (o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minacce</a:t>
            </a:r>
            <a:r>
              <a:rPr lang="en-GB" altLang="it-IT" sz="2000" dirty="0" smtClean="0">
                <a:latin typeface="Calibri" panose="020F0502020204030204" pitchFamily="34" charset="0"/>
              </a:rPr>
              <a:t>)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dei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modelli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federali</a:t>
            </a:r>
            <a:r>
              <a:rPr lang="en-GB" altLang="it-IT" sz="2000" dirty="0" smtClean="0">
                <a:latin typeface="Calibri" panose="020F0502020204030204" pitchFamily="34" charset="0"/>
              </a:rPr>
              <a:t>.</a:t>
            </a:r>
          </a:p>
          <a:p>
            <a:pPr algn="just"/>
            <a:endParaRPr lang="en-GB" altLang="it-IT" sz="2000" dirty="0" smtClean="0">
              <a:latin typeface="Calibri" panose="020F0502020204030204" pitchFamily="34" charset="0"/>
            </a:endParaRPr>
          </a:p>
          <a:p>
            <a:pPr algn="just"/>
            <a:r>
              <a:rPr lang="en-GB" altLang="it-IT" sz="2000" dirty="0" smtClean="0">
                <a:latin typeface="Calibri" panose="020F0502020204030204" pitchFamily="34" charset="0"/>
              </a:rPr>
              <a:t>La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nascita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degli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Stati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Uniti</a:t>
            </a:r>
            <a:r>
              <a:rPr lang="en-GB" altLang="it-IT" sz="2000" dirty="0" smtClean="0">
                <a:latin typeface="Calibri" panose="020F0502020204030204" pitchFamily="34" charset="0"/>
              </a:rPr>
              <a:t> -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il</a:t>
            </a:r>
            <a:r>
              <a:rPr lang="en-GB" altLang="it-IT" sz="2000" dirty="0" smtClean="0">
                <a:latin typeface="Calibri" panose="020F0502020204030204" pitchFamily="34" charset="0"/>
              </a:rPr>
              <a:t> “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prototipo</a:t>
            </a:r>
            <a:r>
              <a:rPr lang="en-GB" altLang="it-IT" sz="2000" dirty="0" smtClean="0">
                <a:latin typeface="Calibri" panose="020F0502020204030204" pitchFamily="34" charset="0"/>
              </a:rPr>
              <a:t>”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dello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Stato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federale</a:t>
            </a:r>
            <a:r>
              <a:rPr lang="en-GB" altLang="it-IT" sz="2000" dirty="0" smtClean="0">
                <a:latin typeface="Calibri" panose="020F0502020204030204" pitchFamily="34" charset="0"/>
              </a:rPr>
              <a:t> -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fu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accompagnata</a:t>
            </a:r>
            <a:r>
              <a:rPr lang="en-GB" altLang="it-IT" sz="2000" dirty="0" smtClean="0">
                <a:latin typeface="Calibri" panose="020F0502020204030204" pitchFamily="34" charset="0"/>
              </a:rPr>
              <a:t> da un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aspro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dibattito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sulla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secessione</a:t>
            </a:r>
            <a:r>
              <a:rPr lang="en-GB" altLang="it-IT" sz="2000" dirty="0" smtClean="0">
                <a:latin typeface="Calibri" panose="020F0502020204030204" pitchFamily="34" charset="0"/>
              </a:rPr>
              <a:t>. Esso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durò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fino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alla</a:t>
            </a:r>
            <a:r>
              <a:rPr lang="en-GB" altLang="it-IT" sz="2000" dirty="0" smtClean="0">
                <a:latin typeface="Calibri" panose="020F0502020204030204" pitchFamily="34" charset="0"/>
              </a:rPr>
              <a:t> fine della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guerra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civile</a:t>
            </a:r>
            <a:r>
              <a:rPr lang="en-GB" altLang="it-IT" sz="2000" dirty="0" smtClean="0">
                <a:latin typeface="Calibri" panose="020F0502020204030204" pitchFamily="34" charset="0"/>
              </a:rPr>
              <a:t> e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fu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plasmato</a:t>
            </a:r>
            <a:r>
              <a:rPr lang="en-GB" altLang="it-IT" sz="2000" dirty="0" smtClean="0">
                <a:latin typeface="Calibri" panose="020F0502020204030204" pitchFamily="34" charset="0"/>
              </a:rPr>
              <a:t> dal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tentativo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degli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Stati</a:t>
            </a:r>
            <a:r>
              <a:rPr lang="en-GB" altLang="it-IT" sz="2000" dirty="0" smtClean="0">
                <a:latin typeface="Calibri" panose="020F0502020204030204" pitchFamily="34" charset="0"/>
              </a:rPr>
              <a:t> del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Sud</a:t>
            </a:r>
            <a:r>
              <a:rPr lang="en-GB" altLang="it-IT" sz="2000" dirty="0" smtClean="0">
                <a:latin typeface="Calibri" panose="020F0502020204030204" pitchFamily="34" charset="0"/>
              </a:rPr>
              <a:t> di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mantenere</a:t>
            </a:r>
            <a:r>
              <a:rPr lang="en-GB" altLang="it-IT" sz="2000" dirty="0" smtClean="0">
                <a:latin typeface="Calibri" panose="020F0502020204030204" pitchFamily="34" charset="0"/>
              </a:rPr>
              <a:t> la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loro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sovranità</a:t>
            </a:r>
            <a:r>
              <a:rPr lang="en-GB" altLang="it-IT" sz="2000" dirty="0" smtClean="0">
                <a:latin typeface="Calibri" panose="020F0502020204030204" pitchFamily="34" charset="0"/>
              </a:rPr>
              <a:t>.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D’altra</a:t>
            </a:r>
            <a:r>
              <a:rPr lang="en-GB" altLang="it-IT" sz="2000" dirty="0" smtClean="0">
                <a:latin typeface="Calibri" panose="020F0502020204030204" pitchFamily="34" charset="0"/>
              </a:rPr>
              <a:t> parte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gli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Stati</a:t>
            </a:r>
            <a:r>
              <a:rPr lang="en-GB" altLang="it-IT" sz="2000" dirty="0" smtClean="0">
                <a:latin typeface="Calibri" panose="020F0502020204030204" pitchFamily="34" charset="0"/>
              </a:rPr>
              <a:t> del Nord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spingevano</a:t>
            </a:r>
            <a:r>
              <a:rPr lang="en-GB" altLang="it-IT" sz="2000" dirty="0" smtClean="0">
                <a:latin typeface="Calibri" panose="020F0502020204030204" pitchFamily="34" charset="0"/>
              </a:rPr>
              <a:t> per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l'Unione</a:t>
            </a:r>
            <a:r>
              <a:rPr lang="en-GB" altLang="it-IT" sz="2000" dirty="0" smtClean="0">
                <a:latin typeface="Calibri" panose="020F0502020204030204" pitchFamily="34" charset="0"/>
              </a:rPr>
              <a:t>, la cui </a:t>
            </a:r>
            <a:r>
              <a:rPr lang="en-GB" altLang="it-IT" sz="2000" dirty="0" smtClean="0">
                <a:latin typeface="Calibri" panose="020F0502020204030204" pitchFamily="34" charset="0"/>
              </a:rPr>
              <a:t>idea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smtClean="0">
                <a:latin typeface="Calibri" panose="020F0502020204030204" pitchFamily="34" charset="0"/>
              </a:rPr>
              <a:t>era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sostenuta</a:t>
            </a:r>
            <a:r>
              <a:rPr lang="en-GB" altLang="it-IT" sz="2000" dirty="0" smtClean="0">
                <a:latin typeface="Calibri" panose="020F0502020204030204" pitchFamily="34" charset="0"/>
              </a:rPr>
              <a:t> da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rilevanti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sentenze</a:t>
            </a:r>
            <a:r>
              <a:rPr lang="en-GB" altLang="it-IT" sz="2000" dirty="0" smtClean="0">
                <a:latin typeface="Calibri" panose="020F0502020204030204" pitchFamily="34" charset="0"/>
              </a:rPr>
              <a:t> della Corte Suprema.</a:t>
            </a:r>
          </a:p>
          <a:p>
            <a:pPr algn="just"/>
            <a:endParaRPr lang="en-GB" altLang="it-IT" sz="2000" dirty="0" smtClean="0">
              <a:latin typeface="Calibri" panose="020F0502020204030204" pitchFamily="34" charset="0"/>
            </a:endParaRPr>
          </a:p>
          <a:p>
            <a:pPr algn="just"/>
            <a:r>
              <a:rPr lang="en-GB" altLang="it-IT" sz="2000" dirty="0" smtClean="0">
                <a:latin typeface="Calibri" panose="020F0502020204030204" pitchFamily="34" charset="0"/>
              </a:rPr>
              <a:t>In un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contesto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diverso</a:t>
            </a:r>
            <a:r>
              <a:rPr lang="en-GB" altLang="it-IT" sz="2000" dirty="0" smtClean="0">
                <a:latin typeface="Calibri" panose="020F0502020204030204" pitchFamily="34" charset="0"/>
              </a:rPr>
              <a:t>,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possiamo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riconoscere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che</a:t>
            </a:r>
            <a:r>
              <a:rPr lang="en-GB" altLang="it-IT" sz="2000" dirty="0" smtClean="0">
                <a:latin typeface="Calibri" panose="020F0502020204030204" pitchFamily="34" charset="0"/>
              </a:rPr>
              <a:t> la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secessione</a:t>
            </a:r>
            <a:r>
              <a:rPr lang="en-GB" altLang="it-IT" sz="2000" dirty="0" smtClean="0">
                <a:latin typeface="Calibri" panose="020F0502020204030204" pitchFamily="34" charset="0"/>
              </a:rPr>
              <a:t> è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diventata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una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minaccia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sia</a:t>
            </a:r>
            <a:r>
              <a:rPr lang="en-GB" altLang="it-IT" sz="2000" dirty="0" smtClean="0">
                <a:latin typeface="Calibri" panose="020F0502020204030204" pitchFamily="34" charset="0"/>
              </a:rPr>
              <a:t> per la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struttura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costituzionale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dell'UE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che</a:t>
            </a:r>
            <a:r>
              <a:rPr lang="en-GB" altLang="it-IT" sz="2000" dirty="0" smtClean="0">
                <a:latin typeface="Calibri" panose="020F0502020204030204" pitchFamily="34" charset="0"/>
              </a:rPr>
              <a:t> per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suoi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stessi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Stati</a:t>
            </a:r>
            <a:r>
              <a:rPr lang="en-GB" altLang="it-IT" sz="2000" dirty="0" smtClean="0">
                <a:latin typeface="Calibri" panose="020F0502020204030204" pitchFamily="34" charset="0"/>
              </a:rPr>
              <a:t> </a:t>
            </a:r>
            <a:r>
              <a:rPr lang="en-GB" altLang="it-IT" sz="2000" dirty="0" err="1" smtClean="0">
                <a:latin typeface="Calibri" panose="020F0502020204030204" pitchFamily="34" charset="0"/>
              </a:rPr>
              <a:t>membri</a:t>
            </a:r>
            <a:r>
              <a:rPr lang="en-GB" altLang="it-IT" sz="2000" dirty="0" smtClean="0">
                <a:latin typeface="Calibri" panose="020F0502020204030204" pitchFamily="34" charset="0"/>
              </a:rPr>
              <a:t>.</a:t>
            </a:r>
          </a:p>
          <a:p>
            <a:endParaRPr lang="en-GB" altLang="it-IT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 noChangeArrowheads="1"/>
          </p:cNvSpPr>
          <p:nvPr>
            <p:ph type="title"/>
          </p:nvPr>
        </p:nvSpPr>
        <p:spPr>
          <a:xfrm>
            <a:off x="468313" y="990600"/>
            <a:ext cx="8207375" cy="493713"/>
          </a:xfrm>
        </p:spPr>
        <p:txBody>
          <a:bodyPr/>
          <a:lstStyle/>
          <a:p>
            <a:pPr algn="ctr"/>
            <a:r>
              <a:rPr lang="it-IT" altLang="it-IT" smtClean="0">
                <a:latin typeface="Calibri" panose="020F0502020204030204" pitchFamily="34" charset="0"/>
              </a:rPr>
              <a:t>Il rapporto tra costituzioni e secessione</a:t>
            </a:r>
          </a:p>
        </p:txBody>
      </p:sp>
      <p:sp>
        <p:nvSpPr>
          <p:cNvPr id="17410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207375" cy="4383087"/>
          </a:xfrm>
        </p:spPr>
        <p:txBody>
          <a:bodyPr/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Possiamo classificare le costituzioni in base al loro approccio </a:t>
            </a:r>
            <a:r>
              <a:rPr lang="it-IT" altLang="it-IT" dirty="0" smtClean="0">
                <a:latin typeface="Calibri" panose="020F0502020204030204" pitchFamily="34" charset="0"/>
              </a:rPr>
              <a:t>vers</a:t>
            </a:r>
            <a:r>
              <a:rPr lang="it-IT" altLang="it-IT" dirty="0" smtClean="0">
                <a:latin typeface="Calibri" panose="020F0502020204030204" pitchFamily="34" charset="0"/>
              </a:rPr>
              <a:t>o la </a:t>
            </a:r>
            <a:r>
              <a:rPr lang="it-IT" altLang="it-IT" dirty="0" smtClean="0">
                <a:latin typeface="Calibri" panose="020F0502020204030204" pitchFamily="34" charset="0"/>
              </a:rPr>
              <a:t>secessione</a:t>
            </a:r>
            <a:r>
              <a:rPr lang="it-IT" altLang="it-IT" dirty="0" smtClean="0">
                <a:latin typeface="Calibri" panose="020F0502020204030204" pitchFamily="34" charset="0"/>
              </a:rPr>
              <a:t>: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US" altLang="it-IT" dirty="0" smtClean="0">
                <a:latin typeface="Calibri" panose="020F0502020204030204" pitchFamily="34" charset="0"/>
              </a:rPr>
              <a:t>Un </a:t>
            </a:r>
            <a:r>
              <a:rPr lang="en-US" altLang="it-IT" dirty="0" err="1" smtClean="0">
                <a:latin typeface="Calibri" panose="020F0502020204030204" pitchFamily="34" charset="0"/>
              </a:rPr>
              <a:t>numero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limitato</a:t>
            </a:r>
            <a:r>
              <a:rPr lang="en-US" altLang="it-IT" dirty="0" smtClean="0">
                <a:latin typeface="Calibri" panose="020F0502020204030204" pitchFamily="34" charset="0"/>
              </a:rPr>
              <a:t> di </a:t>
            </a:r>
            <a:r>
              <a:rPr lang="en-US" altLang="it-IT" dirty="0" err="1" smtClean="0">
                <a:latin typeface="Calibri" panose="020F0502020204030204" pitchFamily="34" charset="0"/>
              </a:rPr>
              <a:t>costituzioni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permette</a:t>
            </a:r>
            <a:r>
              <a:rPr lang="en-US" altLang="it-IT" dirty="0" smtClean="0">
                <a:latin typeface="Calibri" panose="020F0502020204030204" pitchFamily="34" charset="0"/>
              </a:rPr>
              <a:t> la </a:t>
            </a:r>
            <a:r>
              <a:rPr lang="en-US" altLang="it-IT" dirty="0" err="1" smtClean="0">
                <a:latin typeface="Calibri" panose="020F0502020204030204" pitchFamily="34" charset="0"/>
              </a:rPr>
              <a:t>secessione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ed</a:t>
            </a:r>
            <a:r>
              <a:rPr lang="en-US" altLang="it-IT" dirty="0" smtClean="0">
                <a:latin typeface="Calibri" panose="020F0502020204030204" pitchFamily="34" charset="0"/>
              </a:rPr>
              <a:t> è </a:t>
            </a:r>
            <a:r>
              <a:rPr lang="en-US" altLang="it-IT" dirty="0" err="1" smtClean="0">
                <a:latin typeface="Calibri" panose="020F0502020204030204" pitchFamily="34" charset="0"/>
              </a:rPr>
              <a:t>possibile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evidenziare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diversi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schemi</a:t>
            </a:r>
            <a:r>
              <a:rPr lang="en-US" altLang="it-IT" dirty="0" smtClean="0">
                <a:latin typeface="Calibri" panose="020F0502020204030204" pitchFamily="34" charset="0"/>
              </a:rPr>
              <a:t> e procedure </a:t>
            </a:r>
            <a:r>
              <a:rPr lang="en-US" altLang="it-IT" dirty="0" err="1" smtClean="0">
                <a:latin typeface="Calibri" panose="020F0502020204030204" pitchFamily="34" charset="0"/>
              </a:rPr>
              <a:t>che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riguardano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smtClean="0">
                <a:latin typeface="Calibri" panose="020F0502020204030204" pitchFamily="34" charset="0"/>
              </a:rPr>
              <a:t>la </a:t>
            </a:r>
            <a:r>
              <a:rPr lang="en-US" altLang="it-IT" dirty="0" err="1" smtClean="0">
                <a:latin typeface="Calibri" panose="020F0502020204030204" pitchFamily="34" charset="0"/>
              </a:rPr>
              <a:t>secessione</a:t>
            </a:r>
            <a:r>
              <a:rPr lang="en-US" altLang="it-IT" dirty="0" smtClean="0">
                <a:latin typeface="Calibri" panose="020F0502020204030204" pitchFamily="34" charset="0"/>
              </a:rPr>
              <a:t>;</a:t>
            </a:r>
          </a:p>
          <a:p>
            <a:pPr marL="857250" lvl="1" indent="-457200">
              <a:buFont typeface="Calibri" panose="020F0502020204030204" pitchFamily="34" charset="0"/>
              <a:buAutoNum type="arabicPeriod"/>
            </a:pPr>
            <a:r>
              <a:rPr lang="en-US" altLang="it-IT" dirty="0" smtClean="0">
                <a:latin typeface="Calibri" panose="020F0502020204030204" pitchFamily="34" charset="0"/>
              </a:rPr>
              <a:t>Un </a:t>
            </a:r>
            <a:r>
              <a:rPr lang="en-US" altLang="it-IT" dirty="0" err="1" smtClean="0">
                <a:latin typeface="Calibri" panose="020F0502020204030204" pitchFamily="34" charset="0"/>
              </a:rPr>
              <a:t>numero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crescente</a:t>
            </a:r>
            <a:r>
              <a:rPr lang="en-US" altLang="it-IT" dirty="0" smtClean="0">
                <a:latin typeface="Calibri" panose="020F0502020204030204" pitchFamily="34" charset="0"/>
              </a:rPr>
              <a:t> di </a:t>
            </a:r>
            <a:r>
              <a:rPr lang="en-US" altLang="it-IT" dirty="0" err="1" smtClean="0">
                <a:latin typeface="Calibri" panose="020F0502020204030204" pitchFamily="34" charset="0"/>
              </a:rPr>
              <a:t>costituzioni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vieta</a:t>
            </a:r>
            <a:r>
              <a:rPr lang="en-US" altLang="it-IT" dirty="0" smtClean="0">
                <a:latin typeface="Calibri" panose="020F0502020204030204" pitchFamily="34" charset="0"/>
              </a:rPr>
              <a:t> la </a:t>
            </a:r>
            <a:r>
              <a:rPr lang="en-US" altLang="it-IT" dirty="0" err="1" smtClean="0">
                <a:latin typeface="Calibri" panose="020F0502020204030204" pitchFamily="34" charset="0"/>
              </a:rPr>
              <a:t>secessione</a:t>
            </a:r>
            <a:r>
              <a:rPr lang="en-US" altLang="it-IT" dirty="0" smtClean="0">
                <a:latin typeface="Calibri" panose="020F0502020204030204" pitchFamily="34" charset="0"/>
              </a:rPr>
              <a:t>: </a:t>
            </a:r>
            <a:r>
              <a:rPr lang="en-US" altLang="it-IT" dirty="0" err="1" smtClean="0">
                <a:latin typeface="Calibri" panose="020F0502020204030204" pitchFamily="34" charset="0"/>
              </a:rPr>
              <a:t>tra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queste</a:t>
            </a:r>
            <a:r>
              <a:rPr lang="en-US" altLang="it-IT" dirty="0" smtClean="0">
                <a:latin typeface="Calibri" panose="020F0502020204030204" pitchFamily="34" charset="0"/>
              </a:rPr>
              <a:t>, ci </a:t>
            </a:r>
            <a:r>
              <a:rPr lang="en-US" altLang="it-IT" dirty="0" err="1" smtClean="0">
                <a:latin typeface="Calibri" panose="020F0502020204030204" pitchFamily="34" charset="0"/>
              </a:rPr>
              <a:t>sono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distinzioni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rilevanti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nel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modo</a:t>
            </a:r>
            <a:r>
              <a:rPr lang="en-US" altLang="it-IT" dirty="0" smtClean="0">
                <a:latin typeface="Calibri" panose="020F0502020204030204" pitchFamily="34" charset="0"/>
              </a:rPr>
              <a:t> in cui </a:t>
            </a:r>
            <a:r>
              <a:rPr lang="en-US" altLang="it-IT" dirty="0" err="1" smtClean="0">
                <a:latin typeface="Calibri" panose="020F0502020204030204" pitchFamily="34" charset="0"/>
              </a:rPr>
              <a:t>una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determinata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costituzione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proibisce</a:t>
            </a:r>
            <a:r>
              <a:rPr lang="en-US" altLang="it-IT" dirty="0" smtClean="0">
                <a:latin typeface="Calibri" panose="020F0502020204030204" pitchFamily="34" charset="0"/>
              </a:rPr>
              <a:t> la </a:t>
            </a:r>
            <a:r>
              <a:rPr lang="en-US" altLang="it-IT" dirty="0" err="1" smtClean="0">
                <a:latin typeface="Calibri" panose="020F0502020204030204" pitchFamily="34" charset="0"/>
              </a:rPr>
              <a:t>secessione</a:t>
            </a:r>
            <a:r>
              <a:rPr lang="en-US" altLang="it-IT" dirty="0" smtClean="0">
                <a:latin typeface="Calibri" panose="020F0502020204030204" pitchFamily="34" charset="0"/>
              </a:rPr>
              <a:t>;</a:t>
            </a:r>
          </a:p>
          <a:p>
            <a:pPr marL="1257300" lvl="2" indent="-457200">
              <a:buFont typeface="Calibri" panose="020F0502020204030204" pitchFamily="34" charset="0"/>
              <a:buAutoNum type="arabicPeriod"/>
            </a:pPr>
            <a:r>
              <a:rPr lang="en-US" altLang="it-IT" dirty="0" err="1" smtClean="0">
                <a:latin typeface="Calibri" panose="020F0502020204030204" pitchFamily="34" charset="0"/>
              </a:rPr>
              <a:t>Alcune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costituzioni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vietano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esplicitamente</a:t>
            </a:r>
            <a:r>
              <a:rPr lang="en-US" altLang="it-IT" dirty="0" smtClean="0">
                <a:latin typeface="Calibri" panose="020F0502020204030204" pitchFamily="34" charset="0"/>
              </a:rPr>
              <a:t> la </a:t>
            </a:r>
            <a:r>
              <a:rPr lang="en-US" altLang="it-IT" dirty="0" err="1" smtClean="0">
                <a:latin typeface="Calibri" panose="020F0502020204030204" pitchFamily="34" charset="0"/>
              </a:rPr>
              <a:t>secessione</a:t>
            </a:r>
            <a:r>
              <a:rPr lang="en-US" altLang="it-IT" dirty="0" smtClean="0">
                <a:latin typeface="Calibri" panose="020F0502020204030204" pitchFamily="34" charset="0"/>
              </a:rPr>
              <a:t>, come la </a:t>
            </a:r>
            <a:r>
              <a:rPr lang="en-US" altLang="it-IT" dirty="0" err="1" smtClean="0">
                <a:latin typeface="Calibri" panose="020F0502020204030204" pitchFamily="34" charset="0"/>
              </a:rPr>
              <a:t>Costituzione</a:t>
            </a:r>
            <a:r>
              <a:rPr lang="en-US" altLang="it-IT" dirty="0" smtClean="0">
                <a:latin typeface="Calibri" panose="020F0502020204030204" pitchFamily="34" charset="0"/>
              </a:rPr>
              <a:t> di Myanmar del 2008;</a:t>
            </a:r>
          </a:p>
          <a:p>
            <a:pPr marL="1257300" lvl="2" indent="-457200">
              <a:buFont typeface="Calibri" panose="020F0502020204030204" pitchFamily="34" charset="0"/>
              <a:buAutoNum type="arabicPeriod"/>
            </a:pPr>
            <a:r>
              <a:rPr lang="en-US" altLang="it-IT" dirty="0" err="1" smtClean="0">
                <a:latin typeface="Calibri" panose="020F0502020204030204" pitchFamily="34" charset="0"/>
              </a:rPr>
              <a:t>Più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comunemente</a:t>
            </a:r>
            <a:r>
              <a:rPr lang="en-US" altLang="it-IT" dirty="0" smtClean="0">
                <a:latin typeface="Calibri" panose="020F0502020204030204" pitchFamily="34" charset="0"/>
              </a:rPr>
              <a:t>, </a:t>
            </a:r>
            <a:r>
              <a:rPr lang="en-US" altLang="it-IT" dirty="0" err="1" smtClean="0">
                <a:latin typeface="Calibri" panose="020F0502020204030204" pitchFamily="34" charset="0"/>
              </a:rPr>
              <a:t>il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divieto</a:t>
            </a:r>
            <a:r>
              <a:rPr lang="en-US" altLang="it-IT" dirty="0" smtClean="0">
                <a:latin typeface="Calibri" panose="020F0502020204030204" pitchFamily="34" charset="0"/>
              </a:rPr>
              <a:t> è </a:t>
            </a:r>
            <a:r>
              <a:rPr lang="en-US" altLang="it-IT" dirty="0" err="1" smtClean="0">
                <a:latin typeface="Calibri" panose="020F0502020204030204" pitchFamily="34" charset="0"/>
              </a:rPr>
              <a:t>meno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esplicito</a:t>
            </a:r>
            <a:r>
              <a:rPr lang="en-US" altLang="it-IT" dirty="0" smtClean="0">
                <a:latin typeface="Calibri" panose="020F0502020204030204" pitchFamily="34" charset="0"/>
              </a:rPr>
              <a:t> o </a:t>
            </a:r>
            <a:r>
              <a:rPr lang="en-US" altLang="it-IT" dirty="0" err="1" smtClean="0">
                <a:latin typeface="Calibri" panose="020F0502020204030204" pitchFamily="34" charset="0"/>
              </a:rPr>
              <a:t>implicito</a:t>
            </a:r>
            <a:r>
              <a:rPr lang="en-US" altLang="it-IT" dirty="0" smtClean="0">
                <a:latin typeface="Calibri" panose="020F0502020204030204" pitchFamily="34" charset="0"/>
              </a:rPr>
              <a:t>, </a:t>
            </a:r>
            <a:r>
              <a:rPr lang="en-US" altLang="it-IT" dirty="0" smtClean="0">
                <a:latin typeface="Calibri" panose="020F0502020204030204" pitchFamily="34" charset="0"/>
              </a:rPr>
              <a:t>come </a:t>
            </a:r>
            <a:r>
              <a:rPr lang="en-US" altLang="it-IT" dirty="0" err="1" smtClean="0">
                <a:latin typeface="Calibri" panose="020F0502020204030204" pitchFamily="34" charset="0"/>
              </a:rPr>
              <a:t>nella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maggior</a:t>
            </a:r>
            <a:r>
              <a:rPr lang="en-US" altLang="it-IT" dirty="0" smtClean="0">
                <a:latin typeface="Calibri" panose="020F0502020204030204" pitchFamily="34" charset="0"/>
              </a:rPr>
              <a:t> parte </a:t>
            </a:r>
            <a:r>
              <a:rPr lang="en-US" altLang="it-IT" dirty="0" err="1" smtClean="0">
                <a:latin typeface="Calibri" panose="020F0502020204030204" pitchFamily="34" charset="0"/>
              </a:rPr>
              <a:t>delle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costituzioni</a:t>
            </a:r>
            <a:r>
              <a:rPr lang="en-US" altLang="it-IT" dirty="0" smtClean="0">
                <a:latin typeface="Calibri" panose="020F0502020204030204" pitchFamily="34" charset="0"/>
              </a:rPr>
              <a:t> del </a:t>
            </a:r>
            <a:r>
              <a:rPr lang="en-US" altLang="it-IT" dirty="0" err="1" smtClean="0">
                <a:latin typeface="Calibri" panose="020F0502020204030204" pitchFamily="34" charset="0"/>
              </a:rPr>
              <a:t>mondo</a:t>
            </a:r>
            <a:r>
              <a:rPr lang="en-US" altLang="it-IT" dirty="0" smtClean="0">
                <a:latin typeface="Calibri" panose="020F0502020204030204" pitchFamily="34" charset="0"/>
              </a:rPr>
              <a:t>: i </a:t>
            </a:r>
            <a:r>
              <a:rPr lang="en-US" altLang="it-IT" dirty="0" err="1" smtClean="0">
                <a:latin typeface="Calibri" panose="020F0502020204030204" pitchFamily="34" charset="0"/>
              </a:rPr>
              <a:t>principali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esempi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sono</a:t>
            </a:r>
            <a:r>
              <a:rPr lang="en-US" altLang="it-IT" dirty="0" smtClean="0">
                <a:latin typeface="Calibri" panose="020F0502020204030204" pitchFamily="34" charset="0"/>
              </a:rPr>
              <a:t> la </a:t>
            </a:r>
            <a:r>
              <a:rPr lang="en-US" altLang="it-IT" dirty="0" err="1" smtClean="0">
                <a:latin typeface="Calibri" panose="020F0502020204030204" pitchFamily="34" charset="0"/>
              </a:rPr>
              <a:t>Spagna</a:t>
            </a:r>
            <a:r>
              <a:rPr lang="en-US" altLang="it-IT" dirty="0" smtClean="0">
                <a:latin typeface="Calibri" panose="020F0502020204030204" pitchFamily="34" charset="0"/>
              </a:rPr>
              <a:t> e </a:t>
            </a:r>
            <a:r>
              <a:rPr lang="en-US" altLang="it-IT" dirty="0" err="1" smtClean="0">
                <a:latin typeface="Calibri" panose="020F0502020204030204" pitchFamily="34" charset="0"/>
              </a:rPr>
              <a:t>l'Italia</a:t>
            </a:r>
            <a:r>
              <a:rPr lang="en-US" altLang="it-IT" dirty="0" smtClean="0">
                <a:latin typeface="Calibri" panose="020F0502020204030204" pitchFamily="34" charset="0"/>
              </a:rPr>
              <a:t>, in cui, </a:t>
            </a:r>
            <a:r>
              <a:rPr lang="en-US" altLang="it-IT" dirty="0" err="1" smtClean="0">
                <a:latin typeface="Calibri" panose="020F0502020204030204" pitchFamily="34" charset="0"/>
              </a:rPr>
              <a:t>sottolineando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err="1" smtClean="0">
                <a:latin typeface="Calibri" panose="020F0502020204030204" pitchFamily="34" charset="0"/>
              </a:rPr>
              <a:t>l'indivisibilità</a:t>
            </a:r>
            <a:r>
              <a:rPr lang="en-US" altLang="it-IT" dirty="0" smtClean="0">
                <a:latin typeface="Calibri" panose="020F0502020204030204" pitchFamily="34" charset="0"/>
              </a:rPr>
              <a:t> della </a:t>
            </a:r>
            <a:r>
              <a:rPr lang="en-US" altLang="it-IT" dirty="0" err="1" smtClean="0">
                <a:latin typeface="Calibri" panose="020F0502020204030204" pitchFamily="34" charset="0"/>
              </a:rPr>
              <a:t>nazione</a:t>
            </a:r>
            <a:r>
              <a:rPr lang="en-US" altLang="it-IT" dirty="0" smtClean="0">
                <a:latin typeface="Calibri" panose="020F0502020204030204" pitchFamily="34" charset="0"/>
              </a:rPr>
              <a:t>, </a:t>
            </a:r>
            <a:r>
              <a:rPr lang="en-US" altLang="it-IT" dirty="0" err="1" smtClean="0">
                <a:latin typeface="Calibri" panose="020F0502020204030204" pitchFamily="34" charset="0"/>
              </a:rPr>
              <a:t>si</a:t>
            </a:r>
            <a:r>
              <a:rPr lang="en-US" altLang="it-IT" dirty="0" smtClean="0">
                <a:latin typeface="Calibri" panose="020F0502020204030204" pitchFamily="34" charset="0"/>
              </a:rPr>
              <a:t> </a:t>
            </a:r>
            <a:r>
              <a:rPr lang="en-US" altLang="it-IT" dirty="0" smtClean="0">
                <a:latin typeface="Calibri" panose="020F0502020204030204" pitchFamily="34" charset="0"/>
              </a:rPr>
              <a:t>“</a:t>
            </a:r>
            <a:r>
              <a:rPr lang="en-US" altLang="it-IT" dirty="0" err="1" smtClean="0">
                <a:latin typeface="Calibri" panose="020F0502020204030204" pitchFamily="34" charset="0"/>
              </a:rPr>
              <a:t>disabilita</a:t>
            </a:r>
            <a:r>
              <a:rPr lang="en-US" altLang="it-IT" dirty="0" smtClean="0">
                <a:latin typeface="Calibri" panose="020F0502020204030204" pitchFamily="34" charset="0"/>
              </a:rPr>
              <a:t>” </a:t>
            </a:r>
            <a:r>
              <a:rPr lang="en-US" altLang="it-IT" dirty="0" smtClean="0">
                <a:latin typeface="Calibri" panose="020F0502020204030204" pitchFamily="34" charset="0"/>
              </a:rPr>
              <a:t>un </a:t>
            </a:r>
            <a:r>
              <a:rPr lang="en-US" altLang="it-IT" dirty="0" err="1" smtClean="0">
                <a:latin typeface="Calibri" panose="020F0502020204030204" pitchFamily="34" charset="0"/>
              </a:rPr>
              <a:t>favore</a:t>
            </a:r>
            <a:r>
              <a:rPr lang="en-US" altLang="it-IT" dirty="0" smtClean="0">
                <a:latin typeface="Calibri" panose="020F0502020204030204" pitchFamily="34" charset="0"/>
              </a:rPr>
              <a:t> per la </a:t>
            </a:r>
            <a:r>
              <a:rPr lang="en-US" altLang="it-IT" dirty="0" err="1" smtClean="0">
                <a:latin typeface="Calibri" panose="020F0502020204030204" pitchFamily="34" charset="0"/>
              </a:rPr>
              <a:t>secessione</a:t>
            </a:r>
            <a:r>
              <a:rPr lang="en-US" altLang="it-IT" dirty="0" smtClean="0">
                <a:latin typeface="Calibri" panose="020F0502020204030204" pitchFamily="34" charset="0"/>
              </a:rPr>
              <a:t>.</a:t>
            </a:r>
            <a:endParaRPr lang="it-IT" altLang="it-IT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 noChangeArrowheads="1"/>
          </p:cNvSpPr>
          <p:nvPr>
            <p:ph type="title"/>
          </p:nvPr>
        </p:nvSpPr>
        <p:spPr>
          <a:xfrm>
            <a:off x="539750" y="1125538"/>
            <a:ext cx="8135938" cy="504825"/>
          </a:xfrm>
        </p:spPr>
        <p:txBody>
          <a:bodyPr/>
          <a:lstStyle/>
          <a:p>
            <a:r>
              <a:rPr lang="it-IT" altLang="it-IT" smtClean="0">
                <a:latin typeface="Calibri" panose="020F0502020204030204" pitchFamily="34" charset="0"/>
              </a:rPr>
              <a:t>Il rapporto tra costituzioni e secessione (2)</a:t>
            </a:r>
          </a:p>
        </p:txBody>
      </p:sp>
      <p:sp>
        <p:nvSpPr>
          <p:cNvPr id="18434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539750" y="1752600"/>
            <a:ext cx="8135938" cy="4114800"/>
          </a:xfrm>
        </p:spPr>
        <p:txBody>
          <a:bodyPr/>
          <a:lstStyle/>
          <a:p>
            <a:pPr marL="457200" indent="-457200" algn="just">
              <a:buFont typeface="Calibri" panose="020F0502020204030204" pitchFamily="34" charset="0"/>
              <a:buAutoNum type="arabicPeriod" startAt="3"/>
            </a:pPr>
            <a:r>
              <a:rPr lang="it-IT" altLang="it-IT" dirty="0" smtClean="0">
                <a:latin typeface="Calibri" panose="020F0502020204030204" pitchFamily="34" charset="0"/>
              </a:rPr>
              <a:t>La terza opzione </a:t>
            </a:r>
            <a:r>
              <a:rPr lang="it-IT" altLang="it-IT" dirty="0" smtClean="0">
                <a:latin typeface="Calibri" panose="020F0502020204030204" pitchFamily="34" charset="0"/>
              </a:rPr>
              <a:t>si trova in </a:t>
            </a:r>
            <a:r>
              <a:rPr lang="it-IT" altLang="it-IT" dirty="0" smtClean="0">
                <a:latin typeface="Calibri" panose="020F0502020204030204" pitchFamily="34" charset="0"/>
              </a:rPr>
              <a:t>quelle costituzioni che tacciono sulla questione. Molti </a:t>
            </a:r>
            <a:r>
              <a:rPr lang="it-IT" altLang="it-IT" dirty="0" smtClean="0">
                <a:latin typeface="Calibri" panose="020F0502020204030204" pitchFamily="34" charset="0"/>
              </a:rPr>
              <a:t>costituzionalisti hanno </a:t>
            </a:r>
            <a:r>
              <a:rPr lang="it-IT" altLang="it-IT" dirty="0" smtClean="0">
                <a:latin typeface="Calibri" panose="020F0502020204030204" pitchFamily="34" charset="0"/>
              </a:rPr>
              <a:t>affermato che il silenzio costituzionale è dannoso a causa della sua ambiguità. Altri hanno sottolineato che quel silenzio è strategicamente utile, perché la mera menzione della secessione in una costituzione può alimentare movimenti secessionisti.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 noChangeArrowheads="1"/>
          </p:cNvSpPr>
          <p:nvPr>
            <p:ph type="title"/>
          </p:nvPr>
        </p:nvSpPr>
        <p:spPr>
          <a:xfrm>
            <a:off x="250825" y="1125538"/>
            <a:ext cx="8424863" cy="504825"/>
          </a:xfrm>
        </p:spPr>
        <p:txBody>
          <a:bodyPr/>
          <a:lstStyle/>
          <a:p>
            <a:r>
              <a:rPr lang="en-GB" altLang="it-IT" dirty="0" err="1" smtClean="0">
                <a:latin typeface="Calibri" panose="020F0502020204030204" pitchFamily="34" charset="0"/>
              </a:rPr>
              <a:t>Modelli</a:t>
            </a:r>
            <a:r>
              <a:rPr lang="en-GB" altLang="it-IT" dirty="0" smtClean="0">
                <a:latin typeface="Calibri" panose="020F0502020204030204" pitchFamily="34" charset="0"/>
              </a:rPr>
              <a:t> e </a:t>
            </a:r>
            <a:r>
              <a:rPr lang="en-GB" altLang="it-IT" dirty="0" err="1" smtClean="0">
                <a:latin typeface="Calibri" panose="020F0502020204030204" pitchFamily="34" charset="0"/>
              </a:rPr>
              <a:t>prassi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sulla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secessione</a:t>
            </a:r>
            <a:endParaRPr lang="en-GB" altLang="it-IT" dirty="0" smtClean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1630363"/>
            <a:ext cx="8642350" cy="4237037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en-GB" dirty="0"/>
              <a:t>La pietra miliare è senza dubbio la sentenza della Corte Suprema canadese (1998). Quella famosa sentenza ha fissato la procedura per </a:t>
            </a:r>
            <a:r>
              <a:rPr lang="en-GB" dirty="0" err="1" smtClean="0"/>
              <a:t>avviare</a:t>
            </a:r>
            <a:r>
              <a:rPr lang="en-GB" dirty="0" smtClean="0"/>
              <a:t> la </a:t>
            </a:r>
            <a:r>
              <a:rPr lang="en-GB" dirty="0" err="1" smtClean="0"/>
              <a:t>secessione</a:t>
            </a:r>
            <a:r>
              <a:rPr lang="en-GB" dirty="0"/>
              <a:t>. Il valore di questa sentenza sta anche nella valorizzazione del diritto costituzionale in materia di secessione (spesso considerata solo un affare politico). Per esempio: </a:t>
            </a:r>
          </a:p>
          <a:p>
            <a:pPr algn="just">
              <a:defRPr/>
            </a:pPr>
            <a:r>
              <a:rPr lang="en-GB" dirty="0"/>
              <a:t>"La </a:t>
            </a:r>
            <a:r>
              <a:rPr lang="en-US" i="1" dirty="0"/>
              <a:t>condotta delle parti in tali negoziati sarebbe regolata dagli stessi principi costituzionali che danno origine al dovere di negoziare: federalismo, democrazia, costituzionalismo e stato di diritto, e protezione delle minoranze</a:t>
            </a:r>
            <a:r>
              <a:rPr lang="en-US" dirty="0"/>
              <a:t>" (par. 90).</a:t>
            </a:r>
          </a:p>
          <a:p>
            <a:pPr algn="just">
              <a:defRPr/>
            </a:pPr>
            <a:endParaRPr lang="en-GB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GB" dirty="0"/>
          </a:p>
          <a:p>
            <a:pPr marL="0" indent="0" algn="just">
              <a:buFontTx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 noChangeArrowheads="1"/>
          </p:cNvSpPr>
          <p:nvPr>
            <p:ph type="title"/>
          </p:nvPr>
        </p:nvSpPr>
        <p:spPr>
          <a:xfrm>
            <a:off x="179388" y="1125538"/>
            <a:ext cx="8496300" cy="504825"/>
          </a:xfrm>
        </p:spPr>
        <p:txBody>
          <a:bodyPr/>
          <a:lstStyle/>
          <a:p>
            <a:r>
              <a:rPr lang="en-GB" altLang="it-IT" dirty="0" err="1" smtClean="0">
                <a:latin typeface="Calibri" panose="020F0502020204030204" pitchFamily="34" charset="0"/>
              </a:rPr>
              <a:t>Modelli</a:t>
            </a:r>
            <a:r>
              <a:rPr lang="en-GB" altLang="it-IT" dirty="0" smtClean="0">
                <a:latin typeface="Calibri" panose="020F0502020204030204" pitchFamily="34" charset="0"/>
              </a:rPr>
              <a:t> e </a:t>
            </a:r>
            <a:r>
              <a:rPr lang="en-GB" altLang="it-IT" dirty="0" err="1" smtClean="0">
                <a:latin typeface="Calibri" panose="020F0502020204030204" pitchFamily="34" charset="0"/>
              </a:rPr>
              <a:t>prassi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sulla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secessione</a:t>
            </a:r>
            <a:r>
              <a:rPr lang="en-GB" altLang="it-IT" dirty="0" smtClean="0">
                <a:latin typeface="Calibri" panose="020F0502020204030204" pitchFamily="34" charset="0"/>
              </a:rPr>
              <a:t> (2)</a:t>
            </a:r>
            <a:endParaRPr lang="it-IT" altLang="it-IT" dirty="0" smtClean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1630363"/>
            <a:ext cx="8713788" cy="4237037"/>
          </a:xfrm>
        </p:spPr>
        <p:txBody>
          <a:bodyPr/>
          <a:lstStyle/>
          <a:p>
            <a:pPr algn="just">
              <a:defRPr/>
            </a:pPr>
            <a:r>
              <a:rPr lang="it-IT" dirty="0"/>
              <a:t>"</a:t>
            </a:r>
            <a:r>
              <a:rPr lang="en-US" i="1" dirty="0"/>
              <a:t>Così, un fallimento del dovere di </a:t>
            </a:r>
            <a:r>
              <a:rPr lang="en-US" i="1" dirty="0" err="1"/>
              <a:t>intraprendere</a:t>
            </a:r>
            <a:r>
              <a:rPr lang="en-US" i="1" dirty="0"/>
              <a:t> </a:t>
            </a:r>
            <a:r>
              <a:rPr lang="en-US" i="1" dirty="0" err="1" smtClean="0"/>
              <a:t>negoziati</a:t>
            </a:r>
            <a:r>
              <a:rPr lang="en-US" i="1" dirty="0" smtClean="0"/>
              <a:t> </a:t>
            </a:r>
            <a:r>
              <a:rPr lang="en-US" i="1" dirty="0"/>
              <a:t>e di </a:t>
            </a:r>
            <a:r>
              <a:rPr lang="en-US" i="1" dirty="0" err="1" smtClean="0"/>
              <a:t>perseguirli</a:t>
            </a:r>
            <a:r>
              <a:rPr lang="en-US" i="1" dirty="0" smtClean="0"/>
              <a:t> </a:t>
            </a:r>
            <a:r>
              <a:rPr lang="en-US" i="1" dirty="0"/>
              <a:t>secondo i principi costituzionali può minare la pretesa di legittimità di quel governo, che è generalmente una precondizione per il riconoscimento da parte della comunità internazionale.  Viceversa, la violazione di tali principi da parte del governo federale o di altri governi provinciali che rispondono alla richiesta di secessione può minare la loro legittimità </a:t>
            </a:r>
            <a:r>
              <a:rPr lang="en-US" dirty="0"/>
              <a:t>[...]".</a:t>
            </a:r>
          </a:p>
          <a:p>
            <a:pPr marL="0" indent="0" algn="just">
              <a:buFontTx/>
              <a:buNone/>
              <a:defRPr/>
            </a:pPr>
            <a:r>
              <a:rPr lang="en-US" dirty="0"/>
              <a:t>Per riassumere,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Riferimento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anadese</a:t>
            </a:r>
            <a:r>
              <a:rPr lang="en-US" dirty="0" smtClean="0"/>
              <a:t> </a:t>
            </a:r>
            <a:r>
              <a:rPr lang="en-US" dirty="0" smtClean="0"/>
              <a:t>è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attuale</a:t>
            </a:r>
            <a:r>
              <a:rPr lang="en-US" dirty="0" smtClean="0"/>
              <a:t> </a:t>
            </a:r>
            <a:r>
              <a:rPr lang="en-US" dirty="0"/>
              <a:t>perché in un contesto </a:t>
            </a:r>
            <a:r>
              <a:rPr lang="en-US" dirty="0" err="1"/>
              <a:t>costituzionale</a:t>
            </a:r>
            <a:r>
              <a:rPr lang="en-US" dirty="0"/>
              <a:t> </a:t>
            </a:r>
            <a:r>
              <a:rPr lang="en-US" dirty="0" err="1" smtClean="0"/>
              <a:t>privo</a:t>
            </a:r>
            <a:r>
              <a:rPr lang="en-US" dirty="0" smtClean="0"/>
              <a:t> di </a:t>
            </a:r>
            <a:r>
              <a:rPr lang="en-US" dirty="0" err="1" smtClean="0"/>
              <a:t>disposizioni</a:t>
            </a:r>
            <a:r>
              <a:rPr lang="en-US" dirty="0" smtClean="0"/>
              <a:t> in </a:t>
            </a:r>
            <a:r>
              <a:rPr lang="en-US" dirty="0"/>
              <a:t>materia di secessione, la Corte ha riportato la secessione entro i confini del diritto costituzionale.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 noChangeArrowheads="1"/>
          </p:cNvSpPr>
          <p:nvPr>
            <p:ph type="title"/>
          </p:nvPr>
        </p:nvSpPr>
        <p:spPr>
          <a:xfrm>
            <a:off x="107950" y="908050"/>
            <a:ext cx="8567738" cy="433388"/>
          </a:xfrm>
        </p:spPr>
        <p:txBody>
          <a:bodyPr/>
          <a:lstStyle/>
          <a:p>
            <a:r>
              <a:rPr lang="en-GB" altLang="it-IT" dirty="0" err="1" smtClean="0">
                <a:latin typeface="Calibri" panose="020F0502020204030204" pitchFamily="34" charset="0"/>
              </a:rPr>
              <a:t>Modelli</a:t>
            </a:r>
            <a:r>
              <a:rPr lang="en-GB" altLang="it-IT" dirty="0" smtClean="0">
                <a:latin typeface="Calibri" panose="020F0502020204030204" pitchFamily="34" charset="0"/>
              </a:rPr>
              <a:t> e </a:t>
            </a:r>
            <a:r>
              <a:rPr lang="en-GB" altLang="it-IT" dirty="0" err="1" smtClean="0">
                <a:latin typeface="Calibri" panose="020F0502020204030204" pitchFamily="34" charset="0"/>
              </a:rPr>
              <a:t>prassi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sulla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secessione</a:t>
            </a:r>
            <a:r>
              <a:rPr lang="en-GB" altLang="it-IT" dirty="0" smtClean="0">
                <a:latin typeface="Calibri" panose="020F0502020204030204" pitchFamily="34" charset="0"/>
              </a:rPr>
              <a:t> (3)</a:t>
            </a:r>
            <a:endParaRPr lang="it-IT" altLang="it-IT" dirty="0" smtClean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950" y="1341438"/>
            <a:ext cx="8785225" cy="4967287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en-US" sz="2000" dirty="0"/>
              <a:t>Nonostante ciò, quale potrebbe essere la ragione della </a:t>
            </a:r>
            <a:r>
              <a:rPr lang="en-US" sz="2000" dirty="0" smtClean="0"/>
              <a:t>“</a:t>
            </a:r>
            <a:r>
              <a:rPr lang="en-US" sz="2000" dirty="0" err="1" smtClean="0"/>
              <a:t>proceduralizzazione</a:t>
            </a:r>
            <a:r>
              <a:rPr lang="en-US" sz="2000" dirty="0" smtClean="0"/>
              <a:t> </a:t>
            </a:r>
            <a:r>
              <a:rPr lang="en-US" sz="2000" dirty="0"/>
              <a:t>della </a:t>
            </a:r>
            <a:r>
              <a:rPr lang="en-US" sz="2000" dirty="0" err="1" smtClean="0"/>
              <a:t>secessione</a:t>
            </a:r>
            <a:r>
              <a:rPr lang="en-US" sz="2000" dirty="0" smtClean="0"/>
              <a:t>”? </a:t>
            </a:r>
            <a:r>
              <a:rPr lang="en-US" sz="2000" dirty="0"/>
              <a:t>Da un lato, scoraggiare la secessione (</a:t>
            </a:r>
            <a:r>
              <a:rPr lang="en-US" sz="2000" dirty="0" err="1"/>
              <a:t>mostrando</a:t>
            </a:r>
            <a:r>
              <a:rPr lang="en-US" sz="2000" dirty="0"/>
              <a:t> </a:t>
            </a:r>
            <a:r>
              <a:rPr lang="en-US" sz="2000" dirty="0" smtClean="0"/>
              <a:t>“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prezzo</a:t>
            </a:r>
            <a:r>
              <a:rPr lang="en-US" sz="2000" dirty="0" smtClean="0"/>
              <a:t>” della </a:t>
            </a:r>
            <a:r>
              <a:rPr lang="en-US" sz="2000" dirty="0" err="1" smtClean="0"/>
              <a:t>secessione</a:t>
            </a:r>
            <a:r>
              <a:rPr lang="en-US" sz="2000" dirty="0" smtClean="0"/>
              <a:t> </a:t>
            </a:r>
            <a:r>
              <a:rPr lang="en-US" sz="2000" dirty="0" smtClean="0"/>
              <a:t>o </a:t>
            </a:r>
            <a:r>
              <a:rPr lang="en-US" sz="2000" dirty="0" smtClean="0"/>
              <a:t>del </a:t>
            </a:r>
            <a:r>
              <a:rPr lang="en-US" sz="2000" dirty="0" err="1" smtClean="0"/>
              <a:t>recesso</a:t>
            </a:r>
            <a:r>
              <a:rPr lang="en-US" sz="2000" dirty="0" smtClean="0"/>
              <a:t>), </a:t>
            </a:r>
            <a:r>
              <a:rPr lang="en-US" sz="2000" dirty="0"/>
              <a:t>dall'altro, </a:t>
            </a:r>
            <a:r>
              <a:rPr lang="en-US" sz="2000" dirty="0" smtClean="0"/>
              <a:t>‘</a:t>
            </a:r>
            <a:r>
              <a:rPr lang="en-US" sz="2000" dirty="0" err="1" smtClean="0"/>
              <a:t>addomesticare</a:t>
            </a:r>
            <a:r>
              <a:rPr lang="en-US" sz="2000" dirty="0" smtClean="0"/>
              <a:t>’ </a:t>
            </a:r>
            <a:r>
              <a:rPr lang="en-US" sz="2000" dirty="0"/>
              <a:t>la secessione secondo la democrazia e lo stato di diritto, come stabilito dalla Corte </a:t>
            </a:r>
            <a:r>
              <a:rPr lang="en-US" sz="2000" dirty="0" smtClean="0"/>
              <a:t>Suprema </a:t>
            </a:r>
            <a:r>
              <a:rPr lang="en-US" sz="2000" dirty="0" err="1"/>
              <a:t>C</a:t>
            </a:r>
            <a:r>
              <a:rPr lang="en-US" sz="2000" dirty="0" err="1" smtClean="0"/>
              <a:t>anadese</a:t>
            </a:r>
            <a:r>
              <a:rPr lang="en-US" sz="2000" dirty="0" smtClean="0"/>
              <a:t>.</a:t>
            </a:r>
          </a:p>
          <a:p>
            <a:pPr marL="0" indent="0" algn="just">
              <a:buFontTx/>
              <a:buNone/>
              <a:defRPr/>
            </a:pPr>
            <a:r>
              <a:rPr lang="en-US" sz="2000" dirty="0" err="1" smtClean="0"/>
              <a:t>Questo</a:t>
            </a:r>
            <a:r>
              <a:rPr lang="en-US" sz="2000" dirty="0" smtClean="0"/>
              <a:t> ci porta a </a:t>
            </a:r>
            <a:r>
              <a:rPr lang="en-US" sz="2000" dirty="0" err="1" smtClean="0"/>
              <a:t>capire</a:t>
            </a:r>
            <a:r>
              <a:rPr lang="en-US" sz="2000" dirty="0" smtClean="0"/>
              <a:t> e </a:t>
            </a:r>
            <a:r>
              <a:rPr lang="en-US" sz="2000" dirty="0" err="1" smtClean="0"/>
              <a:t>classificare</a:t>
            </a:r>
            <a:r>
              <a:rPr lang="en-US" sz="2000" dirty="0" smtClean="0"/>
              <a:t> </a:t>
            </a:r>
            <a:r>
              <a:rPr lang="en-US" sz="2000" dirty="0" smtClean="0"/>
              <a:t>i </a:t>
            </a:r>
            <a:r>
              <a:rPr lang="en-US" sz="2000" dirty="0" err="1" smtClean="0"/>
              <a:t>modi</a:t>
            </a:r>
            <a:r>
              <a:rPr lang="en-US" sz="2000" dirty="0" smtClean="0"/>
              <a:t> in cui </a:t>
            </a:r>
            <a:r>
              <a:rPr lang="en-US" sz="2000" dirty="0" err="1" smtClean="0"/>
              <a:t>costituzionalizzare</a:t>
            </a:r>
            <a:r>
              <a:rPr lang="en-US" sz="2000" dirty="0" smtClean="0"/>
              <a:t> la </a:t>
            </a:r>
            <a:r>
              <a:rPr lang="en-US" sz="2000" dirty="0" err="1" smtClean="0"/>
              <a:t>secessione</a:t>
            </a:r>
            <a:r>
              <a:rPr lang="en-US" sz="2000" dirty="0" smtClean="0"/>
              <a:t>. </a:t>
            </a:r>
            <a:r>
              <a:rPr lang="en-US" sz="2000" dirty="0" smtClean="0"/>
              <a:t>Ci </a:t>
            </a:r>
            <a:r>
              <a:rPr lang="en-US" sz="2000" dirty="0" err="1" smtClean="0"/>
              <a:t>possono</a:t>
            </a:r>
            <a:r>
              <a:rPr lang="en-US" sz="2000" dirty="0" smtClean="0"/>
              <a:t> </a:t>
            </a:r>
            <a:r>
              <a:rPr lang="en-US" sz="2000" dirty="0" err="1" smtClean="0"/>
              <a:t>essere</a:t>
            </a:r>
            <a:r>
              <a:rPr lang="en-US" sz="2000" dirty="0" smtClean="0"/>
              <a:t>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approcci</a:t>
            </a:r>
            <a:r>
              <a:rPr lang="en-US" sz="2000" dirty="0" smtClean="0"/>
              <a:t> </a:t>
            </a:r>
            <a:r>
              <a:rPr lang="en-US" sz="2000" dirty="0" err="1" smtClean="0"/>
              <a:t>nel</a:t>
            </a:r>
            <a:r>
              <a:rPr lang="en-US" sz="2000" dirty="0" smtClean="0"/>
              <a:t> </a:t>
            </a:r>
            <a:r>
              <a:rPr lang="en-US" sz="2000" dirty="0" err="1" smtClean="0"/>
              <a:t>costituzionalizzare</a:t>
            </a:r>
            <a:r>
              <a:rPr lang="en-US" sz="2000" dirty="0" smtClean="0"/>
              <a:t> la </a:t>
            </a:r>
            <a:r>
              <a:rPr lang="en-US" sz="2000" dirty="0" err="1" smtClean="0"/>
              <a:t>secessione</a:t>
            </a:r>
            <a:r>
              <a:rPr lang="en-US" sz="2000" dirty="0" smtClean="0"/>
              <a:t>:</a:t>
            </a:r>
          </a:p>
          <a:p>
            <a:pPr marL="0" indent="0" algn="just">
              <a:buFontTx/>
              <a:buNone/>
              <a:defRPr/>
            </a:pPr>
            <a:endParaRPr lang="en-US" sz="2000" dirty="0"/>
          </a:p>
          <a:p>
            <a:pPr marL="514350" indent="-514350" algn="just">
              <a:buFontTx/>
              <a:buAutoNum type="romanLcParenR"/>
              <a:defRPr/>
            </a:pPr>
            <a:r>
              <a:rPr lang="en-US" sz="2000" dirty="0" err="1" smtClean="0"/>
              <a:t>riconoscere</a:t>
            </a:r>
            <a:r>
              <a:rPr lang="en-US" sz="2000" dirty="0" smtClean="0"/>
              <a:t> </a:t>
            </a:r>
            <a:r>
              <a:rPr lang="en-US" sz="2000" dirty="0"/>
              <a:t>un principio </a:t>
            </a:r>
            <a:r>
              <a:rPr lang="en-US" sz="2000" dirty="0" smtClean="0"/>
              <a:t>di </a:t>
            </a:r>
            <a:r>
              <a:rPr lang="en-US" sz="2000" dirty="0" err="1"/>
              <a:t>diritto</a:t>
            </a:r>
            <a:r>
              <a:rPr lang="en-US" sz="2000" dirty="0"/>
              <a:t> </a:t>
            </a:r>
            <a:r>
              <a:rPr lang="en-US" sz="2000" dirty="0" err="1" smtClean="0"/>
              <a:t>alla</a:t>
            </a:r>
            <a:r>
              <a:rPr lang="en-US" sz="2000" dirty="0" smtClean="0"/>
              <a:t> </a:t>
            </a:r>
            <a:r>
              <a:rPr lang="en-US" sz="2000" dirty="0"/>
              <a:t>secessione;</a:t>
            </a:r>
          </a:p>
          <a:p>
            <a:pPr marL="514350" indent="-514350" algn="just">
              <a:buFontTx/>
              <a:buAutoNum type="romanLcParenR"/>
              <a:defRPr/>
            </a:pPr>
            <a:r>
              <a:rPr lang="en-US" sz="2000" dirty="0" err="1" smtClean="0"/>
              <a:t>stabilire</a:t>
            </a:r>
            <a:r>
              <a:rPr lang="en-US" sz="2000" dirty="0" smtClean="0"/>
              <a:t> </a:t>
            </a:r>
            <a:r>
              <a:rPr lang="en-US" sz="2000" dirty="0"/>
              <a:t>una procedura dettagliata per la secessione; o</a:t>
            </a:r>
          </a:p>
          <a:p>
            <a:pPr marL="514350" indent="-514350" algn="just">
              <a:buFontTx/>
              <a:buAutoNum type="romanLcParenR"/>
              <a:defRPr/>
            </a:pPr>
            <a:r>
              <a:rPr lang="en-US" sz="2000" dirty="0" err="1" smtClean="0"/>
              <a:t>interpretare</a:t>
            </a:r>
            <a:r>
              <a:rPr lang="en-US" sz="2000" dirty="0" smtClean="0"/>
              <a:t> </a:t>
            </a:r>
            <a:r>
              <a:rPr lang="en-US" sz="2000" dirty="0"/>
              <a:t>una costituzione in </a:t>
            </a:r>
            <a:r>
              <a:rPr lang="en-US" sz="2000" dirty="0" err="1" smtClean="0"/>
              <a:t>modo</a:t>
            </a:r>
            <a:r>
              <a:rPr lang="en-US" sz="2000" dirty="0" smtClean="0"/>
              <a:t> da “</a:t>
            </a:r>
            <a:r>
              <a:rPr lang="en-US" sz="2000" dirty="0" err="1" smtClean="0"/>
              <a:t>leggervi</a:t>
            </a:r>
            <a:r>
              <a:rPr lang="en-US" sz="2000" dirty="0" smtClean="0"/>
              <a:t>” un </a:t>
            </a:r>
            <a:r>
              <a:rPr lang="en-US" sz="2000" dirty="0"/>
              <a:t>diritto o una procedura di secessione.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 noChangeArrowheads="1"/>
          </p:cNvSpPr>
          <p:nvPr>
            <p:ph type="title"/>
          </p:nvPr>
        </p:nvSpPr>
        <p:spPr>
          <a:xfrm>
            <a:off x="107950" y="908050"/>
            <a:ext cx="8567738" cy="433388"/>
          </a:xfrm>
        </p:spPr>
        <p:txBody>
          <a:bodyPr/>
          <a:lstStyle/>
          <a:p>
            <a:r>
              <a:rPr lang="en-GB" altLang="it-IT" smtClean="0">
                <a:latin typeface="Calibri" panose="020F0502020204030204" pitchFamily="34" charset="0"/>
              </a:rPr>
              <a:t>Modelli e pratiche di secessione (4)</a:t>
            </a:r>
            <a:endParaRPr lang="it-IT" altLang="it-IT" smtClean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14288" y="981075"/>
            <a:ext cx="8978901" cy="5327650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en-US" sz="2000" dirty="0"/>
          </a:p>
          <a:p>
            <a:pPr marL="514350" indent="-514350" algn="just">
              <a:buFont typeface="+mj-lt"/>
              <a:buAutoNum type="romanUcPeriod"/>
              <a:defRPr/>
            </a:pPr>
            <a:endParaRPr lang="en-US" sz="2000" b="1" dirty="0"/>
          </a:p>
          <a:p>
            <a:pPr marL="514350" indent="-514350" algn="just">
              <a:buFont typeface="+mj-lt"/>
              <a:buAutoNum type="romanUcPeriod"/>
              <a:defRPr/>
            </a:pPr>
            <a:endParaRPr lang="en-US" sz="2000" b="1" dirty="0"/>
          </a:p>
          <a:p>
            <a:pPr marL="720000" indent="-514350" algn="just">
              <a:spcBef>
                <a:spcPts val="600"/>
              </a:spcBef>
              <a:buFont typeface="+mj-lt"/>
              <a:buAutoNum type="romanUcPeriod"/>
              <a:defRPr/>
            </a:pPr>
            <a:r>
              <a:rPr lang="en-US" b="1" dirty="0" err="1" smtClean="0"/>
              <a:t>Riconoscere</a:t>
            </a:r>
            <a:r>
              <a:rPr lang="en-US" b="1" dirty="0" smtClean="0"/>
              <a:t> </a:t>
            </a:r>
            <a:r>
              <a:rPr lang="en-US" b="1" dirty="0"/>
              <a:t>un principio </a:t>
            </a:r>
            <a:r>
              <a:rPr lang="en-US" b="1" dirty="0" smtClean="0"/>
              <a:t>di </a:t>
            </a:r>
            <a:r>
              <a:rPr lang="en-US" b="1" dirty="0" err="1"/>
              <a:t>diritto</a:t>
            </a:r>
            <a:r>
              <a:rPr lang="en-US" b="1" dirty="0"/>
              <a:t> </a:t>
            </a:r>
            <a:r>
              <a:rPr lang="en-US" b="1" dirty="0" err="1" smtClean="0"/>
              <a:t>alla</a:t>
            </a:r>
            <a:r>
              <a:rPr lang="en-US" b="1" dirty="0" smtClean="0"/>
              <a:t> </a:t>
            </a:r>
            <a:r>
              <a:rPr lang="en-US" b="1" dirty="0"/>
              <a:t>secessione. </a:t>
            </a:r>
            <a:r>
              <a:rPr lang="en-US" b="1" dirty="0" err="1" smtClean="0"/>
              <a:t>Qualche</a:t>
            </a:r>
            <a:r>
              <a:rPr lang="en-US" b="1" dirty="0" smtClean="0"/>
              <a:t> </a:t>
            </a:r>
            <a:r>
              <a:rPr lang="en-US" b="1" dirty="0" err="1" smtClean="0"/>
              <a:t>esempio</a:t>
            </a:r>
            <a:r>
              <a:rPr lang="en-US" b="1" dirty="0" smtClean="0"/>
              <a:t>:</a:t>
            </a:r>
            <a:endParaRPr lang="en-US" b="1" dirty="0"/>
          </a:p>
          <a:p>
            <a:pPr marL="914400" lvl="1" indent="-514350" algn="just">
              <a:defRPr/>
            </a:pPr>
            <a:endParaRPr lang="en-US" sz="1800" dirty="0"/>
          </a:p>
          <a:p>
            <a:pPr marL="914400" lvl="1" indent="-514350" algn="just">
              <a:defRPr/>
            </a:pPr>
            <a:r>
              <a:rPr lang="en-US" sz="1800" dirty="0"/>
              <a:t>la Costituzione dell'Unione Sovietica del 1924 e del 1977. L'articolo 72 di </a:t>
            </a:r>
            <a:r>
              <a:rPr lang="en-US" sz="1800" dirty="0" err="1" smtClean="0"/>
              <a:t>quest’ultima</a:t>
            </a:r>
            <a:r>
              <a:rPr lang="en-US" sz="1800" dirty="0" smtClean="0"/>
              <a:t> </a:t>
            </a:r>
            <a:r>
              <a:rPr lang="en-US" sz="1800" dirty="0"/>
              <a:t>affermava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smtClean="0"/>
              <a:t>“</a:t>
            </a:r>
            <a:r>
              <a:rPr lang="en-US" sz="1800" dirty="0" err="1" smtClean="0"/>
              <a:t>ogni</a:t>
            </a:r>
            <a:r>
              <a:rPr lang="en-US" sz="1800" dirty="0" smtClean="0"/>
              <a:t> </a:t>
            </a:r>
            <a:r>
              <a:rPr lang="en-US" sz="1800" dirty="0"/>
              <a:t>repubblica è libera di </a:t>
            </a:r>
            <a:r>
              <a:rPr lang="en-US" sz="1800" dirty="0" err="1"/>
              <a:t>secedere</a:t>
            </a:r>
            <a:r>
              <a:rPr lang="en-US" sz="1800" dirty="0"/>
              <a:t> </a:t>
            </a:r>
            <a:r>
              <a:rPr lang="en-US" sz="1800" dirty="0" err="1" smtClean="0"/>
              <a:t>dall'URSS</a:t>
            </a:r>
            <a:r>
              <a:rPr lang="en-US" sz="1800" dirty="0" smtClean="0"/>
              <a:t>”</a:t>
            </a:r>
            <a:endParaRPr lang="en-US" sz="1800" dirty="0"/>
          </a:p>
          <a:p>
            <a:pPr marL="914400" lvl="1" indent="-514350" algn="just">
              <a:defRPr/>
            </a:pPr>
            <a:r>
              <a:rPr lang="en-US" sz="1800" dirty="0"/>
              <a:t>la Costituzione del Myanmar del 1947, ha riconosciuto </a:t>
            </a:r>
            <a:r>
              <a:rPr lang="en-US" sz="1800" dirty="0" err="1"/>
              <a:t>che</a:t>
            </a:r>
            <a:r>
              <a:rPr lang="en-US" sz="1800" dirty="0"/>
              <a:t> </a:t>
            </a:r>
            <a:r>
              <a:rPr lang="en-US" sz="1800" dirty="0" smtClean="0"/>
              <a:t>“</a:t>
            </a:r>
            <a:r>
              <a:rPr lang="en-US" sz="1800" dirty="0" err="1" smtClean="0"/>
              <a:t>ogni</a:t>
            </a:r>
            <a:r>
              <a:rPr lang="en-US" sz="1800" dirty="0" smtClean="0"/>
              <a:t> </a:t>
            </a:r>
            <a:r>
              <a:rPr lang="en-US" sz="1800" dirty="0"/>
              <a:t>Stato ha il diritto di </a:t>
            </a:r>
            <a:r>
              <a:rPr lang="en-US" sz="1800" dirty="0" err="1"/>
              <a:t>separarsi</a:t>
            </a:r>
            <a:r>
              <a:rPr lang="en-US" sz="1800" dirty="0"/>
              <a:t> </a:t>
            </a:r>
            <a:r>
              <a:rPr lang="en-US" sz="1800" dirty="0" err="1" smtClean="0"/>
              <a:t>dall'Unione</a:t>
            </a:r>
            <a:r>
              <a:rPr lang="en-US" sz="1800" dirty="0" smtClean="0"/>
              <a:t>”</a:t>
            </a:r>
            <a:endParaRPr lang="en-US" sz="1800" dirty="0"/>
          </a:p>
          <a:p>
            <a:pPr marL="914400" lvl="1" indent="-514350" algn="just">
              <a:defRPr/>
            </a:pPr>
            <a:r>
              <a:rPr lang="en-US" sz="1800" dirty="0"/>
              <a:t>l'ex Unione di Serbia e Montenegro includeva il diritto di </a:t>
            </a:r>
            <a:r>
              <a:rPr lang="en-US" sz="1800" dirty="0" smtClean="0"/>
              <a:t>“</a:t>
            </a:r>
            <a:r>
              <a:rPr lang="en-US" sz="1800" dirty="0" err="1" smtClean="0"/>
              <a:t>rompere</a:t>
            </a:r>
            <a:r>
              <a:rPr lang="en-US" sz="1800" dirty="0" smtClean="0"/>
              <a:t>” </a:t>
            </a:r>
            <a:r>
              <a:rPr lang="en-US" sz="1800" dirty="0" err="1"/>
              <a:t>l'Unione</a:t>
            </a:r>
            <a:r>
              <a:rPr lang="en-US" sz="1800" dirty="0"/>
              <a:t> </a:t>
            </a:r>
            <a:r>
              <a:rPr lang="en-US" sz="1800" dirty="0" err="1" smtClean="0"/>
              <a:t>Statale</a:t>
            </a:r>
            <a:r>
              <a:rPr lang="en-US" sz="1800" dirty="0"/>
              <a:t>, stabilendo solo la necessità di un referendum (articolo 60).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 noChangeArrowheads="1"/>
          </p:cNvSpPr>
          <p:nvPr>
            <p:ph type="title"/>
          </p:nvPr>
        </p:nvSpPr>
        <p:spPr>
          <a:xfrm>
            <a:off x="107950" y="908050"/>
            <a:ext cx="8567738" cy="433388"/>
          </a:xfrm>
        </p:spPr>
        <p:txBody>
          <a:bodyPr/>
          <a:lstStyle/>
          <a:p>
            <a:r>
              <a:rPr lang="en-GB" altLang="it-IT" smtClean="0">
                <a:latin typeface="Calibri" panose="020F0502020204030204" pitchFamily="34" charset="0"/>
              </a:rPr>
              <a:t>Modelli e pratiche di secessione (5)</a:t>
            </a:r>
            <a:endParaRPr lang="it-IT" altLang="it-IT" smtClean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388" y="920750"/>
            <a:ext cx="8785225" cy="5029200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en-US" sz="2000" dirty="0"/>
          </a:p>
          <a:p>
            <a:pPr marL="514350" indent="-514350" algn="just">
              <a:buFont typeface="+mj-lt"/>
              <a:buAutoNum type="romanUcPeriod" startAt="2"/>
              <a:defRPr/>
            </a:pPr>
            <a:endParaRPr lang="en-US" b="1" dirty="0"/>
          </a:p>
          <a:p>
            <a:pPr marL="514350" indent="-514350" algn="just">
              <a:buFont typeface="+mj-lt"/>
              <a:buAutoNum type="romanUcPeriod" startAt="2"/>
              <a:defRPr/>
            </a:pPr>
            <a:r>
              <a:rPr lang="en-US" b="1" dirty="0"/>
              <a:t>Stabilire una procedura dettagliata per la secessione:</a:t>
            </a:r>
          </a:p>
          <a:p>
            <a:pPr marL="0" lvl="1" indent="0" algn="just">
              <a:spcBef>
                <a:spcPts val="600"/>
              </a:spcBef>
              <a:buFontTx/>
              <a:buNone/>
              <a:defRPr/>
            </a:pPr>
            <a:r>
              <a:rPr lang="en-US" sz="1800" dirty="0"/>
              <a:t>Oltre al Canada e alla Brexit ci sono altre esperienze costituzionali rilevanti.</a:t>
            </a:r>
          </a:p>
          <a:p>
            <a:pPr marL="0" lvl="1" indent="0" algn="just">
              <a:spcBef>
                <a:spcPts val="600"/>
              </a:spcBef>
              <a:buFontTx/>
              <a:buNone/>
              <a:defRPr/>
            </a:pPr>
            <a:r>
              <a:rPr lang="en-US" sz="1600" dirty="0"/>
              <a:t>A questo scopo, l'</a:t>
            </a:r>
            <a:r>
              <a:rPr lang="en-US" sz="1600" b="1" dirty="0"/>
              <a:t>articolo 39 </a:t>
            </a:r>
            <a:r>
              <a:rPr lang="en-US" sz="1600" dirty="0"/>
              <a:t>concede il diritto di secessione a </a:t>
            </a:r>
            <a:r>
              <a:rPr lang="en-US" sz="1600" dirty="0" err="1"/>
              <a:t>qualsiasi</a:t>
            </a:r>
            <a:r>
              <a:rPr lang="en-US" sz="1600" dirty="0"/>
              <a:t> </a:t>
            </a:r>
            <a:r>
              <a:rPr lang="en-US" sz="1600" dirty="0" err="1" smtClean="0"/>
              <a:t>nazione</a:t>
            </a:r>
            <a:r>
              <a:rPr lang="en-US" sz="1600" dirty="0"/>
              <a:t>, </a:t>
            </a:r>
            <a:r>
              <a:rPr lang="en-US" sz="1600" dirty="0" err="1" smtClean="0"/>
              <a:t>nazionalità</a:t>
            </a:r>
            <a:r>
              <a:rPr lang="en-US" sz="1600" dirty="0" smtClean="0"/>
              <a:t> </a:t>
            </a:r>
            <a:r>
              <a:rPr lang="en-US" sz="1600" dirty="0"/>
              <a:t>o </a:t>
            </a:r>
            <a:r>
              <a:rPr lang="en-US" sz="1600" dirty="0" err="1" smtClean="0"/>
              <a:t>popolo</a:t>
            </a:r>
            <a:r>
              <a:rPr lang="en-US" sz="1600" dirty="0" smtClean="0"/>
              <a:t> </a:t>
            </a:r>
            <a:r>
              <a:rPr lang="en-US" sz="1600" dirty="0"/>
              <a:t>dell'Etiopia. </a:t>
            </a:r>
            <a:r>
              <a:rPr lang="en-US" sz="1600" dirty="0" smtClean="0"/>
              <a:t>“Il </a:t>
            </a:r>
            <a:r>
              <a:rPr lang="en-US" sz="1600" dirty="0"/>
              <a:t>diritto all'autodeterminazione, compresa la secessione, di </a:t>
            </a:r>
            <a:r>
              <a:rPr lang="en-US" sz="1600" dirty="0" err="1"/>
              <a:t>ogni</a:t>
            </a:r>
            <a:r>
              <a:rPr lang="en-US" sz="1600" dirty="0"/>
              <a:t> </a:t>
            </a:r>
            <a:r>
              <a:rPr lang="en-US" sz="1600" dirty="0" err="1" smtClean="0"/>
              <a:t>Nazione</a:t>
            </a:r>
            <a:r>
              <a:rPr lang="en-US" sz="1600" dirty="0"/>
              <a:t>, </a:t>
            </a:r>
            <a:r>
              <a:rPr lang="en-US" sz="1600" dirty="0" err="1" smtClean="0"/>
              <a:t>Nazionalità</a:t>
            </a:r>
            <a:r>
              <a:rPr lang="en-US" sz="1600" dirty="0" smtClean="0"/>
              <a:t> </a:t>
            </a:r>
            <a:r>
              <a:rPr lang="en-US" sz="1600" dirty="0"/>
              <a:t>e </a:t>
            </a:r>
            <a:r>
              <a:rPr lang="en-US" sz="1600" dirty="0" err="1" smtClean="0"/>
              <a:t>Popolo</a:t>
            </a:r>
            <a:r>
              <a:rPr lang="en-US" sz="1600" dirty="0" smtClean="0"/>
              <a:t> </a:t>
            </a:r>
            <a:r>
              <a:rPr lang="en-US" sz="1600" dirty="0"/>
              <a:t>entra in vigore":</a:t>
            </a:r>
          </a:p>
          <a:p>
            <a:pPr marL="0" lvl="1" indent="0" algn="just">
              <a:buFontTx/>
              <a:buNone/>
              <a:defRPr/>
            </a:pPr>
            <a:endParaRPr lang="en-US" sz="1400" dirty="0"/>
          </a:p>
          <a:p>
            <a:pPr marL="342900" lvl="1" indent="-342900" algn="just">
              <a:buFontTx/>
              <a:buAutoNum type="alphaLcParenBoth"/>
              <a:defRPr/>
            </a:pPr>
            <a:r>
              <a:rPr lang="en-US" sz="1600" dirty="0"/>
              <a:t>Quando una richiesta di secessione è stata approvata da una maggioranza di due terzi dei membri del Consiglio legislativo della </a:t>
            </a:r>
            <a:r>
              <a:rPr lang="en-US" sz="1600" dirty="0" err="1" smtClean="0"/>
              <a:t>nazione</a:t>
            </a:r>
            <a:r>
              <a:rPr lang="en-US" sz="1600" dirty="0"/>
              <a:t>, </a:t>
            </a:r>
            <a:r>
              <a:rPr lang="en-US" sz="1600" dirty="0" err="1" smtClean="0"/>
              <a:t>nazionalità</a:t>
            </a:r>
            <a:r>
              <a:rPr lang="en-US" sz="1600" dirty="0" smtClean="0"/>
              <a:t> </a:t>
            </a:r>
            <a:r>
              <a:rPr lang="en-US" sz="1600" dirty="0"/>
              <a:t>o </a:t>
            </a:r>
            <a:r>
              <a:rPr lang="en-US" sz="1600" dirty="0" err="1" smtClean="0"/>
              <a:t>popolo</a:t>
            </a:r>
            <a:r>
              <a:rPr lang="en-US" sz="1600" dirty="0" smtClean="0"/>
              <a:t> </a:t>
            </a:r>
            <a:r>
              <a:rPr lang="en-US" sz="1600" dirty="0"/>
              <a:t>interessato;</a:t>
            </a:r>
          </a:p>
          <a:p>
            <a:pPr marL="342900" lvl="1" indent="-342900" algn="just">
              <a:buFontTx/>
              <a:buAutoNum type="alphaLcParenBoth"/>
              <a:defRPr/>
            </a:pPr>
            <a:r>
              <a:rPr lang="en-US" sz="1600" dirty="0"/>
              <a:t>Quando il governo federale ha organizzato un referendum, che deve svolgersi entro tre anni dal momento in cui ha ricevuto la decisione di secessione del consiglio interessato; </a:t>
            </a:r>
          </a:p>
          <a:p>
            <a:pPr marL="342900" lvl="1" indent="-342900" algn="just">
              <a:buFontTx/>
              <a:buAutoNum type="alphaLcParenBoth"/>
              <a:defRPr/>
            </a:pPr>
            <a:r>
              <a:rPr lang="en-US" sz="1600" dirty="0"/>
              <a:t>Quando la richiesta di secessione è sostenuta dal voto della maggioranza nel referendum; </a:t>
            </a:r>
          </a:p>
          <a:p>
            <a:pPr marL="342900" lvl="1" indent="-342900" algn="just">
              <a:buFontTx/>
              <a:buAutoNum type="alphaLcParenBoth"/>
              <a:defRPr/>
            </a:pPr>
            <a:r>
              <a:rPr lang="en-US" sz="1600" dirty="0"/>
              <a:t>Quando il governo federale avrà trasferito i suoi poteri al consiglio della nazione, nazionalità o popolo che ha votato per la secessione; e </a:t>
            </a:r>
          </a:p>
          <a:p>
            <a:pPr marL="342900" lvl="1" indent="-342900" algn="just">
              <a:buFontTx/>
              <a:buAutoNum type="alphaLcParenBoth"/>
              <a:defRPr/>
            </a:pPr>
            <a:r>
              <a:rPr lang="en-US" sz="1600" dirty="0"/>
              <a:t>Quando la </a:t>
            </a:r>
            <a:r>
              <a:rPr lang="en-US" sz="1600" dirty="0" err="1"/>
              <a:t>divisione</a:t>
            </a:r>
            <a:r>
              <a:rPr lang="en-US" sz="1600" dirty="0"/>
              <a:t> </a:t>
            </a:r>
            <a:r>
              <a:rPr lang="en-US" sz="1600" dirty="0" err="1" smtClean="0"/>
              <a:t>degli</a:t>
            </a:r>
            <a:r>
              <a:rPr lang="en-US" sz="1600" dirty="0" smtClean="0"/>
              <a:t> </a:t>
            </a:r>
            <a:r>
              <a:rPr lang="en-US" sz="1600" dirty="0" err="1" smtClean="0"/>
              <a:t>attivi</a:t>
            </a:r>
            <a:r>
              <a:rPr lang="en-US" sz="1600" dirty="0" smtClean="0"/>
              <a:t> è </a:t>
            </a:r>
            <a:r>
              <a:rPr lang="en-US" sz="1600" dirty="0" err="1" smtClean="0"/>
              <a:t>effettuata</a:t>
            </a:r>
            <a:r>
              <a:rPr lang="en-US" sz="1600" dirty="0" smtClean="0"/>
              <a:t> </a:t>
            </a:r>
            <a:r>
              <a:rPr lang="en-US" sz="1600" dirty="0"/>
              <a:t>in un modo prescritto dalla legge.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olo 1"/>
          <p:cNvSpPr>
            <a:spLocks noGrp="1" noChangeArrowheads="1"/>
          </p:cNvSpPr>
          <p:nvPr>
            <p:ph type="title"/>
          </p:nvPr>
        </p:nvSpPr>
        <p:spPr>
          <a:xfrm>
            <a:off x="179388" y="1125538"/>
            <a:ext cx="8496300" cy="504825"/>
          </a:xfrm>
        </p:spPr>
        <p:txBody>
          <a:bodyPr/>
          <a:lstStyle/>
          <a:p>
            <a:pPr algn="ctr"/>
            <a:r>
              <a:rPr lang="it-IT" altLang="it-IT" sz="2800" smtClean="0">
                <a:latin typeface="Calibri" panose="020F0502020204030204" pitchFamily="34" charset="0"/>
              </a:rPr>
              <a:t>Beniamino Caravita di Toritto</a:t>
            </a:r>
            <a:br>
              <a:rPr lang="it-IT" altLang="it-IT" sz="2800" smtClean="0">
                <a:latin typeface="Calibri" panose="020F0502020204030204" pitchFamily="34" charset="0"/>
              </a:rPr>
            </a:br>
            <a:r>
              <a:rPr lang="it-IT" altLang="it-IT" smtClean="0">
                <a:latin typeface="Calibri" panose="020F0502020204030204" pitchFamily="34" charset="0"/>
              </a:rPr>
              <a:t>Professore Ordinario in Istituzioni di diritto pubblico, Sapienza Università di Roma, AIGE.</a:t>
            </a:r>
            <a:endParaRPr lang="it-IT" altLang="it-IT" sz="2800" smtClean="0">
              <a:latin typeface="Calibri" panose="020F0502020204030204" pitchFamily="34" charset="0"/>
            </a:endParaRPr>
          </a:p>
        </p:txBody>
      </p:sp>
      <p:sp>
        <p:nvSpPr>
          <p:cNvPr id="6146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395288" y="3429000"/>
            <a:ext cx="8280400" cy="2438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it-IT" altLang="it-IT" sz="3600" b="1" smtClean="0">
                <a:latin typeface="Calibri" panose="020F0502020204030204" pitchFamily="34" charset="0"/>
              </a:rPr>
              <a:t>L'articolo 50 TUE e i processi di secessione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 noChangeArrowheads="1"/>
          </p:cNvSpPr>
          <p:nvPr>
            <p:ph type="title"/>
          </p:nvPr>
        </p:nvSpPr>
        <p:spPr>
          <a:xfrm>
            <a:off x="323850" y="1125538"/>
            <a:ext cx="8351838" cy="504825"/>
          </a:xfrm>
        </p:spPr>
        <p:txBody>
          <a:bodyPr/>
          <a:lstStyle/>
          <a:p>
            <a:r>
              <a:rPr lang="en-US" altLang="it-IT" smtClean="0">
                <a:latin typeface="Calibri" panose="020F0502020204030204" pitchFamily="34" charset="0"/>
              </a:rPr>
              <a:t>Modelli e pratiche di secessione (6)</a:t>
            </a:r>
            <a:endParaRPr lang="it-IT" altLang="it-IT" smtClean="0"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752600"/>
            <a:ext cx="8351838" cy="4114800"/>
          </a:xfrm>
        </p:spPr>
        <p:txBody>
          <a:bodyPr/>
          <a:lstStyle/>
          <a:p>
            <a:pPr marL="514350" indent="-514350">
              <a:buFont typeface="+mj-lt"/>
              <a:buAutoNum type="romanUcPeriod" startAt="3"/>
              <a:defRPr/>
            </a:pPr>
            <a:r>
              <a:rPr lang="en-US" b="1" dirty="0"/>
              <a:t>Interpretare una costituzione in modo da "leggervi" un </a:t>
            </a:r>
            <a:r>
              <a:rPr lang="en-US" b="1" dirty="0" err="1" smtClean="0"/>
              <a:t>diritto</a:t>
            </a:r>
            <a:r>
              <a:rPr lang="en-US" b="1" dirty="0" smtClean="0"/>
              <a:t> a, </a:t>
            </a:r>
            <a:r>
              <a:rPr lang="en-US" b="1" dirty="0"/>
              <a:t>o una </a:t>
            </a:r>
            <a:r>
              <a:rPr lang="en-US" b="1" dirty="0" err="1"/>
              <a:t>procedura</a:t>
            </a:r>
            <a:r>
              <a:rPr lang="en-US" b="1" dirty="0"/>
              <a:t> </a:t>
            </a:r>
            <a:r>
              <a:rPr lang="en-US" b="1" dirty="0" smtClean="0"/>
              <a:t>per, la </a:t>
            </a:r>
            <a:r>
              <a:rPr lang="en-US" b="1" dirty="0"/>
              <a:t>secessione.</a:t>
            </a:r>
          </a:p>
          <a:p>
            <a:pPr marL="0" indent="0" algn="just">
              <a:buFontTx/>
              <a:buNone/>
              <a:defRPr/>
            </a:pPr>
            <a:r>
              <a:rPr lang="en-US" sz="2000" dirty="0"/>
              <a:t>L'esempio di tale approccio è rappresentato dalla Francia e dai territori d'oltremare. Tornando alla Costituzione del 1958, troviamo l'articolo 76, che prevedeva un periodo di quattro mesi durante il quale i territori d'oltremare potevano scegliere se restare o </a:t>
            </a:r>
            <a:r>
              <a:rPr lang="en-US" sz="2000" dirty="0" err="1" smtClean="0"/>
              <a:t>separarsi</a:t>
            </a:r>
            <a:r>
              <a:rPr lang="en-US" sz="2000" dirty="0" smtClean="0"/>
              <a:t> </a:t>
            </a:r>
            <a:r>
              <a:rPr lang="en-US" sz="2000" dirty="0"/>
              <a:t>e diventare indipendenti. Anche se il diritto alla secessione era </a:t>
            </a:r>
            <a:r>
              <a:rPr lang="en-US" sz="2000" dirty="0" err="1" smtClean="0"/>
              <a:t>venuto</a:t>
            </a:r>
            <a:r>
              <a:rPr lang="en-US" sz="2000" dirty="0" smtClean="0"/>
              <a:t> </a:t>
            </a:r>
            <a:r>
              <a:rPr lang="en-US" sz="2000" dirty="0" err="1" smtClean="0"/>
              <a:t>meno</a:t>
            </a:r>
            <a:r>
              <a:rPr lang="en-US" sz="2000" dirty="0" smtClean="0"/>
              <a:t>, </a:t>
            </a:r>
            <a:r>
              <a:rPr lang="en-US" sz="2000" dirty="0" err="1" smtClean="0"/>
              <a:t>una</a:t>
            </a:r>
            <a:r>
              <a:rPr lang="en-US" sz="2000" dirty="0" smtClean="0"/>
              <a:t> parte della </a:t>
            </a:r>
            <a:r>
              <a:rPr lang="en-US" sz="2000" dirty="0" err="1" smtClean="0"/>
              <a:t>giurisprudenza</a:t>
            </a:r>
            <a:r>
              <a:rPr lang="en-US" sz="2000" dirty="0" smtClean="0"/>
              <a:t> continua </a:t>
            </a:r>
            <a:r>
              <a:rPr lang="en-US" sz="2000" dirty="0" smtClean="0"/>
              <a:t>a </a:t>
            </a:r>
            <a:r>
              <a:rPr lang="en-US" sz="2000" dirty="0" err="1" smtClean="0"/>
              <a:t>considerare</a:t>
            </a:r>
            <a:r>
              <a:rPr lang="en-US" sz="2000" dirty="0" smtClean="0"/>
              <a:t> </a:t>
            </a:r>
            <a:r>
              <a:rPr lang="en-US" sz="2000" dirty="0" err="1"/>
              <a:t>questo</a:t>
            </a:r>
            <a:r>
              <a:rPr lang="en-US" sz="2000" dirty="0"/>
              <a:t> </a:t>
            </a:r>
            <a:r>
              <a:rPr lang="en-US" sz="2000" dirty="0" err="1" smtClean="0"/>
              <a:t>diritto</a:t>
            </a:r>
            <a:r>
              <a:rPr lang="en-US" sz="2000" dirty="0" smtClean="0"/>
              <a:t> come </a:t>
            </a:r>
            <a:r>
              <a:rPr lang="en-US" sz="2000" dirty="0" err="1" smtClean="0"/>
              <a:t>esistente</a:t>
            </a:r>
            <a:r>
              <a:rPr lang="en-US" sz="2000" dirty="0" smtClean="0"/>
              <a:t>. </a:t>
            </a:r>
            <a:r>
              <a:rPr lang="en-US" sz="2000" dirty="0" smtClean="0"/>
              <a:t>La </a:t>
            </a:r>
            <a:r>
              <a:rPr lang="en-US" sz="2000" dirty="0" smtClean="0"/>
              <a:t>base </a:t>
            </a:r>
            <a:r>
              <a:rPr lang="en-US" sz="2000" dirty="0" err="1" smtClean="0"/>
              <a:t>giuridica</a:t>
            </a:r>
            <a:r>
              <a:rPr lang="en-US" sz="2000" dirty="0" smtClean="0"/>
              <a:t> </a:t>
            </a:r>
            <a:r>
              <a:rPr lang="en-US" sz="2000" dirty="0" smtClean="0"/>
              <a:t>per la </a:t>
            </a:r>
            <a:r>
              <a:rPr lang="en-US" sz="2000" dirty="0" err="1" smtClean="0"/>
              <a:t>secessione</a:t>
            </a:r>
            <a:r>
              <a:rPr lang="en-US" sz="2000" dirty="0" smtClean="0"/>
              <a:t> </a:t>
            </a:r>
            <a:r>
              <a:rPr lang="en-US" sz="2000" dirty="0"/>
              <a:t>è </a:t>
            </a:r>
            <a:r>
              <a:rPr lang="en-US" sz="2000" dirty="0" err="1" smtClean="0"/>
              <a:t>fornita</a:t>
            </a:r>
            <a:r>
              <a:rPr lang="en-US" sz="2000" dirty="0" smtClean="0"/>
              <a:t> </a:t>
            </a:r>
            <a:r>
              <a:rPr lang="en-US" sz="2000" dirty="0" err="1" smtClean="0"/>
              <a:t>dall'articolo</a:t>
            </a:r>
            <a:r>
              <a:rPr lang="en-US" sz="2000" dirty="0" smtClean="0"/>
              <a:t> </a:t>
            </a:r>
            <a:r>
              <a:rPr lang="en-US" sz="2000" dirty="0"/>
              <a:t>53 della Costituzione francese,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dirty="0" err="1" smtClean="0"/>
              <a:t>considera</a:t>
            </a:r>
            <a:r>
              <a:rPr lang="en-US" sz="2000" dirty="0" smtClean="0"/>
              <a:t> </a:t>
            </a:r>
            <a:r>
              <a:rPr lang="en-US" sz="2000" dirty="0"/>
              <a:t>"trasferimenti, scambi o aggiudicazioni di territorio".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80400" cy="504825"/>
          </a:xfrm>
        </p:spPr>
        <p:txBody>
          <a:bodyPr/>
          <a:lstStyle/>
          <a:p>
            <a:pPr algn="ctr"/>
            <a:r>
              <a:rPr lang="en-GB" altLang="it-IT" smtClean="0">
                <a:latin typeface="Calibri" panose="020F0502020204030204" pitchFamily="34" charset="0"/>
              </a:rPr>
              <a:t>Diritto costituzionale, secessione e l'esempio dell'UE:</a:t>
            </a:r>
          </a:p>
        </p:txBody>
      </p:sp>
      <p:sp>
        <p:nvSpPr>
          <p:cNvPr id="25602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395288" y="1752600"/>
            <a:ext cx="8280400" cy="4114800"/>
          </a:xfrm>
        </p:spPr>
        <p:txBody>
          <a:bodyPr/>
          <a:lstStyle/>
          <a:p>
            <a:pPr algn="just"/>
            <a:r>
              <a:rPr lang="it-IT" altLang="it-IT" sz="1800" dirty="0" smtClean="0">
                <a:latin typeface="Calibri" panose="020F0502020204030204" pitchFamily="34" charset="0"/>
              </a:rPr>
              <a:t>L'esperienza e la prassi dell'UE hanno aggiunto un esempio prezioso al diritto costituzionale comparato e alla secessione perché:</a:t>
            </a:r>
          </a:p>
          <a:p>
            <a:endParaRPr lang="it-IT" altLang="it-IT" sz="1800" dirty="0" smtClean="0">
              <a:latin typeface="Calibri" panose="020F0502020204030204" pitchFamily="34" charset="0"/>
            </a:endParaRPr>
          </a:p>
          <a:p>
            <a:pPr lvl="1"/>
            <a:r>
              <a:rPr lang="it-IT" altLang="it-IT" sz="1400" dirty="0" smtClean="0">
                <a:latin typeface="Calibri" panose="020F0502020204030204" pitchFamily="34" charset="0"/>
              </a:rPr>
              <a:t>L'UE è un modello federale o, almeno, la struttura costituzionale dell'UE contiene molti tratti federali;</a:t>
            </a:r>
          </a:p>
          <a:p>
            <a:pPr lvl="1"/>
            <a:endParaRPr lang="it-IT" altLang="it-IT" sz="1400" dirty="0" smtClean="0">
              <a:latin typeface="Calibri" panose="020F0502020204030204" pitchFamily="34" charset="0"/>
            </a:endParaRPr>
          </a:p>
          <a:p>
            <a:pPr lvl="1"/>
            <a:r>
              <a:rPr lang="it-IT" altLang="it-IT" sz="1400" dirty="0" smtClean="0">
                <a:latin typeface="Calibri" panose="020F0502020204030204" pitchFamily="34" charset="0"/>
              </a:rPr>
              <a:t>Attualmente è l'esperienza di recesso/secessione più importante e dibattuta con specifico riguardo alla procedura e alla negoziazione durante la secessione;</a:t>
            </a:r>
          </a:p>
          <a:p>
            <a:pPr lvl="1"/>
            <a:endParaRPr lang="it-IT" altLang="it-IT" sz="1400" dirty="0" smtClean="0">
              <a:latin typeface="Calibri" panose="020F0502020204030204" pitchFamily="34" charset="0"/>
            </a:endParaRPr>
          </a:p>
          <a:p>
            <a:pPr lvl="1"/>
            <a:r>
              <a:rPr lang="it-IT" altLang="it-IT" sz="1400" dirty="0" smtClean="0">
                <a:latin typeface="Calibri" panose="020F0502020204030204" pitchFamily="34" charset="0"/>
              </a:rPr>
              <a:t>Inoltre, la vicenda </a:t>
            </a:r>
            <a:r>
              <a:rPr lang="it-IT" altLang="it-IT" sz="1400" dirty="0" err="1" smtClean="0">
                <a:latin typeface="Calibri" panose="020F0502020204030204" pitchFamily="34" charset="0"/>
              </a:rPr>
              <a:t>Brexit</a:t>
            </a:r>
            <a:r>
              <a:rPr lang="it-IT" altLang="it-IT" sz="1400" dirty="0" smtClean="0">
                <a:latin typeface="Calibri" panose="020F0502020204030204" pitchFamily="34" charset="0"/>
              </a:rPr>
              <a:t> richiama problematiche ed interrogativi legati alla secessione come: il ruolo del referendum; il ruolo della maggioranza qualificata; la necessità </a:t>
            </a:r>
            <a:r>
              <a:rPr lang="it-IT" altLang="it-IT" sz="1400" dirty="0" smtClean="0">
                <a:latin typeface="Calibri" panose="020F0502020204030204" pitchFamily="34" charset="0"/>
              </a:rPr>
              <a:t>di svolgere </a:t>
            </a:r>
            <a:r>
              <a:rPr lang="it-IT" altLang="it-IT" sz="1400" dirty="0" smtClean="0">
                <a:latin typeface="Calibri" panose="020F0502020204030204" pitchFamily="34" charset="0"/>
              </a:rPr>
              <a:t>più di un referendum; chi e come ha l'autorità di negoziare per conto dello Stato secessionista e del precedente Stato “unito”; la cittadinanza; i diritti dei migranti e così via.</a:t>
            </a:r>
            <a:endParaRPr lang="it-IT" altLang="it-IT" sz="18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1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00677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GB" altLang="it-IT" sz="900">
              <a:solidFill>
                <a:schemeClr val="bg1"/>
              </a:solidFill>
            </a:endParaRPr>
          </a:p>
        </p:txBody>
      </p:sp>
      <p:grpSp>
        <p:nvGrpSpPr>
          <p:cNvPr id="26626" name="Group 17"/>
          <p:cNvGrpSpPr>
            <a:grpSpLocks/>
          </p:cNvGrpSpPr>
          <p:nvPr/>
        </p:nvGrpSpPr>
        <p:grpSpPr bwMode="auto">
          <a:xfrm>
            <a:off x="-1588" y="2662238"/>
            <a:ext cx="9145588" cy="4098925"/>
            <a:chOff x="0" y="1738"/>
            <a:chExt cx="5761" cy="2582"/>
          </a:xfrm>
        </p:grpSpPr>
        <p:pic>
          <p:nvPicPr>
            <p:cNvPr id="26629" name="Picture 15" descr="Fondin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58"/>
              <a:ext cx="5760" cy="2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0" name="Picture 13" descr="logo +marchi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60"/>
              <a:ext cx="5761" cy="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1" name="Picture 16" descr="fascia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6" y="1738"/>
              <a:ext cx="4444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627" name="Titolo 2"/>
          <p:cNvSpPr>
            <a:spLocks noGrp="1" noChangeArrowheads="1"/>
          </p:cNvSpPr>
          <p:nvPr>
            <p:ph type="ctrTitle"/>
          </p:nvPr>
        </p:nvSpPr>
        <p:spPr>
          <a:xfrm>
            <a:off x="2089150" y="188913"/>
            <a:ext cx="6369050" cy="1979612"/>
          </a:xfrm>
        </p:spPr>
        <p:txBody>
          <a:bodyPr/>
          <a:lstStyle/>
          <a:p>
            <a:pPr algn="l" eaLnBrk="1" hangingPunct="1"/>
            <a:endParaRPr lang="it-IT" altLang="it-IT" sz="1600" b="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6628" name="Sottotitolo 3"/>
          <p:cNvSpPr>
            <a:spLocks noGrp="1" noChangeArrowheads="1"/>
          </p:cNvSpPr>
          <p:nvPr>
            <p:ph type="subTitle" idx="1"/>
          </p:nvPr>
        </p:nvSpPr>
        <p:spPr>
          <a:xfrm>
            <a:off x="2628900" y="4887913"/>
            <a:ext cx="6400800" cy="1852612"/>
          </a:xfrm>
        </p:spPr>
        <p:txBody>
          <a:bodyPr/>
          <a:lstStyle/>
          <a:p>
            <a:pPr algn="r" eaLnBrk="1" hangingPunct="1"/>
            <a:endParaRPr lang="it-IT" altLang="it-IT" sz="120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latin typeface="Calibri" panose="020F0502020204030204" pitchFamily="34" charset="0"/>
              </a:rPr>
              <a:t>L'Europa come modello federale</a:t>
            </a:r>
          </a:p>
        </p:txBody>
      </p:sp>
      <p:sp>
        <p:nvSpPr>
          <p:cNvPr id="7171" name="Segnaposto contenuto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760788" lvl="2">
              <a:defRPr/>
            </a:pPr>
            <a:r>
              <a:rPr lang="it-IT" altLang="it-IT" sz="2800" dirty="0">
                <a:latin typeface="Calibri" panose="020F0502020204030204" pitchFamily="34" charset="0"/>
              </a:rPr>
              <a:t>STATO FEDERALE?</a:t>
            </a:r>
          </a:p>
          <a:p>
            <a:pPr marL="633413" lvl="2">
              <a:defRPr/>
            </a:pPr>
            <a:r>
              <a:rPr lang="it-IT" altLang="it-IT" sz="3000" dirty="0" smtClean="0">
                <a:latin typeface="Calibri" panose="020F0502020204030204" pitchFamily="34" charset="0"/>
              </a:rPr>
              <a:t>UNIONE</a:t>
            </a:r>
            <a:endParaRPr lang="it-IT" altLang="it-IT" sz="3000" dirty="0">
              <a:latin typeface="Calibri" panose="020F0502020204030204" pitchFamily="34" charset="0"/>
            </a:endParaRPr>
          </a:p>
          <a:p>
            <a:pPr marL="404813" lvl="2" indent="0">
              <a:buFontTx/>
              <a:buNone/>
              <a:defRPr/>
            </a:pPr>
            <a:r>
              <a:rPr lang="it-IT" altLang="it-IT" sz="3000" dirty="0" smtClean="0">
                <a:latin typeface="Calibri" panose="020F0502020204030204" pitchFamily="34" charset="0"/>
              </a:rPr>
              <a:t>EUROPEA</a:t>
            </a:r>
            <a:endParaRPr lang="it-IT" altLang="it-IT" sz="3000" dirty="0">
              <a:latin typeface="Calibri" panose="020F0502020204030204" pitchFamily="34" charset="0"/>
            </a:endParaRPr>
          </a:p>
          <a:p>
            <a:pPr marL="3760788" lvl="2">
              <a:defRPr/>
            </a:pPr>
            <a:r>
              <a:rPr lang="it-IT" altLang="it-IT" sz="2800" dirty="0">
                <a:latin typeface="Calibri" panose="020F0502020204030204" pitchFamily="34" charset="0"/>
              </a:rPr>
              <a:t>UNIONE FEDERALE?</a:t>
            </a:r>
          </a:p>
          <a:p>
            <a:pPr marL="914400" lvl="2" indent="0">
              <a:buFontTx/>
              <a:buNone/>
              <a:defRPr/>
            </a:pPr>
            <a:endParaRPr lang="it-IT" altLang="it-IT" dirty="0">
              <a:latin typeface="Calibri" panose="020F0502020204030204" pitchFamily="34" charset="0"/>
            </a:endParaRPr>
          </a:p>
          <a:p>
            <a:pPr marL="914400" lvl="2" indent="0">
              <a:buFontTx/>
              <a:buNone/>
              <a:defRPr/>
            </a:pPr>
            <a:endParaRPr lang="it-IT" altLang="it-IT" dirty="0">
              <a:latin typeface="Calibri" panose="020F0502020204030204" pitchFamily="34" charset="0"/>
            </a:endParaRPr>
          </a:p>
          <a:p>
            <a:pPr marL="914400" lvl="2" indent="0">
              <a:buFontTx/>
              <a:buNone/>
              <a:defRPr/>
            </a:pPr>
            <a:endParaRPr lang="it-IT" altLang="it-IT" dirty="0">
              <a:latin typeface="Calibri" panose="020F0502020204030204" pitchFamily="34" charset="0"/>
            </a:endParaRPr>
          </a:p>
          <a:p>
            <a:pPr marL="914400" lvl="2" indent="0">
              <a:buFontTx/>
              <a:buNone/>
              <a:defRPr/>
            </a:pPr>
            <a:endParaRPr lang="it-IT" altLang="it-IT" dirty="0">
              <a:latin typeface="Calibri" panose="020F0502020204030204" pitchFamily="34" charset="0"/>
            </a:endParaRPr>
          </a:p>
          <a:p>
            <a:pPr marL="914400" lvl="2" indent="0">
              <a:buFontTx/>
              <a:buNone/>
              <a:defRPr/>
            </a:pPr>
            <a:r>
              <a:rPr lang="it-IT" altLang="it-IT" sz="4000" dirty="0">
                <a:latin typeface="Calibri" panose="020F0502020204030204" pitchFamily="34" charset="0"/>
              </a:rPr>
              <a:t>PROCESSO DI FEDERALIZZAZIONE</a:t>
            </a:r>
          </a:p>
        </p:txBody>
      </p:sp>
      <p:sp>
        <p:nvSpPr>
          <p:cNvPr id="3" name="Freccia in giù 2"/>
          <p:cNvSpPr/>
          <p:nvPr/>
        </p:nvSpPr>
        <p:spPr>
          <a:xfrm>
            <a:off x="4284663" y="4083050"/>
            <a:ext cx="431800" cy="1001713"/>
          </a:xfrm>
          <a:prstGeom prst="downArrow">
            <a:avLst>
              <a:gd name="adj1" fmla="val 50000"/>
              <a:gd name="adj2" fmla="val 394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" name="Freccia angolare bidirezionale 4"/>
          <p:cNvSpPr/>
          <p:nvPr/>
        </p:nvSpPr>
        <p:spPr>
          <a:xfrm rot="2825010" flipH="1">
            <a:off x="3919538" y="2125663"/>
            <a:ext cx="1425575" cy="1412875"/>
          </a:xfrm>
          <a:prstGeom prst="leftUpArrow">
            <a:avLst>
              <a:gd name="adj1" fmla="val 16728"/>
              <a:gd name="adj2" fmla="val 25000"/>
              <a:gd name="adj3" fmla="val 171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RECESSO O SECESSIONE? - ART. 50 TUE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Ogni Stato membro può decidere,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conformemente alle proprie norme costituzionali</a:t>
            </a:r>
            <a:r>
              <a:rPr lang="it-IT" sz="1800" dirty="0"/>
              <a:t>, 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 recedere dall'Unione.</a:t>
            </a:r>
            <a:endParaRPr lang="en-GB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FontTx/>
              <a:buNone/>
              <a:defRPr/>
            </a:pPr>
            <a:r>
              <a:rPr lang="en-GB" dirty="0"/>
              <a:t>Innanzitutto, per recedere è necessaria </a:t>
            </a:r>
            <a:r>
              <a:rPr lang="it-IT" dirty="0"/>
              <a:t>una manifestazione esplicita di volontà da parte dello Stato membro: </a:t>
            </a:r>
            <a:r>
              <a:rPr lang="it-IT" dirty="0" smtClean="0"/>
              <a:t>questi deve </a:t>
            </a:r>
            <a:r>
              <a:rPr lang="it-IT" dirty="0"/>
              <a:t>comunicare tale volontà al Consiglio e la decisione di </a:t>
            </a:r>
            <a:r>
              <a:rPr lang="it-IT" dirty="0" smtClean="0"/>
              <a:t>recedere </a:t>
            </a:r>
            <a:r>
              <a:rPr lang="it-IT" dirty="0"/>
              <a:t>deve essere presa secondo le leggi interne. Il Regno Unito ha seguito un percorso costituzionale </a:t>
            </a:r>
            <a:r>
              <a:rPr lang="it-IT" dirty="0" smtClean="0"/>
              <a:t>che ha incluso un referendum</a:t>
            </a:r>
            <a:r>
              <a:rPr lang="it-IT" dirty="0"/>
              <a:t>, </a:t>
            </a:r>
            <a:r>
              <a:rPr lang="it-IT" dirty="0" smtClean="0"/>
              <a:t>il voto </a:t>
            </a:r>
            <a:r>
              <a:rPr lang="it-IT" dirty="0"/>
              <a:t>parlamentare e - infine </a:t>
            </a:r>
            <a:r>
              <a:rPr lang="it-IT" dirty="0" smtClean="0"/>
              <a:t>– l’azione </a:t>
            </a:r>
            <a:r>
              <a:rPr lang="it-IT" dirty="0"/>
              <a:t>di governo.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latin typeface="Calibri" panose="020F0502020204030204" pitchFamily="34" charset="0"/>
              </a:rPr>
              <a:t>ART. 50 - NEGOZIAZIONE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spcAft>
                <a:spcPts val="800"/>
              </a:spcAft>
              <a:buFontTx/>
              <a:buNone/>
              <a:defRPr/>
            </a:pPr>
            <a:endParaRPr lang="it-IT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 Stato membro che decide di recedere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notifica tale intenzione al Consiglio europeo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Alla luce degli orientamenti formulati dal Consiglio europeo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l'Unione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negozia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conclude con tale Stato un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accordo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volto a definire le modalità del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recesso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tenendo conto del quadro delle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future relazioni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l'Unione. </a:t>
            </a:r>
            <a:r>
              <a:rPr lang="it-IT" sz="1800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L'accordo è negoziato conformemente all'articolo 218, paragrafo 3 del trattato sul funzionamento dell'Unione europea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Esso è concluso a nome dell'Unione dal Consiglio, che delibera a maggioranza qualificata previa approvazione del Parlamento europeo. </a:t>
            </a:r>
            <a:r>
              <a:rPr lang="en-GB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26.10.2012 </a:t>
            </a:r>
            <a:r>
              <a:rPr lang="en-GB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Gazzetta ufficiale dell'Unione europea C 326/43 IT</a:t>
            </a: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olo 1"/>
          <p:cNvSpPr>
            <a:spLocks noGrp="1" noChangeArrowheads="1"/>
          </p:cNvSpPr>
          <p:nvPr>
            <p:ph type="title"/>
          </p:nvPr>
        </p:nvSpPr>
        <p:spPr>
          <a:xfrm>
            <a:off x="1258888" y="908050"/>
            <a:ext cx="7416800" cy="504825"/>
          </a:xfrm>
        </p:spPr>
        <p:txBody>
          <a:bodyPr/>
          <a:lstStyle/>
          <a:p>
            <a:r>
              <a:rPr lang="it-IT" altLang="it-IT" smtClean="0">
                <a:latin typeface="Calibri" panose="020F0502020204030204" pitchFamily="34" charset="0"/>
              </a:rPr>
              <a:t>ART. 50 - NEGOZIAZIONE</a:t>
            </a:r>
          </a:p>
        </p:txBody>
      </p:sp>
      <p:sp>
        <p:nvSpPr>
          <p:cNvPr id="10242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381000" y="1700213"/>
            <a:ext cx="8278813" cy="4608512"/>
          </a:xfrm>
        </p:spPr>
        <p:txBody>
          <a:bodyPr/>
          <a:lstStyle/>
          <a:p>
            <a:r>
              <a:rPr lang="en-GB" altLang="it-IT" dirty="0" smtClean="0">
                <a:latin typeface="Calibri" panose="020F0502020204030204" pitchFamily="34" charset="0"/>
              </a:rPr>
              <a:t>Il </a:t>
            </a:r>
            <a:r>
              <a:rPr lang="en-GB" altLang="it-IT" dirty="0" err="1" smtClean="0">
                <a:latin typeface="Calibri" panose="020F0502020204030204" pitchFamily="34" charset="0"/>
              </a:rPr>
              <a:t>percorso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descritto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nell'art</a:t>
            </a:r>
            <a:r>
              <a:rPr lang="en-GB" altLang="it-IT" dirty="0" smtClean="0">
                <a:latin typeface="Calibri" panose="020F0502020204030204" pitchFamily="34" charset="0"/>
              </a:rPr>
              <a:t>. 50 TUE è </a:t>
            </a:r>
            <a:r>
              <a:rPr lang="en-GB" altLang="it-IT" dirty="0" err="1" smtClean="0">
                <a:latin typeface="Calibri" panose="020F0502020204030204" pitchFamily="34" charset="0"/>
              </a:rPr>
              <a:t>chiaramente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ispirato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alla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famosa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opinione</a:t>
            </a:r>
            <a:r>
              <a:rPr lang="en-GB" altLang="it-IT" dirty="0" smtClean="0">
                <a:latin typeface="Calibri" panose="020F0502020204030204" pitchFamily="34" charset="0"/>
              </a:rPr>
              <a:t> della Corte Suprema </a:t>
            </a:r>
            <a:r>
              <a:rPr lang="en-GB" altLang="it-IT" dirty="0" smtClean="0">
                <a:latin typeface="Calibri" panose="020F0502020204030204" pitchFamily="34" charset="0"/>
              </a:rPr>
              <a:t>del Canada </a:t>
            </a:r>
            <a:r>
              <a:rPr lang="en-GB" altLang="it-IT" dirty="0" err="1" smtClean="0">
                <a:latin typeface="Calibri" panose="020F0502020204030204" pitchFamily="34" charset="0"/>
              </a:rPr>
              <a:t>sull'indipendenza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smtClean="0">
                <a:latin typeface="Calibri" panose="020F0502020204030204" pitchFamily="34" charset="0"/>
              </a:rPr>
              <a:t>del Québec.</a:t>
            </a:r>
          </a:p>
          <a:p>
            <a:r>
              <a:rPr lang="it-IT" altLang="it-IT" dirty="0" smtClean="0">
                <a:latin typeface="Calibri" panose="020F0502020204030204" pitchFamily="34" charset="0"/>
              </a:rPr>
              <a:t>La </a:t>
            </a:r>
            <a:r>
              <a:rPr lang="en-GB" altLang="it-IT" dirty="0" smtClean="0">
                <a:latin typeface="Calibri" panose="020F0502020204030204" pitchFamily="34" charset="0"/>
              </a:rPr>
              <a:t>Corte Suprema del Canada </a:t>
            </a:r>
            <a:r>
              <a:rPr lang="it-IT" altLang="it-IT" dirty="0" smtClean="0">
                <a:latin typeface="Calibri" panose="020F0502020204030204" pitchFamily="34" charset="0"/>
              </a:rPr>
              <a:t>ha chiarito che un’eventuale vittoria degli indipendentisti in Québec non avrebbe dato luogo a un diritto di secessione ma avrebbe comportato una fase di negoziazione tra il governo dello Stato secessionista e lo Stato centrale.</a:t>
            </a:r>
          </a:p>
          <a:p>
            <a:r>
              <a:rPr lang="en-GB" altLang="it-IT" dirty="0" err="1" smtClean="0">
                <a:latin typeface="Calibri" panose="020F0502020204030204" pitchFamily="34" charset="0"/>
              </a:rPr>
              <a:t>Allo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stesso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modo</a:t>
            </a:r>
            <a:r>
              <a:rPr lang="en-GB" altLang="it-IT" dirty="0" smtClean="0">
                <a:latin typeface="Calibri" panose="020F0502020204030204" pitchFamily="34" charset="0"/>
              </a:rPr>
              <a:t>, </a:t>
            </a:r>
            <a:r>
              <a:rPr lang="en-GB" altLang="it-IT" dirty="0" err="1" smtClean="0">
                <a:latin typeface="Calibri" panose="020F0502020204030204" pitchFamily="34" charset="0"/>
              </a:rPr>
              <a:t>quando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uno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Stato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membro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dell'UE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invoca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l’art</a:t>
            </a:r>
            <a:r>
              <a:rPr lang="en-GB" altLang="it-IT" dirty="0" smtClean="0">
                <a:latin typeface="Calibri" panose="020F0502020204030204" pitchFamily="34" charset="0"/>
              </a:rPr>
              <a:t>. 50, </a:t>
            </a:r>
            <a:r>
              <a:rPr lang="en-GB" altLang="it-IT" dirty="0" err="1" smtClean="0">
                <a:latin typeface="Calibri" panose="020F0502020204030204" pitchFamily="34" charset="0"/>
              </a:rPr>
              <a:t>inizia</a:t>
            </a:r>
            <a:r>
              <a:rPr lang="en-GB" altLang="it-IT" dirty="0" smtClean="0">
                <a:latin typeface="Calibri" panose="020F0502020204030204" pitchFamily="34" charset="0"/>
              </a:rPr>
              <a:t> un </a:t>
            </a:r>
            <a:r>
              <a:rPr lang="en-GB" altLang="it-IT" dirty="0" err="1" smtClean="0">
                <a:latin typeface="Calibri" panose="020F0502020204030204" pitchFamily="34" charset="0"/>
              </a:rPr>
              <a:t>periodo</a:t>
            </a:r>
            <a:r>
              <a:rPr lang="en-GB" altLang="it-IT" dirty="0" smtClean="0">
                <a:latin typeface="Calibri" panose="020F0502020204030204" pitchFamily="34" charset="0"/>
              </a:rPr>
              <a:t> di </a:t>
            </a:r>
            <a:r>
              <a:rPr lang="en-GB" altLang="it-IT" dirty="0" err="1" smtClean="0">
                <a:latin typeface="Calibri" panose="020F0502020204030204" pitchFamily="34" charset="0"/>
              </a:rPr>
              <a:t>negoziazione</a:t>
            </a:r>
            <a:r>
              <a:rPr lang="en-GB" altLang="it-IT" dirty="0" smtClean="0">
                <a:latin typeface="Calibri" panose="020F0502020204030204" pitchFamily="34" charset="0"/>
              </a:rPr>
              <a:t>.</a:t>
            </a:r>
            <a:endParaRPr lang="it-IT" altLang="it-IT" dirty="0" smtClean="0">
              <a:latin typeface="Calibri" panose="020F0502020204030204" pitchFamily="34" charset="0"/>
            </a:endParaRPr>
          </a:p>
          <a:p>
            <a:endParaRPr lang="it-IT" altLang="it-IT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olo 1"/>
          <p:cNvSpPr>
            <a:spLocks noGrp="1" noChangeArrowheads="1"/>
          </p:cNvSpPr>
          <p:nvPr>
            <p:ph type="title"/>
          </p:nvPr>
        </p:nvSpPr>
        <p:spPr>
          <a:xfrm>
            <a:off x="1258888" y="908050"/>
            <a:ext cx="7416800" cy="504825"/>
          </a:xfrm>
        </p:spPr>
        <p:txBody>
          <a:bodyPr/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ART. 50 </a:t>
            </a:r>
            <a:r>
              <a:rPr lang="it-IT" altLang="it-IT" dirty="0">
                <a:latin typeface="Calibri" panose="020F0502020204030204" pitchFamily="34" charset="0"/>
              </a:rPr>
              <a:t>– </a:t>
            </a:r>
            <a:r>
              <a:rPr lang="it-IT" altLang="it-IT" dirty="0" smtClean="0">
                <a:latin typeface="Calibri" panose="020F0502020204030204" pitchFamily="34" charset="0"/>
              </a:rPr>
              <a:t>NEGOZIAZIONE – LE TEMATICHE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1412875"/>
            <a:ext cx="8351838" cy="4608513"/>
          </a:xfrm>
        </p:spPr>
        <p:txBody>
          <a:bodyPr/>
          <a:lstStyle/>
          <a:p>
            <a:pPr>
              <a:defRPr/>
            </a:pPr>
            <a:r>
              <a:rPr lang="en-GB" sz="1800" dirty="0"/>
              <a:t>Gli incontri tra le parti avevano lo scopo di raggiungere due accordi principali: l'accordo di </a:t>
            </a:r>
            <a:r>
              <a:rPr lang="en-GB" sz="1800" dirty="0" err="1" smtClean="0"/>
              <a:t>recesso</a:t>
            </a:r>
            <a:r>
              <a:rPr lang="en-GB" sz="1800" dirty="0" smtClean="0"/>
              <a:t> </a:t>
            </a:r>
            <a:r>
              <a:rPr lang="en-GB" sz="1800" dirty="0"/>
              <a:t>vero e proprio, che stabilisce i termini </a:t>
            </a:r>
            <a:r>
              <a:rPr lang="en-GB" sz="1800" dirty="0" err="1" smtClean="0"/>
              <a:t>della</a:t>
            </a:r>
            <a:r>
              <a:rPr lang="en-GB" sz="1800" dirty="0" smtClean="0"/>
              <a:t> </a:t>
            </a:r>
            <a:r>
              <a:rPr lang="en-GB" sz="1800" dirty="0" err="1" smtClean="0"/>
              <a:t>separazione</a:t>
            </a:r>
            <a:r>
              <a:rPr lang="en-GB" sz="1800" dirty="0" smtClean="0"/>
              <a:t>, </a:t>
            </a:r>
            <a:r>
              <a:rPr lang="en-GB" sz="1800" dirty="0"/>
              <a:t>e l'accordo sulla futura relazione tra l'UE e il Regno Unito. </a:t>
            </a:r>
            <a:endParaRPr lang="it-IT" sz="1800" dirty="0"/>
          </a:p>
          <a:p>
            <a:pPr>
              <a:defRPr/>
            </a:pPr>
            <a:r>
              <a:rPr lang="en-GB" sz="1800" dirty="0"/>
              <a:t>Tensioni e contraddizioni erano già presenti nel primo accordo. Il nucleo dell'accordo di </a:t>
            </a:r>
            <a:r>
              <a:rPr lang="en-GB" sz="1800" dirty="0" err="1" smtClean="0"/>
              <a:t>recesso</a:t>
            </a:r>
            <a:r>
              <a:rPr lang="en-GB" sz="1800" dirty="0" smtClean="0"/>
              <a:t> </a:t>
            </a:r>
            <a:r>
              <a:rPr lang="en-GB" sz="1800" dirty="0"/>
              <a:t>riguardava fondamentalmente quattro argomenti: </a:t>
            </a:r>
            <a:endParaRPr lang="it-IT" sz="1800" dirty="0"/>
          </a:p>
          <a:p>
            <a:pPr>
              <a:buFont typeface="+mj-lt"/>
              <a:buAutoNum type="arabicPeriod"/>
              <a:defRPr/>
            </a:pPr>
            <a:r>
              <a:rPr lang="en-GB" sz="1800" dirty="0"/>
              <a:t>Diritti dei cittadini (britannici in Europa ed europei nel Regno Unito); </a:t>
            </a:r>
            <a:endParaRPr lang="it-IT" sz="1800" dirty="0"/>
          </a:p>
          <a:p>
            <a:pPr>
              <a:buFont typeface="+mj-lt"/>
              <a:buAutoNum type="arabicPeriod"/>
              <a:defRPr/>
            </a:pPr>
            <a:r>
              <a:rPr lang="en-GB" sz="1800" dirty="0"/>
              <a:t>Questioni finanziarie in sospeso; </a:t>
            </a:r>
            <a:endParaRPr lang="it-IT" sz="1800" dirty="0"/>
          </a:p>
          <a:p>
            <a:pPr>
              <a:buFont typeface="+mj-lt"/>
              <a:buAutoNum type="arabicPeriod"/>
              <a:defRPr/>
            </a:pPr>
            <a:r>
              <a:rPr lang="en-GB" sz="1800" dirty="0" err="1"/>
              <a:t>La </a:t>
            </a:r>
            <a:r>
              <a:rPr lang="en-GB" sz="1800" dirty="0"/>
              <a:t>frontiera tra la Repubblica d'Irlanda e l'Irlanda del Nord; </a:t>
            </a:r>
            <a:endParaRPr lang="it-IT" sz="1800" dirty="0"/>
          </a:p>
          <a:p>
            <a:pPr>
              <a:buFont typeface="+mj-lt"/>
              <a:buAutoNum type="arabicPeriod"/>
              <a:defRPr/>
            </a:pPr>
            <a:r>
              <a:rPr lang="en-GB" sz="1800" dirty="0" smtClean="0"/>
              <a:t>“</a:t>
            </a:r>
            <a:r>
              <a:rPr lang="en-GB" sz="1800" dirty="0" err="1" smtClean="0"/>
              <a:t>altri</a:t>
            </a:r>
            <a:r>
              <a:rPr lang="en-GB" sz="1800" dirty="0" smtClean="0"/>
              <a:t> </a:t>
            </a:r>
            <a:r>
              <a:rPr lang="en-GB" sz="1800" dirty="0" err="1"/>
              <a:t>problemi</a:t>
            </a:r>
            <a:r>
              <a:rPr lang="en-GB" sz="1800" dirty="0"/>
              <a:t> </a:t>
            </a:r>
            <a:r>
              <a:rPr lang="en-GB" sz="1800" dirty="0" err="1" smtClean="0"/>
              <a:t>legati</a:t>
            </a:r>
            <a:r>
              <a:rPr lang="en-GB" sz="1800" dirty="0" smtClean="0"/>
              <a:t> al </a:t>
            </a:r>
            <a:r>
              <a:rPr lang="en-GB" sz="1800" dirty="0" err="1" smtClean="0"/>
              <a:t>recesso</a:t>
            </a:r>
            <a:r>
              <a:rPr lang="en-GB" sz="1800" dirty="0" smtClean="0"/>
              <a:t>”. </a:t>
            </a:r>
            <a:endParaRPr lang="it-IT" sz="1800" dirty="0"/>
          </a:p>
          <a:p>
            <a:pPr marL="0" indent="0">
              <a:buFontTx/>
              <a:buNone/>
              <a:defRPr/>
            </a:pPr>
            <a:endParaRPr lang="it-IT" sz="1800" dirty="0"/>
          </a:p>
          <a:p>
            <a:pPr marL="0" indent="0">
              <a:buFontTx/>
              <a:buNone/>
              <a:defRPr/>
            </a:pPr>
            <a:r>
              <a:rPr lang="en-GB" dirty="0"/>
              <a:t>L'accordo sulle relazioni future, come è noto, è stato invece raggiunto all'ultimo minuto, a pochi giorni dalla fine del periodo di transizione. </a:t>
            </a:r>
            <a:endParaRPr lang="it-IT" dirty="0"/>
          </a:p>
          <a:p>
            <a:pPr marL="0" indent="0">
              <a:buFontTx/>
              <a:buNone/>
              <a:defRPr/>
            </a:pP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latin typeface="Calibri" panose="020F0502020204030204" pitchFamily="34" charset="0"/>
              </a:rPr>
              <a:t>ART. 50 - ALTRE DISPOSIZIONI</a:t>
            </a:r>
          </a:p>
        </p:txBody>
      </p:sp>
      <p:sp>
        <p:nvSpPr>
          <p:cNvPr id="12290" name="Segnaposto contenuto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800"/>
              </a:spcAft>
            </a:pPr>
            <a:r>
              <a:rPr lang="en-GB" altLang="it-IT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trattati cessano di essere applicabili allo Stato interessato a decorrere dalla data di entrata in vigore dell'accordo di recesso o, in mancanza di tale accordo,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due anni 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dopo la notifica di cui al paragrafo 2,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salvo che 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Consiglio europeo, d'intesa con lo Stato membro interessato, decida all'unanimità di prorogare tale termine.</a:t>
            </a:r>
          </a:p>
          <a:p>
            <a:pPr algn="just">
              <a:spcAft>
                <a:spcPts val="800"/>
              </a:spcAft>
            </a:pPr>
            <a:r>
              <a:rPr lang="en-GB" altLang="it-IT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 fini dei paragrafi 2 e 3, il membro del Consiglio europeo e del Consiglio che rappresenta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 Stato membro che recede non partecipa né alle deliberazioni né alle decisioni del Consiglio europeo e del Consiglio 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 lo riguardano. Per maggioranza qualificata s'intende quella definita conformemente all'articolo 238, paragrafo 3, lettera b) del trattato sul funzionamento dell'Unione </a:t>
            </a:r>
            <a:r>
              <a:rPr lang="it-IT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europea.</a:t>
            </a:r>
            <a:endParaRPr lang="it-IT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n-GB" altLang="it-IT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lo Stato che ha receduto dall'Unione </a:t>
            </a:r>
            <a:r>
              <a:rPr lang="it-IT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chiede di aderirvi nuovamente</a:t>
            </a:r>
            <a:r>
              <a:rPr lang="it-IT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tale richiesta è oggetto della procedura di cui all'articolo 49.</a:t>
            </a:r>
            <a:endParaRPr lang="it-IT" altLang="it-IT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LA BREXIT</a:t>
            </a:r>
          </a:p>
        </p:txBody>
      </p:sp>
      <p:sp>
        <p:nvSpPr>
          <p:cNvPr id="13314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468313" y="1752600"/>
            <a:ext cx="8207375" cy="4268788"/>
          </a:xfrm>
        </p:spPr>
        <p:txBody>
          <a:bodyPr/>
          <a:lstStyle/>
          <a:p>
            <a:pPr algn="just"/>
            <a:r>
              <a:rPr lang="en-GB" altLang="it-IT" dirty="0" smtClean="0">
                <a:latin typeface="Calibri" panose="020F0502020204030204" pitchFamily="34" charset="0"/>
              </a:rPr>
              <a:t>La </a:t>
            </a:r>
            <a:r>
              <a:rPr lang="it-IT" altLang="it-IT" b="1" dirty="0" smtClean="0">
                <a:latin typeface="Calibri" panose="020F0502020204030204" pitchFamily="34" charset="0"/>
              </a:rPr>
              <a:t>separazione</a:t>
            </a:r>
            <a:r>
              <a:rPr lang="en-GB" altLang="it-IT" b="1" dirty="0" smtClean="0">
                <a:latin typeface="Calibri" panose="020F0502020204030204" pitchFamily="34" charset="0"/>
              </a:rPr>
              <a:t> </a:t>
            </a:r>
            <a:r>
              <a:rPr lang="en-GB" altLang="it-IT" dirty="0" smtClean="0">
                <a:latin typeface="Calibri" panose="020F0502020204030204" pitchFamily="34" charset="0"/>
              </a:rPr>
              <a:t>di due </a:t>
            </a:r>
            <a:r>
              <a:rPr lang="en-GB" altLang="it-IT" dirty="0" err="1" smtClean="0">
                <a:latin typeface="Calibri" panose="020F0502020204030204" pitchFamily="34" charset="0"/>
              </a:rPr>
              <a:t>sistemi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giuridici</a:t>
            </a:r>
            <a:r>
              <a:rPr lang="en-GB" altLang="it-IT" dirty="0" smtClean="0">
                <a:latin typeface="Calibri" panose="020F0502020204030204" pitchFamily="34" charset="0"/>
              </a:rPr>
              <a:t> - </a:t>
            </a:r>
            <a:r>
              <a:rPr lang="en-GB" altLang="it-IT" dirty="0" err="1" smtClean="0">
                <a:latin typeface="Calibri" panose="020F0502020204030204" pitchFamily="34" charset="0"/>
              </a:rPr>
              <a:t>che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sono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stati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fortemente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interconnessi</a:t>
            </a:r>
            <a:r>
              <a:rPr lang="en-GB" altLang="it-IT" dirty="0" smtClean="0">
                <a:latin typeface="Calibri" panose="020F0502020204030204" pitchFamily="34" charset="0"/>
              </a:rPr>
              <a:t> per </a:t>
            </a:r>
            <a:r>
              <a:rPr lang="en-GB" altLang="it-IT" dirty="0" err="1" smtClean="0">
                <a:latin typeface="Calibri" panose="020F0502020204030204" pitchFamily="34" charset="0"/>
              </a:rPr>
              <a:t>anni</a:t>
            </a:r>
            <a:r>
              <a:rPr lang="en-GB" altLang="it-IT" dirty="0" smtClean="0">
                <a:latin typeface="Calibri" panose="020F0502020204030204" pitchFamily="34" charset="0"/>
              </a:rPr>
              <a:t> - è </a:t>
            </a:r>
            <a:r>
              <a:rPr lang="en-GB" altLang="it-IT" dirty="0" err="1" smtClean="0">
                <a:latin typeface="Calibri" panose="020F0502020204030204" pitchFamily="34" charset="0"/>
              </a:rPr>
              <a:t>stata</a:t>
            </a:r>
            <a:r>
              <a:rPr lang="en-GB" altLang="it-IT" dirty="0" smtClean="0">
                <a:latin typeface="Calibri" panose="020F0502020204030204" pitchFamily="34" charset="0"/>
              </a:rPr>
              <a:t> (e lo è </a:t>
            </a:r>
            <a:r>
              <a:rPr lang="en-GB" altLang="it-IT" dirty="0" err="1" smtClean="0">
                <a:latin typeface="Calibri" panose="020F0502020204030204" pitchFamily="34" charset="0"/>
              </a:rPr>
              <a:t>ancora</a:t>
            </a:r>
            <a:r>
              <a:rPr lang="en-GB" altLang="it-IT" dirty="0" smtClean="0">
                <a:latin typeface="Calibri" panose="020F0502020204030204" pitchFamily="34" charset="0"/>
              </a:rPr>
              <a:t>, </a:t>
            </a:r>
            <a:r>
              <a:rPr lang="en-GB" altLang="it-IT" dirty="0" err="1" smtClean="0">
                <a:latin typeface="Calibri" panose="020F0502020204030204" pitchFamily="34" charset="0"/>
              </a:rPr>
              <a:t>dopo</a:t>
            </a:r>
            <a:r>
              <a:rPr lang="en-GB" altLang="it-IT" dirty="0" smtClean="0">
                <a:latin typeface="Calibri" panose="020F0502020204030204" pitchFamily="34" charset="0"/>
              </a:rPr>
              <a:t> la fine del </a:t>
            </a:r>
            <a:r>
              <a:rPr lang="en-GB" altLang="it-IT" dirty="0" err="1" smtClean="0">
                <a:latin typeface="Calibri" panose="020F0502020204030204" pitchFamily="34" charset="0"/>
              </a:rPr>
              <a:t>processo</a:t>
            </a:r>
            <a:r>
              <a:rPr lang="en-GB" altLang="it-IT" dirty="0" smtClean="0">
                <a:latin typeface="Calibri" panose="020F0502020204030204" pitchFamily="34" charset="0"/>
              </a:rPr>
              <a:t>) </a:t>
            </a:r>
            <a:r>
              <a:rPr lang="en-GB" altLang="it-IT" b="1" dirty="0" err="1" smtClean="0">
                <a:latin typeface="Calibri" panose="020F0502020204030204" pitchFamily="34" charset="0"/>
              </a:rPr>
              <a:t>più</a:t>
            </a:r>
            <a:r>
              <a:rPr lang="en-GB" altLang="it-IT" b="1" dirty="0" smtClean="0">
                <a:latin typeface="Calibri" panose="020F0502020204030204" pitchFamily="34" charset="0"/>
              </a:rPr>
              <a:t> difficile di </a:t>
            </a:r>
            <a:r>
              <a:rPr lang="en-GB" altLang="it-IT" b="1" dirty="0" err="1" smtClean="0">
                <a:latin typeface="Calibri" panose="020F0502020204030204" pitchFamily="34" charset="0"/>
              </a:rPr>
              <a:t>quanto</a:t>
            </a:r>
            <a:r>
              <a:rPr lang="en-GB" altLang="it-IT" b="1" dirty="0">
                <a:latin typeface="Calibri" panose="020F0502020204030204" pitchFamily="34" charset="0"/>
              </a:rPr>
              <a:t> </a:t>
            </a:r>
            <a:r>
              <a:rPr lang="en-GB" altLang="it-IT" b="1" dirty="0" err="1" smtClean="0">
                <a:latin typeface="Calibri" panose="020F0502020204030204" pitchFamily="34" charset="0"/>
              </a:rPr>
              <a:t>ipotizzato</a:t>
            </a:r>
            <a:r>
              <a:rPr lang="en-GB" altLang="it-IT" b="1" dirty="0" smtClean="0">
                <a:latin typeface="Calibri" panose="020F0502020204030204" pitchFamily="34" charset="0"/>
              </a:rPr>
              <a:t> prima </a:t>
            </a:r>
            <a:r>
              <a:rPr lang="en-GB" altLang="it-IT" b="1" dirty="0" err="1" smtClean="0">
                <a:latin typeface="Calibri" panose="020F0502020204030204" pitchFamily="34" charset="0"/>
              </a:rPr>
              <a:t>dell'inizio</a:t>
            </a:r>
            <a:r>
              <a:rPr lang="en-GB" altLang="it-IT" b="1" dirty="0" smtClean="0">
                <a:latin typeface="Calibri" panose="020F0502020204030204" pitchFamily="34" charset="0"/>
              </a:rPr>
              <a:t> del </a:t>
            </a:r>
            <a:r>
              <a:rPr lang="en-GB" altLang="it-IT" b="1" dirty="0" err="1" smtClean="0">
                <a:latin typeface="Calibri" panose="020F0502020204030204" pitchFamily="34" charset="0"/>
              </a:rPr>
              <a:t>processo</a:t>
            </a:r>
            <a:r>
              <a:rPr lang="en-GB" altLang="it-IT" b="1" dirty="0" smtClean="0">
                <a:latin typeface="Calibri" panose="020F0502020204030204" pitchFamily="34" charset="0"/>
              </a:rPr>
              <a:t> </a:t>
            </a:r>
            <a:r>
              <a:rPr lang="en-GB" altLang="it-IT" b="1" dirty="0" err="1" smtClean="0">
                <a:latin typeface="Calibri" panose="020F0502020204030204" pitchFamily="34" charset="0"/>
              </a:rPr>
              <a:t>della</a:t>
            </a:r>
            <a:r>
              <a:rPr lang="en-GB" altLang="it-IT" b="1" dirty="0" smtClean="0">
                <a:latin typeface="Calibri" panose="020F0502020204030204" pitchFamily="34" charset="0"/>
              </a:rPr>
              <a:t> </a:t>
            </a:r>
            <a:r>
              <a:rPr lang="en-GB" altLang="it-IT" b="1" dirty="0" err="1" smtClean="0">
                <a:latin typeface="Calibri" panose="020F0502020204030204" pitchFamily="34" charset="0"/>
              </a:rPr>
              <a:t>Brexit</a:t>
            </a:r>
            <a:r>
              <a:rPr lang="en-GB" altLang="it-IT" b="1" dirty="0" smtClean="0">
                <a:latin typeface="Calibri" panose="020F0502020204030204" pitchFamily="34" charset="0"/>
              </a:rPr>
              <a:t>.</a:t>
            </a:r>
            <a:endParaRPr lang="it-IT" altLang="it-IT" b="1" dirty="0" smtClean="0">
              <a:latin typeface="Calibri" panose="020F0502020204030204" pitchFamily="34" charset="0"/>
            </a:endParaRPr>
          </a:p>
          <a:p>
            <a:pPr algn="just"/>
            <a:r>
              <a:rPr lang="en-GB" altLang="it-IT" dirty="0" smtClean="0">
                <a:latin typeface="Calibri" panose="020F0502020204030204" pitchFamily="34" charset="0"/>
              </a:rPr>
              <a:t>Per </a:t>
            </a:r>
            <a:r>
              <a:rPr lang="en-GB" altLang="it-IT" dirty="0" err="1" smtClean="0">
                <a:latin typeface="Calibri" panose="020F0502020204030204" pitchFamily="34" charset="0"/>
              </a:rPr>
              <a:t>questo</a:t>
            </a:r>
            <a:r>
              <a:rPr lang="en-GB" altLang="it-IT" dirty="0" smtClean="0">
                <a:latin typeface="Calibri" panose="020F0502020204030204" pitchFamily="34" charset="0"/>
              </a:rPr>
              <a:t> è </a:t>
            </a:r>
            <a:r>
              <a:rPr lang="en-GB" altLang="it-IT" dirty="0" err="1" smtClean="0">
                <a:latin typeface="Calibri" panose="020F0502020204030204" pitchFamily="34" charset="0"/>
              </a:rPr>
              <a:t>stato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necessario</a:t>
            </a:r>
            <a:r>
              <a:rPr lang="en-GB" altLang="it-IT" dirty="0" smtClean="0">
                <a:latin typeface="Calibri" panose="020F0502020204030204" pitchFamily="34" charset="0"/>
              </a:rPr>
              <a:t> fin dal primo </a:t>
            </a:r>
            <a:r>
              <a:rPr lang="en-GB" altLang="it-IT" dirty="0" err="1" smtClean="0">
                <a:latin typeface="Calibri" panose="020F0502020204030204" pitchFamily="34" charset="0"/>
              </a:rPr>
              <a:t>momento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individuare</a:t>
            </a:r>
            <a:r>
              <a:rPr lang="en-GB" altLang="it-IT" dirty="0" smtClean="0">
                <a:latin typeface="Calibri" panose="020F0502020204030204" pitchFamily="34" charset="0"/>
              </a:rPr>
              <a:t> un </a:t>
            </a:r>
            <a:r>
              <a:rPr lang="en-GB" altLang="it-IT" dirty="0" err="1" smtClean="0">
                <a:latin typeface="Calibri" panose="020F0502020204030204" pitchFamily="34" charset="0"/>
              </a:rPr>
              <a:t>periodo</a:t>
            </a:r>
            <a:r>
              <a:rPr lang="en-GB" altLang="it-IT" dirty="0" smtClean="0">
                <a:latin typeface="Calibri" panose="020F0502020204030204" pitchFamily="34" charset="0"/>
              </a:rPr>
              <a:t> di </a:t>
            </a:r>
            <a:r>
              <a:rPr lang="en-GB" altLang="it-IT" dirty="0" err="1" smtClean="0">
                <a:latin typeface="Calibri" panose="020F0502020204030204" pitchFamily="34" charset="0"/>
              </a:rPr>
              <a:t>transizione</a:t>
            </a:r>
            <a:r>
              <a:rPr lang="en-GB" altLang="it-IT" dirty="0" smtClean="0">
                <a:latin typeface="Calibri" panose="020F0502020204030204" pitchFamily="34" charset="0"/>
              </a:rPr>
              <a:t>, </a:t>
            </a:r>
            <a:r>
              <a:rPr lang="en-GB" altLang="it-IT" dirty="0" err="1" smtClean="0">
                <a:latin typeface="Calibri" panose="020F0502020204030204" pitchFamily="34" charset="0"/>
              </a:rPr>
              <a:t>che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formalmente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doveva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permettere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alle</a:t>
            </a:r>
            <a:r>
              <a:rPr lang="en-GB" altLang="it-IT" dirty="0" smtClean="0">
                <a:latin typeface="Calibri" panose="020F0502020204030204" pitchFamily="34" charset="0"/>
              </a:rPr>
              <a:t> due </a:t>
            </a:r>
            <a:r>
              <a:rPr lang="en-GB" altLang="it-IT" dirty="0" err="1" smtClean="0">
                <a:latin typeface="Calibri" panose="020F0502020204030204" pitchFamily="34" charset="0"/>
              </a:rPr>
              <a:t>parti</a:t>
            </a:r>
            <a:r>
              <a:rPr lang="en-GB" altLang="it-IT" dirty="0" smtClean="0">
                <a:latin typeface="Calibri" panose="020F0502020204030204" pitchFamily="34" charset="0"/>
              </a:rPr>
              <a:t> di </a:t>
            </a:r>
            <a:r>
              <a:rPr lang="en-GB" altLang="it-IT" dirty="0" err="1" smtClean="0">
                <a:latin typeface="Calibri" panose="020F0502020204030204" pitchFamily="34" charset="0"/>
              </a:rPr>
              <a:t>adattarsi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alla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nuova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condizione</a:t>
            </a:r>
            <a:r>
              <a:rPr lang="en-GB" altLang="it-IT" dirty="0" smtClean="0">
                <a:latin typeface="Calibri" panose="020F0502020204030204" pitchFamily="34" charset="0"/>
              </a:rPr>
              <a:t> di </a:t>
            </a:r>
            <a:r>
              <a:rPr lang="en-GB" altLang="it-IT" dirty="0" err="1" smtClean="0">
                <a:latin typeface="Calibri" panose="020F0502020204030204" pitchFamily="34" charset="0"/>
              </a:rPr>
              <a:t>separazione</a:t>
            </a:r>
            <a:r>
              <a:rPr lang="en-GB" altLang="it-IT" dirty="0" smtClean="0">
                <a:latin typeface="Calibri" panose="020F0502020204030204" pitchFamily="34" charset="0"/>
              </a:rPr>
              <a:t>, ma </a:t>
            </a:r>
            <a:r>
              <a:rPr lang="en-GB" altLang="it-IT" dirty="0" err="1" smtClean="0">
                <a:latin typeface="Calibri" panose="020F0502020204030204" pitchFamily="34" charset="0"/>
              </a:rPr>
              <a:t>che</a:t>
            </a:r>
            <a:r>
              <a:rPr lang="en-GB" altLang="it-IT" dirty="0" smtClean="0">
                <a:latin typeface="Calibri" panose="020F0502020204030204" pitchFamily="34" charset="0"/>
              </a:rPr>
              <a:t> in </a:t>
            </a:r>
            <a:r>
              <a:rPr lang="en-GB" altLang="it-IT" dirty="0" err="1" smtClean="0">
                <a:latin typeface="Calibri" panose="020F0502020204030204" pitchFamily="34" charset="0"/>
              </a:rPr>
              <a:t>realtà</a:t>
            </a:r>
            <a:r>
              <a:rPr lang="en-GB" altLang="it-IT" dirty="0" smtClean="0">
                <a:latin typeface="Calibri" panose="020F0502020204030204" pitchFamily="34" charset="0"/>
              </a:rPr>
              <a:t> ha </a:t>
            </a:r>
            <a:r>
              <a:rPr lang="en-GB" altLang="it-IT" dirty="0" err="1" smtClean="0">
                <a:latin typeface="Calibri" panose="020F0502020204030204" pitchFamily="34" charset="0"/>
              </a:rPr>
              <a:t>avuto</a:t>
            </a:r>
            <a:r>
              <a:rPr lang="en-GB" altLang="it-IT" dirty="0" smtClean="0">
                <a:latin typeface="Calibri" panose="020F0502020204030204" pitchFamily="34" charset="0"/>
              </a:rPr>
              <a:t> la </a:t>
            </a:r>
            <a:r>
              <a:rPr lang="en-GB" altLang="it-IT" dirty="0" err="1" smtClean="0">
                <a:latin typeface="Calibri" panose="020F0502020204030204" pitchFamily="34" charset="0"/>
              </a:rPr>
              <a:t>funzione</a:t>
            </a:r>
            <a:r>
              <a:rPr lang="en-GB" altLang="it-IT" dirty="0" smtClean="0">
                <a:latin typeface="Calibri" panose="020F0502020204030204" pitchFamily="34" charset="0"/>
              </a:rPr>
              <a:t> di </a:t>
            </a:r>
            <a:r>
              <a:rPr lang="en-GB" altLang="it-IT" dirty="0" err="1" smtClean="0">
                <a:latin typeface="Calibri" panose="020F0502020204030204" pitchFamily="34" charset="0"/>
              </a:rPr>
              <a:t>concedere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b="1" dirty="0" smtClean="0">
                <a:latin typeface="Calibri" panose="020F0502020204030204" pitchFamily="34" charset="0"/>
              </a:rPr>
              <a:t>tempo </a:t>
            </a:r>
            <a:r>
              <a:rPr lang="en-GB" altLang="it-IT" b="1" dirty="0" err="1" smtClean="0">
                <a:latin typeface="Calibri" panose="020F0502020204030204" pitchFamily="34" charset="0"/>
              </a:rPr>
              <a:t>supplementare</a:t>
            </a:r>
            <a:r>
              <a:rPr lang="en-GB" altLang="it-IT" b="1" dirty="0" smtClean="0">
                <a:latin typeface="Calibri" panose="020F0502020204030204" pitchFamily="34" charset="0"/>
              </a:rPr>
              <a:t> </a:t>
            </a:r>
            <a:r>
              <a:rPr lang="en-GB" altLang="it-IT" dirty="0" smtClean="0">
                <a:latin typeface="Calibri" panose="020F0502020204030204" pitchFamily="34" charset="0"/>
              </a:rPr>
              <a:t>per </a:t>
            </a:r>
            <a:r>
              <a:rPr lang="en-GB" altLang="it-IT" dirty="0" err="1" smtClean="0">
                <a:latin typeface="Calibri" panose="020F0502020204030204" pitchFamily="34" charset="0"/>
              </a:rPr>
              <a:t>risolvere</a:t>
            </a:r>
            <a:r>
              <a:rPr lang="en-GB" altLang="it-IT" dirty="0" smtClean="0">
                <a:latin typeface="Calibri" panose="020F0502020204030204" pitchFamily="34" charset="0"/>
              </a:rPr>
              <a:t> o </a:t>
            </a:r>
            <a:r>
              <a:rPr lang="en-GB" altLang="it-IT" dirty="0" err="1" smtClean="0">
                <a:latin typeface="Calibri" panose="020F0502020204030204" pitchFamily="34" charset="0"/>
              </a:rPr>
              <a:t>appianare</a:t>
            </a:r>
            <a:r>
              <a:rPr lang="en-GB" altLang="it-IT" dirty="0" smtClean="0">
                <a:latin typeface="Calibri" panose="020F0502020204030204" pitchFamily="34" charset="0"/>
              </a:rPr>
              <a:t> le </a:t>
            </a:r>
            <a:r>
              <a:rPr lang="en-GB" altLang="it-IT" dirty="0" err="1" smtClean="0">
                <a:latin typeface="Calibri" panose="020F0502020204030204" pitchFamily="34" charset="0"/>
              </a:rPr>
              <a:t>questioni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lasciate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aperte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dagli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accordi</a:t>
            </a:r>
            <a:r>
              <a:rPr lang="en-GB" altLang="it-IT" dirty="0" smtClean="0">
                <a:latin typeface="Calibri" panose="020F0502020204030204" pitchFamily="34" charset="0"/>
              </a:rPr>
              <a:t> </a:t>
            </a:r>
            <a:r>
              <a:rPr lang="en-GB" altLang="it-IT" dirty="0" err="1" smtClean="0">
                <a:latin typeface="Calibri" panose="020F0502020204030204" pitchFamily="34" charset="0"/>
              </a:rPr>
              <a:t>negoziali</a:t>
            </a:r>
            <a:r>
              <a:rPr lang="en-GB" altLang="it-IT" dirty="0" smtClean="0">
                <a:latin typeface="Calibri" panose="020F0502020204030204" pitchFamily="34" charset="0"/>
              </a:rPr>
              <a:t> non </a:t>
            </a:r>
            <a:r>
              <a:rPr lang="en-GB" altLang="it-IT" dirty="0" err="1" smtClean="0">
                <a:latin typeface="Calibri" panose="020F0502020204030204" pitchFamily="34" charset="0"/>
              </a:rPr>
              <a:t>definitivi</a:t>
            </a:r>
            <a:r>
              <a:rPr lang="en-GB" altLang="it-IT" dirty="0" smtClean="0">
                <a:latin typeface="Calibri" panose="020F0502020204030204" pitchFamily="34" charset="0"/>
              </a:rPr>
              <a:t>.</a:t>
            </a:r>
            <a:endParaRPr lang="it-IT" altLang="it-IT" dirty="0" smtClean="0">
              <a:latin typeface="Calibri" panose="020F0502020204030204" pitchFamily="34" charset="0"/>
            </a:endParaRPr>
          </a:p>
          <a:p>
            <a:endParaRPr lang="it-IT" altLang="it-IT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">
      <a:dk1>
        <a:srgbClr val="822433"/>
      </a:dk1>
      <a:lt1>
        <a:srgbClr val="FFFFFF"/>
      </a:lt1>
      <a:dk2>
        <a:srgbClr val="822433"/>
      </a:dk2>
      <a:lt2>
        <a:srgbClr val="808080"/>
      </a:lt2>
      <a:accent1>
        <a:srgbClr val="BBE0E3"/>
      </a:accent1>
      <a:accent2>
        <a:srgbClr val="FFFF00"/>
      </a:accent2>
      <a:accent3>
        <a:srgbClr val="FFFFFF"/>
      </a:accent3>
      <a:accent4>
        <a:srgbClr val="6E1D2A"/>
      </a:accent4>
      <a:accent5>
        <a:srgbClr val="DAEDEF"/>
      </a:accent5>
      <a:accent6>
        <a:srgbClr val="E7E700"/>
      </a:accent6>
      <a:hlink>
        <a:srgbClr val="0000FF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la sapienza 1">
        <a:dk1>
          <a:srgbClr val="000000"/>
        </a:dk1>
        <a:lt1>
          <a:srgbClr val="FFFFFF"/>
        </a:lt1>
        <a:dk2>
          <a:srgbClr val="FFFFFF"/>
        </a:dk2>
        <a:lt2>
          <a:srgbClr val="2D2015"/>
        </a:lt2>
        <a:accent1>
          <a:srgbClr val="7C7C7C"/>
        </a:accent1>
        <a:accent2>
          <a:srgbClr val="FFFF7E"/>
        </a:accent2>
        <a:accent3>
          <a:srgbClr val="FFFFFF"/>
        </a:accent3>
        <a:accent4>
          <a:srgbClr val="000000"/>
        </a:accent4>
        <a:accent5>
          <a:srgbClr val="BFBFBF"/>
        </a:accent5>
        <a:accent6>
          <a:srgbClr val="E7E772"/>
        </a:accent6>
        <a:hlink>
          <a:srgbClr val="066778"/>
        </a:hlink>
        <a:folHlink>
          <a:srgbClr val="8300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1953</TotalTime>
  <Words>2184</Words>
  <Application>Microsoft Office PowerPoint</Application>
  <PresentationFormat>On-screen Show (4:3)</PresentationFormat>
  <Paragraphs>114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MS PGothic</vt:lpstr>
      <vt:lpstr>MS PGothic</vt:lpstr>
      <vt:lpstr>Arial</vt:lpstr>
      <vt:lpstr>Calibri</vt:lpstr>
      <vt:lpstr>Times New Roman</vt:lpstr>
      <vt:lpstr>Wingdings</vt:lpstr>
      <vt:lpstr>Default Theme</vt:lpstr>
      <vt:lpstr>Seminario di Studio su Brexit dell’Associazione Italiana Giuristi europei (AIGE) con l’United Kingdom Association for European Law  Tracciando lo scenario post-Brexit attraverso l’accordo UE-UK sugli scambi e la cooperazione  </vt:lpstr>
      <vt:lpstr>Beniamino Caravita di Toritto Professore Ordinario in Istituzioni di diritto pubblico, Sapienza Università di Roma, AIGE.</vt:lpstr>
      <vt:lpstr>L'Europa come modello federale</vt:lpstr>
      <vt:lpstr>RECESSO O SECESSIONE? - ART. 50 TUE</vt:lpstr>
      <vt:lpstr>ART. 50 - NEGOZIAZIONE</vt:lpstr>
      <vt:lpstr>ART. 50 - NEGOZIAZIONE</vt:lpstr>
      <vt:lpstr>ART. 50 – NEGOZIAZIONE – LE TEMATICHE</vt:lpstr>
      <vt:lpstr>ART. 50 - ALTRE DISPOSIZIONI</vt:lpstr>
      <vt:lpstr>LA BREXIT</vt:lpstr>
      <vt:lpstr>DOPO LA BREXIT</vt:lpstr>
      <vt:lpstr>DOPO LA BREXIT</vt:lpstr>
      <vt:lpstr>Visione del diritto comparato sulla secessione</vt:lpstr>
      <vt:lpstr>Il rapporto tra costituzioni e secessione</vt:lpstr>
      <vt:lpstr>Il rapporto tra costituzioni e secessione (2)</vt:lpstr>
      <vt:lpstr>Modelli e prassi sulla secessione</vt:lpstr>
      <vt:lpstr>Modelli e prassi sulla secessione (2)</vt:lpstr>
      <vt:lpstr>Modelli e prassi sulla secessione (3)</vt:lpstr>
      <vt:lpstr>Modelli e pratiche di secessione (4)</vt:lpstr>
      <vt:lpstr>Modelli e pratiche di secessione (5)</vt:lpstr>
      <vt:lpstr>Modelli e pratiche di secessione (6)</vt:lpstr>
      <vt:lpstr>Diritto costituzionale, secessione e l'esempio dell'UE:</vt:lpstr>
      <vt:lpstr>PowerPoint Presentation</vt:lpstr>
    </vt:vector>
  </TitlesOfParts>
  <Manager/>
  <Company>- -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- -</dc:creator>
  <cp:keywords/>
  <dc:description/>
  <cp:lastModifiedBy>CGSH</cp:lastModifiedBy>
  <cp:revision>124</cp:revision>
  <dcterms:created xsi:type="dcterms:W3CDTF">2006-11-20T16:13:10Z</dcterms:created>
  <dcterms:modified xsi:type="dcterms:W3CDTF">2021-03-24T14:30:12Z</dcterms:modified>
  <cp:category/>
</cp:coreProperties>
</file>